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65" r:id="rId3"/>
  </p:sldMasterIdLst>
  <p:notesMasterIdLst>
    <p:notesMasterId r:id="rId52"/>
  </p:notesMasterIdLst>
  <p:handoutMasterIdLst>
    <p:handoutMasterId r:id="rId53"/>
  </p:handoutMasterIdLst>
  <p:sldIdLst>
    <p:sldId id="471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39" r:id="rId20"/>
    <p:sldId id="440" r:id="rId21"/>
    <p:sldId id="441" r:id="rId22"/>
    <p:sldId id="442" r:id="rId23"/>
    <p:sldId id="443" r:id="rId24"/>
    <p:sldId id="444" r:id="rId25"/>
    <p:sldId id="445" r:id="rId26"/>
    <p:sldId id="446" r:id="rId27"/>
    <p:sldId id="447" r:id="rId28"/>
    <p:sldId id="448" r:id="rId29"/>
    <p:sldId id="449" r:id="rId30"/>
    <p:sldId id="450" r:id="rId31"/>
    <p:sldId id="451" r:id="rId32"/>
    <p:sldId id="452" r:id="rId33"/>
    <p:sldId id="453" r:id="rId34"/>
    <p:sldId id="454" r:id="rId35"/>
    <p:sldId id="455" r:id="rId36"/>
    <p:sldId id="456" r:id="rId37"/>
    <p:sldId id="457" r:id="rId38"/>
    <p:sldId id="458" r:id="rId39"/>
    <p:sldId id="459" r:id="rId40"/>
    <p:sldId id="460" r:id="rId41"/>
    <p:sldId id="461" r:id="rId42"/>
    <p:sldId id="462" r:id="rId43"/>
    <p:sldId id="463" r:id="rId44"/>
    <p:sldId id="464" r:id="rId45"/>
    <p:sldId id="465" r:id="rId46"/>
    <p:sldId id="466" r:id="rId47"/>
    <p:sldId id="467" r:id="rId48"/>
    <p:sldId id="468" r:id="rId49"/>
    <p:sldId id="469" r:id="rId50"/>
    <p:sldId id="470" r:id="rId51"/>
  </p:sldIdLst>
  <p:sldSz cx="9144000" cy="6858000" type="screen4x3"/>
  <p:notesSz cx="6858000" cy="9296400"/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10"/>
    <a:srgbClr val="404040"/>
    <a:srgbClr val="808080"/>
    <a:srgbClr val="CCCCCC"/>
    <a:srgbClr val="005FA1"/>
    <a:srgbClr val="E17068"/>
    <a:srgbClr val="FE454A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169" autoAdjust="0"/>
  </p:normalViewPr>
  <p:slideViewPr>
    <p:cSldViewPr snapToObjects="1">
      <p:cViewPr>
        <p:scale>
          <a:sx n="80" d="100"/>
          <a:sy n="80" d="100"/>
        </p:scale>
        <p:origin x="-2514" y="-684"/>
      </p:cViewPr>
      <p:guideLst>
        <p:guide orient="horz" pos="-4"/>
        <p:guide pos="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3FC1F76E-D526-49BA-B944-EAA095215BC5}" type="datetime1">
              <a:rPr lang="es-ES_tradnl"/>
              <a:pPr>
                <a:defRPr/>
              </a:pPr>
              <a:t>18/04/2013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496A732-45BA-4203-9BCB-D60ABAB203A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09054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7E45C5D-1A6B-44BD-9656-0765346FDD4D}" type="datetime1">
              <a:rPr lang="en-US"/>
              <a:pPr>
                <a:defRPr/>
              </a:pPr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253DABE1-BA52-46A9-A950-CCFF8500B54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27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95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977A7-E43E-4976-80F6-B8BEF28C7D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1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18DF-DC2D-4120-83FA-5BA32586C4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4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085F3-15D0-4F82-B467-C88D693A23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38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524D-B1CC-4F58-BD58-6B655780AEF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0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48F7-276F-490D-B42E-05EDDFF42F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55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9C3F-6D77-41BD-9B9F-B930E0B5670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95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BA23F-8B77-4D76-8E19-2B93D2BFB5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34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960B8-4C89-49C8-B7F9-DF2AB68833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2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52400" y="1477963"/>
            <a:ext cx="4011613" cy="45259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3" y="1477963"/>
            <a:ext cx="4013200" cy="45259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13406-165B-494C-B02F-7857F1EE18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537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BAC3904-B8D7-4563-8E31-358A42DE6B3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1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488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50AB17A6-5D03-43E6-A717-705AE9B913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624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669A0BD9-AA85-446F-8CB8-6C621F7E034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06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D8B2AF2-612B-496F-8060-45519F761FD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73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EFBDBF29-669C-4839-B913-7BC467455A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12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E81F060D-1CA0-4CE2-9E85-3197B348A2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87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2551C35-AAEC-4AF0-8AF6-5E4FB83870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91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C78AC28-5B03-45FB-98DD-D225EC216B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53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416FB507-FD51-4CB4-8A24-1E30CAA6E2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68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8B82CC62-FD0D-42D6-86B6-DB483FC3DE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075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90CB8BE8-9AA2-4C18-A49B-6E9DFE8109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1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52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34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807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77963"/>
            <a:ext cx="8177213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94692-A8DF-49C2-970F-7E047382E8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7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5CB5-4401-47E5-A623-C9B51B82616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94692-A8DF-49C2-970F-7E047382E8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0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Calibri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CF80B-A2AD-4554-B816-AC02728AA7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4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file:///\\localhost\Users\CDEB\Pictures\3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file:///\\localhost\Users\CDEB\Pictures\1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image" Target="file:///\\localhost\Users\CDEB\Desktop\logoMINSAL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0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1" name="1.png" descr="/Users/CDEB/Pictures/1.png"/>
          <p:cNvPicPr>
            <a:picLocks noChangeAspect="1"/>
          </p:cNvPicPr>
          <p:nvPr userDrawn="1"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3.png" descr="/Users/CDEB/Pictures/3.png"/>
          <p:cNvPicPr>
            <a:picLocks noChangeAspect="1"/>
          </p:cNvPicPr>
          <p:nvPr userDrawn="1"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  <p:sldLayoutId id="2147484174" r:id="rId5"/>
    <p:sldLayoutId id="2147484199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D4F5E5E4-9065-4E0D-A1E5-46908F4E7D3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2053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5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6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7" name="CuadroTexto 11"/>
          <p:cNvSpPr txBox="1">
            <a:spLocks noChangeArrowheads="1"/>
          </p:cNvSpPr>
          <p:nvPr userDrawn="1"/>
        </p:nvSpPr>
        <p:spPr bwMode="auto">
          <a:xfrm>
            <a:off x="133350" y="6494463"/>
            <a:ext cx="2762250" cy="2460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l" eaLnBrk="1" hangingPunct="1">
              <a:defRPr/>
            </a:pPr>
            <a:r>
              <a:rPr lang="es-ES_tradnl" sz="1000" smtClean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85" r:id="rId3"/>
    <p:sldLayoutId id="2147484177" r:id="rId4"/>
    <p:sldLayoutId id="2147484186" r:id="rId5"/>
    <p:sldLayoutId id="2147484178" r:id="rId6"/>
    <p:sldLayoutId id="2147484179" r:id="rId7"/>
    <p:sldLayoutId id="2147484180" r:id="rId8"/>
    <p:sldLayoutId id="2147484181" r:id="rId9"/>
    <p:sldLayoutId id="2147484182" r:id="rId10"/>
    <p:sldLayoutId id="2147484183" r:id="rId11"/>
    <p:sldLayoutId id="21474841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075" name="logoMINSAL.jpg" descr="/Users/CDEB/Desktop/logoMINSAL.jpg"/>
          <p:cNvPicPr>
            <a:picLocks noChangeAspect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275" y="2286000"/>
            <a:ext cx="19907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s-ES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3077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7" r:id="rId1"/>
    <p:sldLayoutId id="2147484188" r:id="rId2"/>
    <p:sldLayoutId id="2147484189" r:id="rId3"/>
    <p:sldLayoutId id="2147484190" r:id="rId4"/>
    <p:sldLayoutId id="2147484191" r:id="rId5"/>
    <p:sldLayoutId id="2147484192" r:id="rId6"/>
    <p:sldLayoutId id="2147484193" r:id="rId7"/>
    <p:sldLayoutId id="2147484194" r:id="rId8"/>
    <p:sldLayoutId id="2147484195" r:id="rId9"/>
    <p:sldLayoutId id="2147484196" r:id="rId10"/>
    <p:sldLayoutId id="2147484197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ヒラギノ角ゴ Pro W3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ヒラギノ角ゴ Pro W3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ヒラギノ角ゴ Pro W3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ヒラギノ角ゴ Pro W3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ヒラギノ角ゴ Pro W3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2.jpg%20%20%20%20%20%20%20%20%20%20%20%20%20%20%20%20%20%20%20%20%20%20%20%20%20%20%20%20%20%20%20%20%20%20%20%20%20%20%20%20%20%20%20%20%20%20%2000000039%0cMacintosh%20HD%20%20%20%20%20%20%20%20%20%20%20%20%20%20%20%20%20%20%20B371B64F: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3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4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5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%11Variable%20A-5a.jpg%20%20%20%20%20%20%20%20%20%20%20%20%20%20%20%20%20%20%20%20%20%20%20%20%20%20%20%20%20%20%20%20%20%20%20%20%20%20%20%20%20%20%20%20%20%2000075600%0cMacintosh%20HD%20%20%20%20%20%20%20%20%20%20%20%20%20%20%20%20%20%20%20B191BFFC:" TargetMode="Externa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6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5" Type="http://schemas.openxmlformats.org/officeDocument/2006/relationships/image" Target="%11Variable%20A-6a.jpg%20%20%20%20%20%20%20%20%20%20%20%20%20%20%20%20%20%20%20%20%20%20%20%20%20%20%20%20%20%20%20%20%20%20%20%20%20%20%20%20%20%20%20%20%20%2000075600%0cMacintosh%20HD%20%20%20%20%20%20%20%20%20%20%20%20%20%20%20%20%20%20%20B191BFFC:" TargetMode="External"/><Relationship Id="rId4" Type="http://schemas.openxmlformats.org/officeDocument/2006/relationships/image" Target="../media/image1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7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9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%10Variable%20B-1.jpg%20%20%20%20%20%20%20%20%20%20%20%20%20%20%20%20%20%20%20%20%20%20%20%20%20%20%20%20%20%20%20%20%20%20%20%20%20%20%20%20%20%20%20%20%20%20%200007560E%0cMacintosh%20HD%20%20%20%20%20%20%20%20%20%20%20%20%20%20%20%20%20%20%20B191BFFC: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%10Variable%20B-3.jpg%20%20%20%20%20%20%20%20%20%20%20%20%20%20%20%20%20%20%20%20%20%20%20%20%20%20%20%20%20%20%20%20%20%20%20%20%20%20%20%20%20%20%20%20%20%20%200007560E%0cMacintosh%20HD%20%20%20%20%20%20%20%20%20%20%20%20%20%20%20%20%20%20%20B191BFFC: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%11Variable%20B-4a.jpg%20%20%20%20%20%20%20%20%20%20%20%20%20%20%20%20%20%20%20%20%20%20%20%20%20%20%20%20%20%20%20%20%20%20%20%20%20%20%20%20%20%20%20%20%20%2000000039%0cMacintosh%20HD%20%20%20%20%20%20%20%20%20%20%20%20%20%20%20%20%20%20%20B371B64F: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%10Variable%20A-1.jpg%20%20%20%20%20%20%20%20%20%20%20%20%20%20%20%20%20%20%20%20%20%20%20%20%20%20%20%20%20%20%20%20%20%20%20%20%20%20%20%20%20%20%20%20%20%20%2000075600%0cMacintosh%20HD%20%20%20%20%20%20%20%20%20%20%20%20%20%20%20%20%20%20%20B191BFFC: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title"/>
          </p:nvPr>
        </p:nvSpPr>
        <p:spPr>
          <a:xfrm>
            <a:off x="431540" y="1700808"/>
            <a:ext cx="8164513" cy="1143000"/>
          </a:xfrm>
        </p:spPr>
        <p:txBody>
          <a:bodyPr/>
          <a:lstStyle/>
          <a:p>
            <a:r>
              <a:rPr lang="es-CL" sz="3600" dirty="0"/>
              <a:t>E</a:t>
            </a:r>
            <a:r>
              <a:rPr lang="es-CL" sz="3600" dirty="0" smtClean="0"/>
              <a:t>XAMEN DE FUNCIONALIDAD DEL ADULTO MAYOR (EFAM)</a:t>
            </a:r>
            <a:endParaRPr lang="es-ES" sz="3600" dirty="0" smtClean="0"/>
          </a:p>
        </p:txBody>
      </p:sp>
      <p:sp>
        <p:nvSpPr>
          <p:cNvPr id="2051" name="2 Marcador de contenido"/>
          <p:cNvSpPr>
            <a:spLocks noGrp="1"/>
          </p:cNvSpPr>
          <p:nvPr>
            <p:ph idx="1"/>
          </p:nvPr>
        </p:nvSpPr>
        <p:spPr>
          <a:xfrm>
            <a:off x="3707904" y="4868863"/>
            <a:ext cx="4750296" cy="1872505"/>
          </a:xfrm>
        </p:spPr>
        <p:txBody>
          <a:bodyPr/>
          <a:lstStyle/>
          <a:p>
            <a:pPr>
              <a:buFontTx/>
              <a:buNone/>
            </a:pPr>
            <a:r>
              <a:rPr lang="es-CL" sz="2800" dirty="0" smtClean="0"/>
              <a:t>E.U: Luisa Figueroa G.</a:t>
            </a:r>
          </a:p>
          <a:p>
            <a:pPr>
              <a:buFontTx/>
              <a:buNone/>
            </a:pPr>
            <a:r>
              <a:rPr lang="es-CL" sz="2800" dirty="0" smtClean="0"/>
              <a:t>Encargada Programa del Adulto Mayor SSMC</a:t>
            </a:r>
          </a:p>
          <a:p>
            <a:pPr>
              <a:buFontTx/>
              <a:buNone/>
            </a:pPr>
            <a:r>
              <a:rPr lang="es-ES_tradnl" sz="2800" dirty="0" smtClean="0"/>
              <a:t>9 abril 2013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986630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3400" y="990600"/>
            <a:ext cx="8153400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A-1.2 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pPr>
              <a:spcBef>
                <a:spcPct val="1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Alteración del sistema nervioso central,</a:t>
            </a:r>
            <a:r>
              <a:rPr lang="es-ES_tradnl" sz="1800">
                <a:latin typeface="Arial" charset="0"/>
              </a:rPr>
              <a:t>  se ve alterada en secuelados de alcoholismo, diabetes, infarto cerebeloso. A nivel de corteza cerebral se altera la variable por accidentes vascular, involución cortical, demencia, parkinson.</a:t>
            </a:r>
          </a:p>
          <a:p>
            <a:pPr>
              <a:spcBef>
                <a:spcPct val="1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Alteración  del sistema vestibular:</a:t>
            </a:r>
            <a:r>
              <a:rPr lang="es-ES_tradnl" sz="1800">
                <a:latin typeface="Arial" charset="0"/>
              </a:rPr>
              <a:t> presbiacucia, oteoesclerosis, tapón de serumen, secuelas de otitis crónicas, tumores, alteraciones del equilibrio.</a:t>
            </a:r>
          </a:p>
          <a:p>
            <a:pPr>
              <a:spcBef>
                <a:spcPct val="1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Alteración del aparato locomotor:</a:t>
            </a:r>
            <a:r>
              <a:rPr lang="es-ES_tradnl" sz="1800">
                <a:latin typeface="Arial" charset="0"/>
              </a:rPr>
              <a:t> neuropatía diabética, enfermedades neurológicas, distrofias, alcoholismo, artrosis, pie plano, osteoporosis, alteración en rangos articulares.</a:t>
            </a:r>
          </a:p>
          <a:p>
            <a:pPr>
              <a:spcBef>
                <a:spcPct val="1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Alteración del animo:</a:t>
            </a:r>
            <a:r>
              <a:rPr lang="es-ES_tradnl" sz="1800">
                <a:latin typeface="Arial" charset="0"/>
              </a:rPr>
              <a:t> depresión, ansiedad, trastornos del sueño, síndrome post-caída, perdida de alerta.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Alteraciones visuales:</a:t>
            </a:r>
          </a:p>
        </p:txBody>
      </p:sp>
    </p:spTree>
    <p:extLst>
      <p:ext uri="{BB962C8B-B14F-4D97-AF65-F5344CB8AC3E}">
        <p14:creationId xmlns:p14="http://schemas.microsoft.com/office/powerpoint/2010/main" val="6145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52600" y="2514600"/>
            <a:ext cx="6858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En la higiene:</a:t>
            </a:r>
            <a:r>
              <a:rPr lang="es-ES_tradnl" sz="1800">
                <a:latin typeface="Arial" charset="0"/>
              </a:rPr>
              <a:t> dermatitis, hongos, micosis, prurito por falta de hidratación (piel seca),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En lo social:</a:t>
            </a:r>
            <a:r>
              <a:rPr lang="es-ES_tradnl" sz="1800">
                <a:latin typeface="Arial" charset="0"/>
              </a:rPr>
              <a:t> aislamiento, rechazo al contacto social, depresión.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Emocional:</a:t>
            </a:r>
            <a:r>
              <a:rPr lang="es-ES_tradnl" sz="1800">
                <a:latin typeface="Arial" charset="0"/>
              </a:rPr>
              <a:t> trastornos del ánimo.</a:t>
            </a:r>
            <a:endParaRPr lang="es-ES_tradnl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1600200"/>
            <a:ext cx="7924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14400" indent="-9144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>
                <a:latin typeface="Times New Roman" pitchFamily="18" charset="0"/>
              </a:rPr>
              <a:t>A-1.3 	Como influye la alteración de la variable en actividades de la vida diaria</a:t>
            </a:r>
          </a:p>
        </p:txBody>
      </p:sp>
    </p:spTree>
    <p:extLst>
      <p:ext uri="{BB962C8B-B14F-4D97-AF65-F5344CB8AC3E}">
        <p14:creationId xmlns:p14="http://schemas.microsoft.com/office/powerpoint/2010/main" val="28233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200" b="1">
                <a:latin typeface="Arial" charset="0"/>
              </a:rPr>
              <a:t>Criterios de evaluación: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1600200"/>
            <a:ext cx="75438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buFont typeface="Wingdings" pitchFamily="2" charset="2"/>
              <a:buChar char="n"/>
            </a:pPr>
            <a:r>
              <a:rPr lang="es-ES_tradnl" sz="1800" b="1">
                <a:latin typeface="Arial" charset="0"/>
              </a:rPr>
              <a:t>Sin ayuda:</a:t>
            </a:r>
            <a:r>
              <a:rPr lang="es-ES_tradnl" sz="1800">
                <a:latin typeface="Arial" charset="0"/>
              </a:rPr>
              <a:t> Sin la presencia de un tercero en casa. (6 puntos).</a:t>
            </a:r>
          </a:p>
          <a:p>
            <a:endParaRPr lang="es-ES_tradnl" sz="1800">
              <a:latin typeface="Arial" charset="0"/>
            </a:endParaRPr>
          </a:p>
          <a:p>
            <a:pPr>
              <a:buFont typeface="Wingdings" pitchFamily="2" charset="2"/>
              <a:buChar char="n"/>
            </a:pPr>
            <a:r>
              <a:rPr lang="es-ES_tradnl" sz="1800" b="1">
                <a:latin typeface="Arial" charset="0"/>
              </a:rPr>
              <a:t>Con ayuda:</a:t>
            </a:r>
            <a:r>
              <a:rPr lang="es-ES_tradnl" sz="1800">
                <a:latin typeface="Arial" charset="0"/>
              </a:rPr>
              <a:t> Requiere la presencia de un tercero para ser eventualmente apoyado (a) (3 puntos).</a:t>
            </a:r>
          </a:p>
          <a:p>
            <a:endParaRPr lang="es-ES_tradnl" sz="1800">
              <a:latin typeface="Arial" charset="0"/>
            </a:endParaRPr>
          </a:p>
          <a:p>
            <a:pPr>
              <a:buFont typeface="Wingdings" pitchFamily="2" charset="2"/>
              <a:buChar char="n"/>
            </a:pPr>
            <a:r>
              <a:rPr lang="es-ES_tradnl" sz="1800" b="1">
                <a:latin typeface="Arial" charset="0"/>
              </a:rPr>
              <a:t>Incapaz:</a:t>
            </a:r>
            <a:r>
              <a:rPr lang="es-ES_tradnl" sz="1800">
                <a:latin typeface="Arial" charset="0"/>
              </a:rPr>
              <a:t> No puede realizar la acción de bañarse o ducharse por si solo(a) (0 punto).</a:t>
            </a:r>
          </a:p>
          <a:p>
            <a:pPr>
              <a:buFont typeface="Wingdings" pitchFamily="2" charset="2"/>
              <a:buChar char="n"/>
            </a:pPr>
            <a:endParaRPr lang="es-ES_tradnl" sz="1800">
              <a:latin typeface="Arial" charset="0"/>
            </a:endParaRPr>
          </a:p>
          <a:p>
            <a:pPr>
              <a:buFont typeface="Wingdings" pitchFamily="2" charset="2"/>
              <a:buChar char="n"/>
            </a:pPr>
            <a:r>
              <a:rPr lang="es-ES_tradnl" sz="1800">
                <a:latin typeface="Arial" charset="0"/>
              </a:rPr>
              <a:t>En el ámbito rural, ya que no existe ducha o tina, se realiza la equivalencia a lavarse por si solo.</a:t>
            </a:r>
          </a:p>
        </p:txBody>
      </p:sp>
    </p:spTree>
    <p:extLst>
      <p:ext uri="{BB962C8B-B14F-4D97-AF65-F5344CB8AC3E}">
        <p14:creationId xmlns:p14="http://schemas.microsoft.com/office/powerpoint/2010/main" val="192021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ChangeArrowheads="1"/>
          </p:cNvSpPr>
          <p:nvPr/>
        </p:nvSpPr>
        <p:spPr bwMode="auto">
          <a:xfrm>
            <a:off x="0" y="1295400"/>
            <a:ext cx="5486400" cy="69344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38200" y="3106738"/>
            <a:ext cx="7924800" cy="337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A-2.1 Sistemas y órganos que intervienen</a:t>
            </a:r>
            <a:endParaRPr lang="es-ES_tradnl" sz="1800">
              <a:latin typeface="Arial" charset="0"/>
            </a:endParaRPr>
          </a:p>
          <a:p>
            <a:endParaRPr lang="es-ES_tradnl" sz="10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Sistema Nervioso Central:</a:t>
            </a:r>
            <a:r>
              <a:rPr lang="es-ES_tradnl" sz="1800">
                <a:latin typeface="Arial" charset="0"/>
              </a:rPr>
              <a:t> corteza cerebral.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Órgano sensorial:</a:t>
            </a:r>
            <a:r>
              <a:rPr lang="es-ES_tradnl" sz="1800">
                <a:latin typeface="Arial" charset="0"/>
              </a:rPr>
              <a:t> visión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>
                <a:latin typeface="Times New Roman" pitchFamily="18" charset="0"/>
              </a:rPr>
              <a:t>A-2.2 Funciones asociadas a la variable</a:t>
            </a:r>
            <a:endParaRPr lang="es-ES_tradnl" sz="1800">
              <a:latin typeface="Arial" charset="0"/>
            </a:endParaRPr>
          </a:p>
          <a:p>
            <a:endParaRPr lang="es-ES_tradnl" sz="10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Capacidad cognitiva:</a:t>
            </a:r>
            <a:r>
              <a:rPr lang="es-ES_tradnl" sz="1800">
                <a:latin typeface="Arial" charset="0"/>
              </a:rPr>
              <a:t> cálculo, memoria, abstracción, planificación, síntesis, motivación.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Nivel de escolaridad</a:t>
            </a:r>
            <a:r>
              <a:rPr lang="es-ES_tradnl" sz="1800">
                <a:latin typeface="Arial" charset="0"/>
              </a:rPr>
              <a:t>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Visión </a:t>
            </a:r>
            <a:endParaRPr lang="es-ES_tradnl" sz="1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-612576" y="1600200"/>
            <a:ext cx="7315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A-2</a:t>
            </a:r>
            <a:endParaRPr lang="es-ES_tradnl" dirty="0"/>
          </a:p>
          <a:p>
            <a:r>
              <a:rPr lang="es-ES_tradnl" sz="3000" dirty="0">
                <a:latin typeface="Times New Roman" pitchFamily="18" charset="0"/>
              </a:rPr>
              <a:t>Es capaz de manejar </a:t>
            </a:r>
          </a:p>
          <a:p>
            <a:r>
              <a:rPr lang="es-ES_tradnl" sz="3000" dirty="0">
                <a:latin typeface="Times New Roman" pitchFamily="18" charset="0"/>
              </a:rPr>
              <a:t>su propio dinero</a:t>
            </a:r>
            <a:endParaRPr lang="es-ES_tradnl" dirty="0">
              <a:latin typeface="Times New Roman" pitchFamily="18" charset="0"/>
            </a:endParaRPr>
          </a:p>
        </p:txBody>
      </p:sp>
      <p:pic>
        <p:nvPicPr>
          <p:cNvPr id="14341" name="Picture 6" descr="Variable A-2.jpg                                               00000039Macintosh HD                   B371B64F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09600"/>
            <a:ext cx="36576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3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7724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200">
                <a:latin typeface="Times New Roman" pitchFamily="18" charset="0"/>
              </a:rPr>
              <a:t>A-2.3 Factores que alterarían la ejecución de la variable.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Deterioro del Sistema Nervioso Central:</a:t>
            </a:r>
            <a:r>
              <a:rPr lang="es-ES_tradnl" sz="1800">
                <a:latin typeface="Arial" charset="0"/>
              </a:rPr>
              <a:t> alteraciones cognitivas en distintos grados </a:t>
            </a:r>
          </a:p>
          <a:p>
            <a:pPr>
              <a:spcBef>
                <a:spcPct val="5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Deprivación cognitiva:</a:t>
            </a:r>
            <a:r>
              <a:rPr lang="es-ES_tradnl" sz="1800">
                <a:latin typeface="Arial" charset="0"/>
              </a:rPr>
              <a:t> falta de lectura y socialización.</a:t>
            </a:r>
          </a:p>
          <a:p>
            <a:pPr>
              <a:spcBef>
                <a:spcPct val="50000"/>
              </a:spcBef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Falta de entrenamiento en adultos mayores con deficiencia visual severa.</a:t>
            </a:r>
          </a:p>
        </p:txBody>
      </p:sp>
    </p:spTree>
    <p:extLst>
      <p:ext uri="{BB962C8B-B14F-4D97-AF65-F5344CB8AC3E}">
        <p14:creationId xmlns:p14="http://schemas.microsoft.com/office/powerpoint/2010/main" val="20359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95400" y="838200"/>
            <a:ext cx="68580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800" b="1">
                <a:latin typeface="Arial" charset="0"/>
              </a:rPr>
              <a:t>Criterios de evaluación:</a:t>
            </a:r>
          </a:p>
          <a:p>
            <a:pPr>
              <a:spcBef>
                <a:spcPct val="50000"/>
              </a:spcBef>
            </a:pPr>
            <a:endParaRPr lang="es-ES_tradnl" sz="1800" b="1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s-ES_tradnl" sz="1800">
                <a:latin typeface="Arial" charset="0"/>
              </a:rPr>
              <a:t>La pregunta se orienta a evaluar la </a:t>
            </a:r>
            <a:r>
              <a:rPr lang="es-ES_tradnl" sz="1800" b="1">
                <a:latin typeface="Arial" charset="0"/>
              </a:rPr>
              <a:t>capacidad </a:t>
            </a:r>
            <a:r>
              <a:rPr lang="es-ES_tradnl" sz="1800">
                <a:latin typeface="Arial" charset="0"/>
              </a:rPr>
              <a:t>de la persona para manejar el dinero, aún cuando sea un familiar que lo haga.</a:t>
            </a:r>
          </a:p>
          <a:p>
            <a:pPr>
              <a:spcBef>
                <a:spcPct val="50000"/>
              </a:spcBef>
            </a:pPr>
            <a:endParaRPr lang="es-ES_tradnl" sz="1800" b="1">
              <a:latin typeface="Arial" charset="0"/>
            </a:endParaRPr>
          </a:p>
          <a:p>
            <a:pPr>
              <a:spcAft>
                <a:spcPct val="5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Sin ayuda:</a:t>
            </a:r>
            <a:r>
              <a:rPr lang="es-ES_tradnl" sz="1800">
                <a:latin typeface="Arial" charset="0"/>
              </a:rPr>
              <a:t> ser capaz de  reconocer el valor simbólico del dinero; planificar y calcular independiente del monto compras y pagos de servicios.</a:t>
            </a:r>
          </a:p>
          <a:p>
            <a:pPr>
              <a:spcAft>
                <a:spcPct val="5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Con ayuda:</a:t>
            </a:r>
            <a:r>
              <a:rPr lang="es-ES_tradnl" sz="1800">
                <a:latin typeface="Arial" charset="0"/>
              </a:rPr>
              <a:t> adulto mayor con alguna alteración cognitiva que requiere ayuda y supervisión.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Incapaz:</a:t>
            </a:r>
            <a:r>
              <a:rPr lang="es-ES_tradnl" sz="1800">
                <a:latin typeface="Arial" charset="0"/>
              </a:rPr>
              <a:t> Un tercero debe manejar su dinero completamente.</a:t>
            </a:r>
            <a:endParaRPr lang="es-ES_tradnl" sz="18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94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442912"/>
            <a:ext cx="3599892" cy="42980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95300" y="3392996"/>
            <a:ext cx="8153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marL="0" indent="0"/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Nervioso Central  </a:t>
            </a:r>
          </a:p>
          <a:p>
            <a:pPr marL="0" indent="0"/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Órgano sensorial</a:t>
            </a:r>
          </a:p>
          <a:p>
            <a:pPr marL="0" indent="0"/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Aparato  digestivo</a:t>
            </a:r>
          </a:p>
          <a:p>
            <a:pPr marL="0" indent="0"/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Aparato locomotor</a:t>
            </a:r>
          </a:p>
          <a:p>
            <a:endParaRPr lang="es-ES_tradnl" sz="1800" dirty="0">
              <a:latin typeface="Arial" charset="0"/>
            </a:endParaRPr>
          </a:p>
          <a:p>
            <a:endParaRPr lang="es-ES_tradnl" sz="1800" dirty="0">
              <a:latin typeface="Arial" charset="0"/>
            </a:endParaRPr>
          </a:p>
          <a:p>
            <a:endParaRPr lang="es-ES_tradnl" sz="1800" dirty="0">
              <a:latin typeface="Arial" charset="0"/>
            </a:endParaRPr>
          </a:p>
        </p:txBody>
      </p:sp>
      <p:pic>
        <p:nvPicPr>
          <p:cNvPr id="17412" name="Picture 3" descr="Variable A-3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685800" y="429418"/>
            <a:ext cx="3429000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A-3</a:t>
            </a:r>
            <a:r>
              <a:rPr lang="es-ES_tradnl" sz="1800" dirty="0">
                <a:latin typeface="Arial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Puede usted tomar</a:t>
            </a: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sus medicamentos</a:t>
            </a:r>
            <a:endParaRPr lang="es-ES_tradnl" sz="1800" dirty="0">
              <a:latin typeface="Arial" charset="0"/>
            </a:endParaRPr>
          </a:p>
          <a:p>
            <a:endParaRPr lang="es-ES_tradnl" sz="1800" dirty="0">
              <a:latin typeface="Arial" charset="0"/>
            </a:endParaRPr>
          </a:p>
          <a:p>
            <a:r>
              <a:rPr lang="es-ES_tradnl" sz="2200" dirty="0">
                <a:latin typeface="Times New Roman" pitchFamily="18" charset="0"/>
              </a:rPr>
              <a:t>A-3.1.- 	Sistemas y órganos </a:t>
            </a:r>
          </a:p>
          <a:p>
            <a:r>
              <a:rPr lang="es-ES_tradnl" sz="2200" dirty="0">
                <a:latin typeface="Times New Roman" pitchFamily="18" charset="0"/>
              </a:rPr>
              <a:t>	que intervienen</a:t>
            </a:r>
          </a:p>
        </p:txBody>
      </p:sp>
    </p:spTree>
    <p:extLst>
      <p:ext uri="{BB962C8B-B14F-4D97-AF65-F5344CB8AC3E}">
        <p14:creationId xmlns:p14="http://schemas.microsoft.com/office/powerpoint/2010/main" val="38186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800100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A-3.2 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Deterioro cognitivo y de la  afectividad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Alteraciones músculo esqueléticas de extremidad superior.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Problemas dentales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Integridad de la mucosa oro faríngea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Motilidad esofágica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Falla de la deglución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Trastornos de la mucosa gástrica (acidez)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Escolaridad </a:t>
            </a:r>
          </a:p>
        </p:txBody>
      </p:sp>
    </p:spTree>
    <p:extLst>
      <p:ext uri="{BB962C8B-B14F-4D97-AF65-F5344CB8AC3E}">
        <p14:creationId xmlns:p14="http://schemas.microsoft.com/office/powerpoint/2010/main" val="373585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0" y="806450"/>
            <a:ext cx="78486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>
                <a:latin typeface="Times New Roman" pitchFamily="18" charset="0"/>
              </a:rPr>
              <a:t>A-3.3	Como influye la alteración de la variable en</a:t>
            </a:r>
          </a:p>
          <a:p>
            <a:pPr>
              <a:lnSpc>
                <a:spcPct val="90000"/>
              </a:lnSpc>
            </a:pPr>
            <a:r>
              <a:rPr lang="es-ES_tradnl">
                <a:latin typeface="Times New Roman" pitchFamily="18" charset="0"/>
              </a:rPr>
              <a:t>		actividades de la vida diaria.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 no tomar los medicamentos o tomarlo en forma incorrecta no logra el control de patologías crónicas, </a:t>
            </a:r>
            <a:endParaRPr lang="es-ES_tradnl" sz="12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Trastornos de las funciones para lo cual esta destinado el medicamento, ejemplo, medicamentos para los temblores, rigidez, incontinencia urinaria.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3833813"/>
            <a:ext cx="8001000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Criterios de evaluación:</a:t>
            </a:r>
            <a:endParaRPr lang="es-ES_tradnl" sz="1800" b="1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_tradnl" sz="1200"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Incapaz:</a:t>
            </a:r>
            <a:r>
              <a:rPr lang="es-ES_tradnl" sz="1800">
                <a:latin typeface="Arial" charset="0"/>
              </a:rPr>
              <a:t> necesita de un tercero para administrar los medicamentos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Con alguna ayuda:</a:t>
            </a:r>
            <a:r>
              <a:rPr lang="es-ES_tradnl" sz="1800">
                <a:latin typeface="Arial" charset="0"/>
              </a:rPr>
              <a:t> un tercero se preocupa del horario y clasificación de los medicamentos.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Sin ayuda:</a:t>
            </a:r>
            <a:r>
              <a:rPr lang="es-ES_tradnl" sz="1800">
                <a:latin typeface="Arial" charset="0"/>
              </a:rPr>
              <a:t> reconoce los medicamentos, sabe su uso, organiza y cumple horario de administración de medicamentos.</a:t>
            </a:r>
          </a:p>
        </p:txBody>
      </p:sp>
    </p:spTree>
    <p:extLst>
      <p:ext uri="{BB962C8B-B14F-4D97-AF65-F5344CB8AC3E}">
        <p14:creationId xmlns:p14="http://schemas.microsoft.com/office/powerpoint/2010/main" val="421192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-108520" y="2816932"/>
            <a:ext cx="815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sz="2200" dirty="0">
                <a:latin typeface="Times New Roman" pitchFamily="18" charset="0"/>
              </a:rPr>
              <a:t>A-4.1 Sistemas y órganos que intervienen</a:t>
            </a:r>
            <a:endParaRPr lang="es-ES_tradnl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nervioso central</a:t>
            </a:r>
          </a:p>
          <a:p>
            <a:pPr>
              <a:lnSpc>
                <a:spcPct val="90000"/>
              </a:lnSpc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cognitivo </a:t>
            </a:r>
          </a:p>
          <a:p>
            <a:pPr>
              <a:lnSpc>
                <a:spcPct val="90000"/>
              </a:lnSpc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músculo esquelético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s-ES_tradnl" sz="1800" dirty="0">
                <a:latin typeface="Arial" charset="0"/>
              </a:rPr>
              <a:t>Órganos sensoriales 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endParaRPr lang="es-ES_tradnl" sz="1800" dirty="0">
              <a:latin typeface="Arial" charset="0"/>
            </a:endParaRPr>
          </a:p>
        </p:txBody>
      </p:sp>
      <p:pic>
        <p:nvPicPr>
          <p:cNvPr id="20483" name="Picture 4" descr="Variable A-4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0"/>
            <a:ext cx="2835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0" y="990599"/>
            <a:ext cx="4800600" cy="3460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920750"/>
            <a:ext cx="4114800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A-4</a:t>
            </a:r>
            <a:r>
              <a:rPr lang="es-ES_tradnl" sz="1800" dirty="0"/>
              <a:t> </a:t>
            </a:r>
            <a:endParaRPr lang="es-ES_tradnl" sz="1800" dirty="0" smtClean="0"/>
          </a:p>
          <a:p>
            <a:pPr>
              <a:lnSpc>
                <a:spcPct val="90000"/>
              </a:lnSpc>
            </a:pPr>
            <a:endParaRPr lang="es-ES_tradnl" sz="1800" dirty="0"/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Preparación de comida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340589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EFAM CHILE:</a:t>
            </a:r>
            <a:endParaRPr lang="es-ES" smtClean="0"/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mtClean="0"/>
              <a:t>Es un instrumento “</a:t>
            </a:r>
            <a:r>
              <a:rPr lang="es-CL" b="1" smtClean="0"/>
              <a:t>predictor de pérdida de funcionalidad “</a:t>
            </a:r>
            <a:r>
              <a:rPr lang="es-CL" smtClean="0"/>
              <a:t>de la persona mayor.</a:t>
            </a:r>
          </a:p>
          <a:p>
            <a:r>
              <a:rPr lang="es-CL" smtClean="0"/>
              <a:t>La aplicación del EFAM permite detectar en forma integral los factores de riesgo de la persona mayor que vive en la comunidad y que es autovalente.</a:t>
            </a: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79475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3400" y="695325"/>
            <a:ext cx="838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s-ES_tradnl" sz="1800">
              <a:latin typeface="Arial" charset="0"/>
            </a:endParaRPr>
          </a:p>
          <a:p>
            <a:r>
              <a:rPr lang="es-ES_tradnl">
                <a:latin typeface="Times New Roman" pitchFamily="18" charset="0"/>
              </a:rPr>
              <a:t>A-4.2 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Trastornos cognitivos</a:t>
            </a:r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Trastornos afectivos:</a:t>
            </a:r>
            <a:r>
              <a:rPr lang="es-ES_tradnl" sz="1800">
                <a:latin typeface="Arial" charset="0"/>
              </a:rPr>
              <a:t> apatía, desánimo</a:t>
            </a:r>
          </a:p>
          <a:p>
            <a:pPr>
              <a:buFont typeface="Wingdings" pitchFamily="2" charset="2"/>
              <a:buChar char="n"/>
            </a:pPr>
            <a:r>
              <a:rPr lang="es-ES_tradnl" sz="1800" b="1">
                <a:latin typeface="Arial" charset="0"/>
              </a:rPr>
              <a:t>Alteraciones sensoriales:</a:t>
            </a:r>
            <a:r>
              <a:rPr lang="es-ES_tradnl" sz="1800">
                <a:latin typeface="Arial" charset="0"/>
              </a:rPr>
              <a:t> </a:t>
            </a:r>
          </a:p>
          <a:p>
            <a:pPr>
              <a:buFont typeface="Wingdings" pitchFamily="2" charset="2"/>
              <a:buChar char="n"/>
            </a:pPr>
            <a:r>
              <a:rPr lang="es-ES_tradnl" sz="1800" b="1">
                <a:latin typeface="Arial" charset="0"/>
              </a:rPr>
              <a:t>Trastornos motores:</a:t>
            </a:r>
            <a:r>
              <a:rPr lang="es-ES_tradnl" sz="1800">
                <a:latin typeface="Arial" charset="0"/>
              </a:rPr>
              <a:t>  Artropatías degenerativas (artrosis) Neuropatías periféricas, disminución de fuerzas, disminución de trofismo, inmovilidad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Trastornos neurológicos Parkinson, neuropatías</a:t>
            </a: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2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85800" y="1030288"/>
            <a:ext cx="80010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b="1">
                <a:latin typeface="Times New Roman" pitchFamily="18" charset="0"/>
              </a:rPr>
              <a:t>A-4.3</a:t>
            </a:r>
            <a:r>
              <a:rPr lang="es-ES_tradnl">
                <a:latin typeface="Times New Roman" pitchFamily="18" charset="0"/>
              </a:rPr>
              <a:t> 	Como influye la alteración de la variable en actividades 	de la vida diaria.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Dependencia alimentaria, desnutrición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Trastorno del ánimo, depresión, ansiedad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Sentimiento de invalidez e impotencia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Trastorno de la dinámica familiar 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3919538"/>
            <a:ext cx="8153400" cy="26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Criterios de evaluación:</a:t>
            </a:r>
            <a:endParaRPr lang="es-ES_tradnl" sz="1800"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Incapaz:</a:t>
            </a:r>
            <a:r>
              <a:rPr lang="es-ES_tradnl" sz="1800">
                <a:latin typeface="Arial" charset="0"/>
              </a:rPr>
              <a:t> un tercero prepara y sirve la comida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</a:t>
            </a:r>
            <a:r>
              <a:rPr lang="es-ES_tradnl" sz="1800" b="1">
                <a:latin typeface="Arial" charset="0"/>
              </a:rPr>
              <a:t>Con alguna ayuda:</a:t>
            </a:r>
            <a:r>
              <a:rPr lang="es-ES_tradnl" sz="1800">
                <a:latin typeface="Arial" charset="0"/>
              </a:rPr>
              <a:t> requiere ayuda en alguna de las siguientes etapas, planificación,  compra elaboración de la comida  </a:t>
            </a:r>
          </a:p>
          <a:p>
            <a:pPr>
              <a:spcAft>
                <a:spcPct val="30000"/>
              </a:spcAft>
              <a:buFont typeface="Wingdings" pitchFamily="2" charset="2"/>
              <a:buChar char="n"/>
            </a:pPr>
            <a:r>
              <a:rPr lang="es-ES_tradnl" sz="1800" b="1">
                <a:latin typeface="Arial" charset="0"/>
              </a:rPr>
              <a:t>Sin ayuda:</a:t>
            </a:r>
            <a:r>
              <a:rPr lang="es-ES_tradnl" sz="1800">
                <a:latin typeface="Arial" charset="0"/>
              </a:rPr>
              <a:t> es capaz de planificar y realizar la comida.</a:t>
            </a:r>
          </a:p>
          <a:p>
            <a:pPr>
              <a:spcAft>
                <a:spcPct val="30000"/>
              </a:spcAft>
              <a:buFont typeface="Wingdings" pitchFamily="2" charset="2"/>
              <a:buChar char="n"/>
            </a:pPr>
            <a:r>
              <a:rPr lang="es-ES_tradnl" sz="1800">
                <a:latin typeface="Arial" charset="0"/>
              </a:rPr>
              <a:t>Si el AM no cocina , porque alguien  provee la comida, se indaga si podría hacer la comida si tuviera que hacerla . En este caso también se evalúa con 6 puntos.</a:t>
            </a:r>
          </a:p>
        </p:txBody>
      </p:sp>
    </p:spTree>
    <p:extLst>
      <p:ext uri="{BB962C8B-B14F-4D97-AF65-F5344CB8AC3E}">
        <p14:creationId xmlns:p14="http://schemas.microsoft.com/office/powerpoint/2010/main" val="37991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ChangeArrowheads="1"/>
          </p:cNvSpPr>
          <p:nvPr/>
        </p:nvSpPr>
        <p:spPr bwMode="auto">
          <a:xfrm>
            <a:off x="0" y="1143000"/>
            <a:ext cx="5796136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-1890" y="2672916"/>
            <a:ext cx="7848600" cy="216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200" dirty="0">
                <a:latin typeface="Times New Roman" pitchFamily="18" charset="0"/>
              </a:rPr>
              <a:t>A-5.1 Sistemas y órganos que intervienen</a:t>
            </a:r>
            <a:endParaRPr lang="es-ES_tradnl" sz="1800" dirty="0">
              <a:latin typeface="Arial" charset="0"/>
            </a:endParaRPr>
          </a:p>
          <a:p>
            <a:endParaRPr lang="es-ES_tradnl" sz="1200" dirty="0">
              <a:latin typeface="Arial" charset="0"/>
            </a:endParaRPr>
          </a:p>
          <a:p>
            <a:pPr>
              <a:spcAft>
                <a:spcPct val="20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nervioso central</a:t>
            </a:r>
          </a:p>
          <a:p>
            <a:pPr>
              <a:spcAft>
                <a:spcPct val="20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Capacidad  cognitivo </a:t>
            </a:r>
          </a:p>
          <a:p>
            <a:pPr>
              <a:spcAft>
                <a:spcPct val="20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músculo esquelético </a:t>
            </a:r>
          </a:p>
          <a:p>
            <a:pPr>
              <a:buFont typeface="Wingdings" pitchFamily="2" charset="2"/>
              <a:buChar char="n"/>
            </a:pPr>
            <a:r>
              <a:rPr lang="es-ES_tradnl" sz="1800" dirty="0">
                <a:latin typeface="Arial" charset="0"/>
              </a:rPr>
              <a:t>Órganos sensoriales </a:t>
            </a:r>
          </a:p>
          <a:p>
            <a:pPr>
              <a:buFont typeface="Wingdings" pitchFamily="2" charset="2"/>
              <a:buChar char="n"/>
            </a:pPr>
            <a:endParaRPr lang="es-ES_tradnl" sz="1800" dirty="0">
              <a:latin typeface="Arial" charset="0"/>
            </a:endParaRPr>
          </a:p>
        </p:txBody>
      </p:sp>
      <p:pic>
        <p:nvPicPr>
          <p:cNvPr id="23556" name="Picture 4" descr="Variable A-5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362200"/>
            <a:ext cx="28194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Variable A-5a.jpg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62000" y="1066800"/>
            <a:ext cx="5346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A-5</a:t>
            </a:r>
            <a:r>
              <a:rPr lang="es-ES_tradnl" sz="1800" dirty="0"/>
              <a:t>  </a:t>
            </a:r>
          </a:p>
          <a:p>
            <a:r>
              <a:rPr lang="es-ES_tradnl" sz="3000" dirty="0">
                <a:latin typeface="Times New Roman" pitchFamily="18" charset="0"/>
              </a:rPr>
              <a:t>Puede hacer las tareas de la casa</a:t>
            </a:r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380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924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A-5.2 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1200">
              <a:latin typeface="Arial" charset="0"/>
            </a:endParaRPr>
          </a:p>
          <a:p>
            <a:pPr>
              <a:spcAft>
                <a:spcPct val="20000"/>
              </a:spcAft>
            </a:pPr>
            <a:r>
              <a:rPr lang="es-ES_tradnl" sz="1800">
                <a:latin typeface="Arial" charset="0"/>
              </a:rPr>
              <a:t>2. Trastorno sistema nervioso central: secuelas de AVE</a:t>
            </a:r>
          </a:p>
          <a:p>
            <a:pPr>
              <a:spcAft>
                <a:spcPct val="20000"/>
              </a:spcAft>
            </a:pPr>
            <a:r>
              <a:rPr lang="es-ES_tradnl" sz="1800">
                <a:latin typeface="Arial" charset="0"/>
              </a:rPr>
              <a:t>3. Alteraciones de la memoria</a:t>
            </a:r>
          </a:p>
          <a:p>
            <a:pPr>
              <a:spcAft>
                <a:spcPct val="20000"/>
              </a:spcAft>
            </a:pPr>
            <a:r>
              <a:rPr lang="es-ES_tradnl" sz="1800">
                <a:latin typeface="Arial" charset="0"/>
              </a:rPr>
              <a:t>4. Artrosis, presencia de dolor articular, deformidad</a:t>
            </a:r>
          </a:p>
          <a:p>
            <a:r>
              <a:rPr lang="es-ES_tradnl" sz="1800">
                <a:latin typeface="Arial" charset="0"/>
              </a:rPr>
              <a:t>5. Baja visión</a:t>
            </a:r>
          </a:p>
        </p:txBody>
      </p:sp>
    </p:spTree>
    <p:extLst>
      <p:ext uri="{BB962C8B-B14F-4D97-AF65-F5344CB8AC3E}">
        <p14:creationId xmlns:p14="http://schemas.microsoft.com/office/powerpoint/2010/main" val="390650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38200" y="1168400"/>
            <a:ext cx="77724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200">
                <a:latin typeface="Times New Roman" pitchFamily="18" charset="0"/>
              </a:rPr>
              <a:t>A-5.3 	Como influye la alteración de la variable en actividades </a:t>
            </a:r>
          </a:p>
          <a:p>
            <a:r>
              <a:rPr lang="es-ES_tradnl" sz="2200">
                <a:latin typeface="Times New Roman" pitchFamily="18" charset="0"/>
              </a:rPr>
              <a:t>		de la vida diaria.</a:t>
            </a:r>
            <a:endParaRPr lang="es-ES_tradnl" sz="1800">
              <a:latin typeface="Arial" charset="0"/>
            </a:endParaRPr>
          </a:p>
          <a:p>
            <a:endParaRPr lang="es-ES_tradnl" sz="1000"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Depresión, trastorno del ánimo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Dependencia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Irritabilidad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Baja autoestima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38200" y="3733800"/>
            <a:ext cx="79248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Criterios de evaluación:</a:t>
            </a:r>
            <a:endParaRPr lang="es-ES_tradnl" sz="1800">
              <a:latin typeface="Arial" charset="0"/>
            </a:endParaRPr>
          </a:p>
          <a:p>
            <a:pPr>
              <a:spcAft>
                <a:spcPct val="30000"/>
              </a:spcAft>
            </a:pPr>
            <a:endParaRPr lang="es-ES_tradnl" sz="600" b="1">
              <a:solidFill>
                <a:srgbClr val="C00000"/>
              </a:solidFill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Incapaz:</a:t>
            </a:r>
            <a:r>
              <a:rPr lang="es-ES_tradnl" sz="1800">
                <a:solidFill>
                  <a:srgbClr val="000000"/>
                </a:solidFill>
                <a:latin typeface="Arial" charset="0"/>
              </a:rPr>
              <a:t> un tercero realiza todas actividades en casa</a:t>
            </a:r>
          </a:p>
          <a:p>
            <a:pPr>
              <a:spcAft>
                <a:spcPct val="30000"/>
              </a:spcAft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Con ayuda:</a:t>
            </a:r>
            <a:r>
              <a:rPr lang="es-ES_tradnl" sz="1800">
                <a:solidFill>
                  <a:srgbClr val="000000"/>
                </a:solidFill>
                <a:latin typeface="Arial" charset="0"/>
              </a:rPr>
              <a:t> requiere la presencia de un tercero para algunas tareas de casa, ejemplo, hacer la cama.</a:t>
            </a:r>
          </a:p>
          <a:p>
            <a:pPr>
              <a:spcAft>
                <a:spcPct val="30000"/>
              </a:spcAft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Lo hace sin ayuda:</a:t>
            </a:r>
            <a:r>
              <a:rPr lang="es-ES_tradnl" sz="1800">
                <a:solidFill>
                  <a:srgbClr val="000000"/>
                </a:solidFill>
                <a:latin typeface="Arial" charset="0"/>
              </a:rPr>
              <a:t> realiza solo (a) todas las tareas de casa. Si el AM no realiza  las tareas de la casa porque alguien las realiza , se indaga si podría hacerlas . En este caso de ser positivo se evalúa con 6 puntos.</a:t>
            </a:r>
            <a:endParaRPr lang="es-ES_tradnl" sz="1800">
              <a:latin typeface="Arial" charset="0"/>
            </a:endParaRPr>
          </a:p>
          <a:p>
            <a:pPr algn="r">
              <a:spcBef>
                <a:spcPct val="50000"/>
              </a:spcBef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4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0" y="2743200"/>
            <a:ext cx="8532440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90600" y="2667000"/>
            <a:ext cx="7239000" cy="277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A-6</a:t>
            </a:r>
            <a:r>
              <a:rPr lang="es-ES_tradnl" sz="2000" dirty="0">
                <a:latin typeface="Arial" charset="0"/>
              </a:rPr>
              <a:t>  </a:t>
            </a:r>
          </a:p>
          <a:p>
            <a:r>
              <a:rPr lang="es-ES_tradnl" sz="3000" dirty="0">
                <a:latin typeface="Times New Roman" pitchFamily="18" charset="0"/>
              </a:rPr>
              <a:t>MINIMENTAL ABREVIADO</a:t>
            </a:r>
            <a:endParaRPr lang="es-ES_tradnl" sz="2000" dirty="0">
              <a:latin typeface="Arial" charset="0"/>
            </a:endParaRPr>
          </a:p>
          <a:p>
            <a:endParaRPr lang="es-ES_tradnl" sz="2000" dirty="0">
              <a:latin typeface="Arial" charset="0"/>
            </a:endParaRPr>
          </a:p>
          <a:p>
            <a:pPr algn="just"/>
            <a:r>
              <a:rPr lang="es-ES_tradnl" sz="2000" dirty="0">
                <a:latin typeface="Arial" charset="0"/>
              </a:rPr>
              <a:t>Este instrumento permite un tamizaje del área </a:t>
            </a:r>
            <a:r>
              <a:rPr lang="es-ES_tradnl" sz="2000" dirty="0" smtClean="0">
                <a:latin typeface="Arial" charset="0"/>
              </a:rPr>
              <a:t>cognitiva  </a:t>
            </a:r>
            <a:r>
              <a:rPr lang="es-ES_tradnl" sz="2000" dirty="0">
                <a:latin typeface="Arial" charset="0"/>
              </a:rPr>
              <a:t>en una primera etapa en forma breve y sencilla al evaluar funciones como: orientación, memoria, lenguaje, capacidad de seguir instrucciones y capacidad </a:t>
            </a:r>
            <a:r>
              <a:rPr lang="es-ES_tradnl" sz="2000" dirty="0" err="1">
                <a:latin typeface="Arial" charset="0"/>
              </a:rPr>
              <a:t>visuoconstructiva</a:t>
            </a:r>
            <a:r>
              <a:rPr lang="es-ES_tradnl" sz="2000" dirty="0">
                <a:latin typeface="Arial" charset="0"/>
              </a:rPr>
              <a:t>. </a:t>
            </a:r>
          </a:p>
          <a:p>
            <a:r>
              <a:rPr lang="es-ES_tradnl" sz="2000" dirty="0">
                <a:latin typeface="Arial" charset="0"/>
              </a:rPr>
              <a:t> </a:t>
            </a:r>
          </a:p>
        </p:txBody>
      </p:sp>
      <p:pic>
        <p:nvPicPr>
          <p:cNvPr id="26628" name="Picture 3" descr="Variable A-6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0"/>
            <a:ext cx="3048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4" descr="Variable A-6a.jpg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-23813"/>
            <a:ext cx="32004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09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3657600" cy="47577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1800" dirty="0">
                <a:latin typeface="Arial" charset="0"/>
              </a:rPr>
              <a:t>Las funciones cognitivas son:</a:t>
            </a:r>
          </a:p>
          <a:p>
            <a:endParaRPr lang="es-ES_tradnl" sz="1800" dirty="0">
              <a:latin typeface="Arial" charset="0"/>
            </a:endParaRP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</a:t>
            </a:r>
            <a:r>
              <a:rPr lang="es-ES_tradnl" sz="1800" dirty="0" err="1">
                <a:latin typeface="Arial" charset="0"/>
              </a:rPr>
              <a:t>Sensopercepción</a:t>
            </a:r>
            <a:endParaRPr lang="es-ES_tradnl" sz="1800" dirty="0">
              <a:latin typeface="Arial" charset="0"/>
            </a:endParaRP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Atención y concentración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Orientación 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Memoria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Lenguaje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Inteligencia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Capacidades </a:t>
            </a:r>
            <a:r>
              <a:rPr lang="es-ES_tradnl" sz="1800" dirty="0" err="1">
                <a:latin typeface="Arial" charset="0"/>
              </a:rPr>
              <a:t>visuoespaciales</a:t>
            </a:r>
            <a:endParaRPr lang="es-ES_tradnl" sz="1800" dirty="0">
              <a:latin typeface="Arial" charset="0"/>
            </a:endParaRP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Razonamiento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Funcionamiento ejecutivo</a:t>
            </a:r>
          </a:p>
          <a:p>
            <a:pPr>
              <a:spcAft>
                <a:spcPct val="25000"/>
              </a:spcAft>
            </a:pPr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Pensamiento abstracto</a:t>
            </a:r>
          </a:p>
          <a:p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Creatividad</a:t>
            </a:r>
          </a:p>
          <a:p>
            <a:pPr>
              <a:spcBef>
                <a:spcPct val="50000"/>
              </a:spcBef>
            </a:pPr>
            <a:endParaRPr lang="es-ES_tradnl" sz="1800" dirty="0">
              <a:latin typeface="Arial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4800600" y="1143000"/>
            <a:ext cx="40386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000" b="1">
                <a:solidFill>
                  <a:srgbClr val="C00000"/>
                </a:solidFill>
                <a:latin typeface="Arial" charset="0"/>
              </a:rPr>
              <a:t>Variables</a:t>
            </a:r>
          </a:p>
          <a:p>
            <a:r>
              <a:rPr lang="es-ES_tradnl" sz="2000" b="1">
                <a:solidFill>
                  <a:srgbClr val="C00000"/>
                </a:solidFill>
                <a:latin typeface="Arial" charset="0"/>
              </a:rPr>
              <a:t>1. 	Por favor dígame la fecha</a:t>
            </a:r>
          </a:p>
          <a:p>
            <a:r>
              <a:rPr lang="es-ES_tradnl" sz="2000" b="1">
                <a:solidFill>
                  <a:srgbClr val="C00000"/>
                </a:solidFill>
                <a:latin typeface="Arial" charset="0"/>
              </a:rPr>
              <a:t>	de hoy.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Explora orientación temporal.</a:t>
            </a:r>
          </a:p>
          <a:p>
            <a:r>
              <a:rPr lang="es-ES_tradnl" sz="1800">
                <a:latin typeface="Arial" charset="0"/>
              </a:rPr>
              <a:t>	Se entiende por Orientación,  instrumento del vivenciar que permite saber en que instante nos encontramos en relación al pasado, presente y futuro.</a:t>
            </a:r>
          </a:p>
          <a:p>
            <a:r>
              <a:rPr lang="es-ES_tradnl" sz="1800">
                <a:latin typeface="Arial" charset="0"/>
              </a:rPr>
              <a:t>	</a:t>
            </a:r>
            <a:r>
              <a:rPr lang="es-ES_tradnl" sz="1800" b="1">
                <a:latin typeface="Arial" charset="0"/>
              </a:rPr>
              <a:t>Causas de alteración de la orientación: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 la conciencia (Delirium)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 la memoria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 la atención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 la inteligencia</a:t>
            </a:r>
          </a:p>
        </p:txBody>
      </p:sp>
    </p:spTree>
    <p:extLst>
      <p:ext uri="{BB962C8B-B14F-4D97-AF65-F5344CB8AC3E}">
        <p14:creationId xmlns:p14="http://schemas.microsoft.com/office/powerpoint/2010/main" val="39897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66800" y="1066800"/>
            <a:ext cx="72390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/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2. Ahora le voy a nombrar tres objetos. Después que se los diga, le voy a pedir que repita en voz alta los que recuerde, en cualquier orden. Recuerde los objetos porque se los voy a nombrar más adelante. ¿Tiene alguna pregunta que hacerme?</a:t>
            </a:r>
            <a:endParaRPr lang="es-ES_tradnl" sz="1800">
              <a:latin typeface="Arial" charset="0"/>
            </a:endParaRPr>
          </a:p>
          <a:p>
            <a:pPr algn="just"/>
            <a:endParaRPr lang="es-ES_tradnl" sz="1800">
              <a:latin typeface="Arial" charset="0"/>
            </a:endParaRPr>
          </a:p>
          <a:p>
            <a:pPr algn="just"/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  Explora memoria a corto plazo</a:t>
            </a:r>
          </a:p>
          <a:p>
            <a:pPr algn="just"/>
            <a:endParaRPr lang="es-ES_tradnl" sz="1800">
              <a:latin typeface="Arial" charset="0"/>
            </a:endParaRPr>
          </a:p>
          <a:p>
            <a:pPr algn="just"/>
            <a:r>
              <a:rPr lang="es-ES_tradnl" sz="1800">
                <a:latin typeface="Arial" charset="0"/>
              </a:rPr>
              <a:t>Se entiende por Memoria a una  función compleja que permite almacenar para reconocer y recordar percepciones, emociones, información, habilidades y vivencias.</a:t>
            </a:r>
          </a:p>
          <a:p>
            <a:pPr algn="just"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7620000" cy="529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Causas de alteración cuantitativa de la memoria: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latin typeface="Arial" charset="0"/>
              </a:rPr>
              <a:t>1. 	Pérdida de memoria asociada a la edad o Deterioro cognitivo relacionado con la edad.</a:t>
            </a:r>
          </a:p>
          <a:p>
            <a:pPr>
              <a:lnSpc>
                <a:spcPct val="90000"/>
              </a:lnSpc>
            </a:pPr>
            <a:r>
              <a:rPr lang="es-ES_tradnl" sz="1800">
                <a:latin typeface="Arial" charset="0"/>
              </a:rPr>
              <a:t>2. 	Depresión</a:t>
            </a:r>
          </a:p>
          <a:p>
            <a:pPr>
              <a:lnSpc>
                <a:spcPct val="90000"/>
              </a:lnSpc>
            </a:pPr>
            <a:r>
              <a:rPr lang="es-ES_tradnl" sz="1800">
                <a:latin typeface="Arial" charset="0"/>
              </a:rPr>
              <a:t>3. 	Ansiedad</a:t>
            </a:r>
          </a:p>
          <a:p>
            <a:pPr>
              <a:lnSpc>
                <a:spcPct val="90000"/>
              </a:lnSpc>
            </a:pPr>
            <a:r>
              <a:rPr lang="es-ES_tradnl" sz="1800">
                <a:latin typeface="Arial" charset="0"/>
              </a:rPr>
              <a:t>4. 	Delirium</a:t>
            </a:r>
          </a:p>
          <a:p>
            <a:pPr>
              <a:lnSpc>
                <a:spcPct val="90000"/>
              </a:lnSpc>
            </a:pPr>
            <a:r>
              <a:rPr lang="es-ES_tradnl" sz="1800">
                <a:latin typeface="Arial" charset="0"/>
              </a:rPr>
              <a:t>5. 	Amnesias</a:t>
            </a:r>
          </a:p>
          <a:p>
            <a:pPr>
              <a:lnSpc>
                <a:spcPct val="90000"/>
              </a:lnSpc>
            </a:pPr>
            <a:r>
              <a:rPr lang="es-ES_tradnl" sz="1800">
                <a:latin typeface="Arial" charset="0"/>
              </a:rPr>
              <a:t>6. 	Demencia</a:t>
            </a: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3.	Ahora voy a decirle unos números y quiero que me los repita de atrás para adelante: 1 3 5 7 9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También explora memoria a corto plazo.</a:t>
            </a: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4. 	Le voy a dar un papel; tómelo con su mano derecha, dóblelo por la mitad con ambas manos y colóqueselo sobre las piernas: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Comprensión del lenguaje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Atención y concentración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Capacidad de seguir instrucciones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Psicomotricidad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Gnosias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Praxias</a:t>
            </a:r>
          </a:p>
        </p:txBody>
      </p:sp>
    </p:spTree>
    <p:extLst>
      <p:ext uri="{BB962C8B-B14F-4D97-AF65-F5344CB8AC3E}">
        <p14:creationId xmlns:p14="http://schemas.microsoft.com/office/powerpoint/2010/main" val="76083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620000" cy="516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marL="285750" indent="-285750" algn="just">
              <a:lnSpc>
                <a:spcPct val="9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es-ES_tradnl" sz="1800" b="1" dirty="0">
                <a:solidFill>
                  <a:srgbClr val="C00000"/>
                </a:solidFill>
                <a:latin typeface="Arial" charset="0"/>
              </a:rPr>
              <a:t>Lenguaje:</a:t>
            </a:r>
            <a:r>
              <a:rPr lang="es-ES_tradnl" sz="1800" dirty="0">
                <a:latin typeface="Arial" charset="0"/>
              </a:rPr>
              <a:t> es una conducta de comunicación que permite trasmitir mensajes en forma hablada o escrita. Se puede alterar la expresión o la comprensión de él. </a:t>
            </a:r>
            <a:r>
              <a:rPr lang="es-ES_tradnl" sz="1800" dirty="0" smtClean="0">
                <a:latin typeface="Arial" charset="0"/>
              </a:rPr>
              <a:t>Los </a:t>
            </a:r>
            <a:r>
              <a:rPr lang="es-ES_tradnl" sz="1800" dirty="0">
                <a:latin typeface="Arial" charset="0"/>
              </a:rPr>
              <a:t>trastornos del lenguaje hablado se llaman afasias de expresión o comprensión. Las del escrito alexias </a:t>
            </a:r>
            <a:r>
              <a:rPr lang="es-ES_tradnl" sz="1800" dirty="0" smtClean="0">
                <a:latin typeface="Arial" charset="0"/>
              </a:rPr>
              <a:t>(pérdida </a:t>
            </a:r>
            <a:r>
              <a:rPr lang="es-ES_tradnl" sz="1800" dirty="0">
                <a:latin typeface="Arial" charset="0"/>
              </a:rPr>
              <a:t>de la capacidad de leer) y agrafias (pérdida de la capacidad de escribir).</a:t>
            </a:r>
          </a:p>
          <a:p>
            <a:pPr marL="285750" indent="-285750" algn="just">
              <a:lnSpc>
                <a:spcPct val="9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es-ES_tradnl" sz="1800" b="1" dirty="0">
                <a:solidFill>
                  <a:srgbClr val="C00000"/>
                </a:solidFill>
                <a:latin typeface="Arial" charset="0"/>
              </a:rPr>
              <a:t>Atención y concentración:</a:t>
            </a:r>
            <a:r>
              <a:rPr lang="es-ES_tradnl" sz="1800" dirty="0">
                <a:latin typeface="Arial" charset="0"/>
              </a:rPr>
              <a:t> instrumentos del vivenciar que permiten orientar nuestra actividad psíquica. La focalización de la atención en forma permanente es la función de concentración.</a:t>
            </a:r>
          </a:p>
          <a:p>
            <a:pPr marL="285750" indent="-285750" algn="just">
              <a:lnSpc>
                <a:spcPct val="9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es-ES_tradnl" sz="1800" b="1" dirty="0">
                <a:solidFill>
                  <a:srgbClr val="C00000"/>
                </a:solidFill>
                <a:latin typeface="Arial" charset="0"/>
              </a:rPr>
              <a:t>Capacidad de seguir instrucciones:</a:t>
            </a:r>
            <a:r>
              <a:rPr lang="es-ES_tradnl" sz="1800" dirty="0">
                <a:latin typeface="Arial" charset="0"/>
              </a:rPr>
              <a:t> realización de una acción en forma voluntaria bajo el control del yo, para ello se requiere de voluntad y psicomotricidad.</a:t>
            </a:r>
          </a:p>
          <a:p>
            <a:pPr marL="285750" indent="-285750" algn="just">
              <a:lnSpc>
                <a:spcPct val="9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es-ES_tradnl" sz="1800" b="1" dirty="0">
                <a:solidFill>
                  <a:srgbClr val="C00000"/>
                </a:solidFill>
                <a:latin typeface="Arial" charset="0"/>
              </a:rPr>
              <a:t>Psicomotricidad:</a:t>
            </a:r>
            <a:r>
              <a:rPr lang="es-ES_tradnl" sz="1800" dirty="0">
                <a:latin typeface="Arial" charset="0"/>
              </a:rPr>
              <a:t>  capacidad de realizar una acción, ya sea instintiva, habitual o voluntaria.</a:t>
            </a:r>
          </a:p>
          <a:p>
            <a:pPr marL="285750" indent="-285750" algn="just">
              <a:lnSpc>
                <a:spcPct val="9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es-ES_tradnl" sz="1800" b="1" dirty="0" err="1">
                <a:solidFill>
                  <a:srgbClr val="C00000"/>
                </a:solidFill>
                <a:latin typeface="Arial" charset="0"/>
              </a:rPr>
              <a:t>Gnosias</a:t>
            </a:r>
            <a:r>
              <a:rPr lang="es-ES_tradnl" sz="1800" b="1" dirty="0">
                <a:solidFill>
                  <a:srgbClr val="C00000"/>
                </a:solidFill>
                <a:latin typeface="Arial" charset="0"/>
              </a:rPr>
              <a:t>:</a:t>
            </a:r>
            <a:r>
              <a:rPr lang="es-ES_tradnl" sz="1800" dirty="0">
                <a:latin typeface="Arial" charset="0"/>
              </a:rPr>
              <a:t> capacidad de reconocer la información sensorial.</a:t>
            </a:r>
          </a:p>
          <a:p>
            <a:pPr marL="285750" indent="-285750" algn="just">
              <a:lnSpc>
                <a:spcPct val="90000"/>
              </a:lnSpc>
              <a:spcAft>
                <a:spcPct val="50000"/>
              </a:spcAft>
              <a:buFont typeface="Arial" pitchFamily="34" charset="0"/>
              <a:buChar char="•"/>
            </a:pPr>
            <a:r>
              <a:rPr lang="es-ES_tradnl" sz="1800" b="1" dirty="0" err="1">
                <a:solidFill>
                  <a:srgbClr val="C00000"/>
                </a:solidFill>
                <a:latin typeface="Arial" charset="0"/>
              </a:rPr>
              <a:t>Praxias</a:t>
            </a:r>
            <a:r>
              <a:rPr lang="es-ES_tradnl" sz="1800" b="1" dirty="0">
                <a:solidFill>
                  <a:srgbClr val="C00000"/>
                </a:solidFill>
                <a:latin typeface="Arial" charset="0"/>
              </a:rPr>
              <a:t>:</a:t>
            </a:r>
            <a:r>
              <a:rPr lang="es-ES_tradnl" sz="1800" dirty="0">
                <a:latin typeface="Arial" charset="0"/>
              </a:rPr>
              <a:t> capacidad de realizar actividades motoras.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endParaRPr lang="es-ES_tradn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3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EFAM:</a:t>
            </a:r>
            <a:br>
              <a:rPr lang="es-CL" smtClean="0"/>
            </a:br>
            <a:endParaRPr lang="es-ES" smtClean="0"/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mtClean="0"/>
              <a:t>No debe aplicarse a los adultos mayores que a simple vista están discapacitados, como por ejemplo quienes usan silla de ruedas, a quienes sufren secuelas importante de accidente vascular, personas ciegas. A este grupo de personas se aplica </a:t>
            </a:r>
            <a:r>
              <a:rPr lang="es-CL" b="1" smtClean="0"/>
              <a:t>Índice de Barthel.</a:t>
            </a:r>
            <a:endParaRPr lang="es-ES" b="1" smtClean="0"/>
          </a:p>
        </p:txBody>
      </p:sp>
    </p:spTree>
    <p:extLst>
      <p:ext uri="{BB962C8B-B14F-4D97-AF65-F5344CB8AC3E}">
        <p14:creationId xmlns:p14="http://schemas.microsoft.com/office/powerpoint/2010/main" val="807660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7696200" cy="444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5.	Hace un momento le leí una serie de 3 palabras y usted repitió las que recordó. Por favor, dígame ahora cuáles recuerda.</a:t>
            </a:r>
            <a:endParaRPr lang="es-ES_tradnl" sz="1800">
              <a:latin typeface="Arial" charset="0"/>
            </a:endParaRPr>
          </a:p>
          <a:p>
            <a:endParaRPr lang="es-ES_tradnl" sz="12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Explora memoria a largo plazo.</a:t>
            </a:r>
          </a:p>
          <a:p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6.	Por favor copie este dibujo:</a:t>
            </a:r>
            <a:endParaRPr lang="es-ES_tradnl" sz="1800">
              <a:latin typeface="Arial" charset="0"/>
            </a:endParaRPr>
          </a:p>
          <a:p>
            <a:endParaRPr lang="es-ES_tradnl" sz="12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Explora la capacidad de realizar funciones ejecutivas complejas, que requieren de planificación mental y de habilidades visuoconstructivas, éstas requieren de capacidades perceptivas de identificación y de procesamiento visual, para poder dibujar la figura, previo reconocimiento de ella.</a:t>
            </a:r>
          </a:p>
          <a:p>
            <a:r>
              <a:rPr lang="es-ES_tradnl" sz="1800">
                <a:latin typeface="Arial" charset="0"/>
              </a:rPr>
              <a:t>	Esta capacidad se altera con la edad, pero más tardíamente que la memoria, y se deteriora precozmente en la demencia.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62000" y="2460625"/>
            <a:ext cx="769620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s-ES_tradnl" sz="1800">
                <a:latin typeface="Arial" charset="0"/>
              </a:rPr>
              <a:t>Esta variable difiere de las otras que conforman el EFAM ya que es  un capital que se adquiere en etapas previas del ciclo vital y que constituye un poderoso factor protector de la funcionalidad mental y física.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endParaRPr lang="es-ES_tradnl" sz="1800">
              <a:latin typeface="Arial" charset="0"/>
            </a:endParaRP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s-ES_tradnl" sz="1800">
                <a:latin typeface="Arial" charset="0"/>
              </a:rPr>
              <a:t>Es el principal factor protector contra la pérdida de la función cognitiva.</a:t>
            </a: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endParaRPr lang="es-ES_tradnl" sz="1800">
              <a:latin typeface="Arial" charset="0"/>
            </a:endParaRPr>
          </a:p>
          <a:p>
            <a:pPr algn="just">
              <a:lnSpc>
                <a:spcPct val="90000"/>
              </a:lnSpc>
              <a:spcAft>
                <a:spcPct val="30000"/>
              </a:spcAft>
            </a:pPr>
            <a:r>
              <a:rPr lang="es-ES_tradnl" sz="1800">
                <a:latin typeface="Arial" charset="0"/>
              </a:rPr>
              <a:t> Influye también en la posibilidad de acceso a la información y a la adquisición de estilos de vida saludables.</a:t>
            </a:r>
          </a:p>
        </p:txBody>
      </p:sp>
      <p:pic>
        <p:nvPicPr>
          <p:cNvPr id="32771" name="Picture 3" descr="Variable A-7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0"/>
            <a:ext cx="297180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990600"/>
            <a:ext cx="46101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2773" name="Text Box 4"/>
          <p:cNvSpPr txBox="1">
            <a:spLocks noChangeArrowheads="1"/>
          </p:cNvSpPr>
          <p:nvPr/>
        </p:nvSpPr>
        <p:spPr bwMode="auto">
          <a:xfrm>
            <a:off x="762000" y="914400"/>
            <a:ext cx="3429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A-7</a:t>
            </a:r>
            <a:endParaRPr lang="es-ES_tradnl" sz="1800" dirty="0">
              <a:latin typeface="Arial" charset="0"/>
            </a:endParaRPr>
          </a:p>
          <a:p>
            <a:r>
              <a:rPr lang="es-ES_tradnl" sz="3000" dirty="0">
                <a:latin typeface="Times New Roman" pitchFamily="18" charset="0"/>
              </a:rPr>
              <a:t>Años de Escolaridad</a:t>
            </a:r>
            <a:endParaRPr lang="es-ES_tradn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14400" y="990600"/>
            <a:ext cx="7924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A-7.1 Funciones asociadas a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Nivel socioeconómico de la familia de origen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Oportunidades de acceso al sistema escolar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Incentivos del medio cultural y valoración de a escolaridad</a:t>
            </a:r>
          </a:p>
          <a:p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352800" y="396875"/>
            <a:ext cx="5638800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sz="2200">
                <a:latin typeface="Times New Roman" pitchFamily="18" charset="0"/>
              </a:rPr>
              <a:t>A-8.1 Sistemas y órganos que intervienen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Sistema músculo esquelético: tren superior y columna 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SNC Periférico </a:t>
            </a: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2200">
                <a:latin typeface="Times New Roman" pitchFamily="18" charset="0"/>
              </a:rPr>
              <a:t>A-8.2 Funciones asociadas a la variable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Capacidad de entender y ejecutar una orden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Agudeza visual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Percepción espacial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Control postural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Flexibilidad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Fuerza de extremidad inferior y superior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Equilibrio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Mantención de rangos articulares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Simetría de extremidad inferior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Mantener adecuada base de sustentación en posición de pie.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Simetría de columna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Ausencia de discopatía  severa, cervical, lumbar.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Ausencia de dolor.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Adecuada aprehensión.    </a:t>
            </a: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457200"/>
            <a:ext cx="28956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2667000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solidFill>
                  <a:schemeClr val="bg1"/>
                </a:solidFill>
                <a:latin typeface="Arial" charset="0"/>
              </a:rPr>
              <a:t>Variable A-8</a:t>
            </a:r>
            <a:r>
              <a:rPr lang="es-ES_tradnl" sz="1800"/>
              <a:t> </a:t>
            </a:r>
          </a:p>
          <a:p>
            <a:pPr>
              <a:lnSpc>
                <a:spcPct val="90000"/>
              </a:lnSpc>
            </a:pPr>
            <a:r>
              <a:rPr lang="es-ES_tradnl" sz="2600">
                <a:latin typeface="Times New Roman" pitchFamily="18" charset="0"/>
              </a:rPr>
              <a:t>Con los brazos extendidos al máximo posible sobre los hombros, tomar con ambas manos un objeto.</a:t>
            </a:r>
            <a:endParaRPr lang="es-ES_tradnl" sz="1800"/>
          </a:p>
        </p:txBody>
      </p:sp>
    </p:spTree>
    <p:extLst>
      <p:ext uri="{BB962C8B-B14F-4D97-AF65-F5344CB8AC3E}">
        <p14:creationId xmlns:p14="http://schemas.microsoft.com/office/powerpoint/2010/main" val="25813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85800" y="762000"/>
            <a:ext cx="8153400" cy="474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200">
                <a:latin typeface="Times New Roman" pitchFamily="18" charset="0"/>
              </a:rPr>
              <a:t>A-8.3 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Deterioro cognitivo severo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Afasia de comprensión 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Deterioro neurosensorial: alteración del VIII par, alteraciones visuales y auditivas.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Artrosis de hombro, mano, columna, cadera o rodilla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Neuropatías periférica (disminución en la fuerza y contractibilidad muscular) 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Malformaciones de columna vertebral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Obesidad 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Inmovilización </a:t>
            </a:r>
          </a:p>
          <a:p>
            <a:pPr>
              <a:spcAft>
                <a:spcPct val="25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Asimetría de extremidades congénitas o adquiridas 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0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914400" y="847725"/>
            <a:ext cx="76200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A-8.4 	Como influye la alteración de la variable en 			actividades de la vida diaria.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Aumenta la dependencia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del animo por presencia de  dolor 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Sentimientos de inutilidad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del sueño</a:t>
            </a:r>
          </a:p>
          <a:p>
            <a:pPr>
              <a:spcAft>
                <a:spcPct val="30000"/>
              </a:spcAft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en AVD </a:t>
            </a:r>
          </a:p>
          <a:p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Criterios de evaluación: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El rango de movimiento de hombro debe  ser el que mayor  alcance el adulto mayor. 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9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ChangeArrowheads="1"/>
          </p:cNvSpPr>
          <p:nvPr/>
        </p:nvSpPr>
        <p:spPr bwMode="auto">
          <a:xfrm>
            <a:off x="0" y="457200"/>
            <a:ext cx="5508104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685800" y="1828800"/>
            <a:ext cx="7620000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sz="2200" b="1">
                <a:latin typeface="Times New Roman" pitchFamily="18" charset="0"/>
              </a:rPr>
              <a:t>A-9.1 Sistemas y órganos que intervienen</a:t>
            </a:r>
            <a:endParaRPr lang="es-ES_tradnl" sz="18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músculo esquelético, tren superior , columna y tren inferior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Sistema nervioso  periférico</a:t>
            </a: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</p:txBody>
      </p:sp>
      <p:pic>
        <p:nvPicPr>
          <p:cNvPr id="37892" name="Picture 3" descr="Variable A-9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743200"/>
            <a:ext cx="3124200" cy="234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09600" y="381000"/>
            <a:ext cx="67818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A-9</a:t>
            </a:r>
            <a:r>
              <a:rPr lang="es-ES_tradnl" sz="2000" dirty="0"/>
              <a:t> </a:t>
            </a: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En posición de pie, </a:t>
            </a:r>
            <a:r>
              <a:rPr lang="es-ES_tradnl" sz="3000" dirty="0" err="1">
                <a:latin typeface="Times New Roman" pitchFamily="18" charset="0"/>
              </a:rPr>
              <a:t>encuclíllese</a:t>
            </a:r>
            <a:r>
              <a:rPr lang="es-ES_tradnl" sz="3000" dirty="0">
                <a:latin typeface="Times New Roman" pitchFamily="18" charset="0"/>
              </a:rPr>
              <a:t>, tome el objeto desde el suelo y levántese</a:t>
            </a: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42134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534400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2200">
                <a:latin typeface="Times New Roman" pitchFamily="18" charset="0"/>
              </a:rPr>
              <a:t>A-9.2	Factores que alterarían la ejecución de la variable</a:t>
            </a:r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Falla en la comprensión de la orden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Artrosis de hombro, mano, columna, cadera o rodilla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Neuropatías periférica ( disminución en la fuerza y contractibilidad muscular)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Obesidad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Asimetría de extremidades congénitas o adquiridas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Deformidades severas del pie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2200">
                <a:latin typeface="Times New Roman" pitchFamily="18" charset="0"/>
              </a:rPr>
              <a:t>A-9.3	</a:t>
            </a:r>
            <a:r>
              <a:rPr lang="es-ES_tradnl" sz="2200" b="1">
                <a:latin typeface="Times New Roman" pitchFamily="18" charset="0"/>
              </a:rPr>
              <a:t>Como influye la alteración de la variable en actividades </a:t>
            </a:r>
          </a:p>
          <a:p>
            <a:r>
              <a:rPr lang="es-ES_tradnl" sz="2200" b="1">
                <a:latin typeface="Times New Roman" pitchFamily="18" charset="0"/>
              </a:rPr>
              <a:t>		de la vida diaria.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 la marcha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Riesgos de caída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Mayor dependencia en AVD 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Criterios de evaluación: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El adulto mayor debe encuclillarse sin perder el equilibrio</a:t>
            </a:r>
          </a:p>
        </p:txBody>
      </p:sp>
    </p:spTree>
    <p:extLst>
      <p:ext uri="{BB962C8B-B14F-4D97-AF65-F5344CB8AC3E}">
        <p14:creationId xmlns:p14="http://schemas.microsoft.com/office/powerpoint/2010/main" val="5151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0" y="0"/>
            <a:ext cx="5796136" cy="914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Arial" charset="0"/>
              </a:rPr>
              <a:t>Parte B</a:t>
            </a:r>
            <a:endParaRPr lang="es-ES_tradnl" b="1"/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0" y="2819400"/>
            <a:ext cx="9144000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s-ES_tradnl" sz="3000">
                <a:latin typeface="Times New Roman" pitchFamily="18" charset="0"/>
              </a:rPr>
              <a:t>Discrimina entre</a:t>
            </a:r>
            <a:r>
              <a:rPr lang="es-ES_tradnl">
                <a:latin typeface="Times New Roman" pitchFamily="18" charset="0"/>
              </a:rPr>
              <a:t> </a:t>
            </a:r>
          </a:p>
          <a:p>
            <a:pPr algn="ctr">
              <a:lnSpc>
                <a:spcPct val="95000"/>
              </a:lnSpc>
            </a:pPr>
            <a:r>
              <a:rPr lang="es-ES_tradnl" sz="4000">
                <a:latin typeface="Times New Roman" pitchFamily="18" charset="0"/>
              </a:rPr>
              <a:t>Autovalentes con y sin Riesgo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782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ChangeArrowheads="1"/>
          </p:cNvSpPr>
          <p:nvPr/>
        </p:nvSpPr>
        <p:spPr bwMode="auto">
          <a:xfrm>
            <a:off x="0" y="609600"/>
            <a:ext cx="5688124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800100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B-1.1 Sistemas y Órganos involucrados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A.  Cardiovascular</a:t>
            </a:r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Corazón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Árbol vascular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B.  Sistema Neurológico</a:t>
            </a:r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Encéfalo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Sistema nervioso autónomo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Sistema nervioso vegetativo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C.  Sistema Nefrourológico</a:t>
            </a:r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Riñón</a:t>
            </a:r>
          </a:p>
        </p:txBody>
      </p:sp>
      <p:pic>
        <p:nvPicPr>
          <p:cNvPr id="40964" name="Picture 5" descr="Variable B-1.jpg                                               0007560E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057400"/>
            <a:ext cx="32004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762000" y="533400"/>
            <a:ext cx="419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solidFill>
                  <a:schemeClr val="bg1"/>
                </a:solidFill>
                <a:latin typeface="Arial" charset="0"/>
              </a:rPr>
              <a:t>Variable B-1</a:t>
            </a:r>
            <a:r>
              <a:rPr lang="es-ES_tradnl"/>
              <a:t> </a:t>
            </a:r>
          </a:p>
          <a:p>
            <a:r>
              <a:rPr lang="es-ES_tradnl" sz="3000">
                <a:latin typeface="Times New Roman" pitchFamily="18" charset="0"/>
              </a:rPr>
              <a:t>Presión Arterial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189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EFAM</a:t>
            </a:r>
            <a:endParaRPr lang="es-ES" smtClean="0"/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mtClean="0"/>
              <a:t>Permite calificar a los adultos mayores según grado de funcionalidad. Clasifica a los adultos mayores en: autovalente sin riesgo, autovalente con riesgo y en riesgo de dependencia.</a:t>
            </a: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97723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143000" y="533400"/>
            <a:ext cx="7239000" cy="553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B-1.2 Funciones afectadas por alteración  de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1. 	Neurológica Global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Alteraciones cognitivas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Actividades básicas del diario vivir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alimentarse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vestirse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bañarse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ir y usar el baño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traslado básico en el hogar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Actividades Instrumentales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uso de teléfono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traslado fuera del hogar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uso de locomoción, medio de transporte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Marcha y equilibrio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Lenguaje, disartria, afasia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Percepción sensitiva, tacto, gusto, olfato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0" y="457200"/>
            <a:ext cx="5688124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80010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B-2</a:t>
            </a:r>
            <a:r>
              <a:rPr lang="es-ES_tradnl" dirty="0">
                <a:latin typeface="Times New Roman" pitchFamily="18" charset="0"/>
              </a:rPr>
              <a:t> </a:t>
            </a:r>
          </a:p>
          <a:p>
            <a:r>
              <a:rPr lang="es-ES_tradnl" sz="3000" dirty="0">
                <a:latin typeface="Times New Roman" pitchFamily="18" charset="0"/>
              </a:rPr>
              <a:t>Diabetes Mellitus</a:t>
            </a:r>
            <a:endParaRPr lang="es-ES_tradnl" sz="1800" dirty="0">
              <a:latin typeface="Arial" charset="0"/>
            </a:endParaRPr>
          </a:p>
          <a:p>
            <a:endParaRPr lang="es-ES_tradnl" sz="1800" dirty="0">
              <a:latin typeface="Arial" charset="0"/>
            </a:endParaRPr>
          </a:p>
          <a:p>
            <a:endParaRPr lang="es-ES_tradnl" sz="1800" dirty="0">
              <a:latin typeface="Times New Roman" pitchFamily="18" charset="0"/>
            </a:endParaRPr>
          </a:p>
          <a:p>
            <a:r>
              <a:rPr lang="es-ES_tradnl" dirty="0">
                <a:latin typeface="Times New Roman" pitchFamily="18" charset="0"/>
              </a:rPr>
              <a:t>B-2.1 Sistemas y órganos que intervienen</a:t>
            </a:r>
            <a:endParaRPr lang="es-ES_tradnl" sz="1800" dirty="0">
              <a:latin typeface="Arial" charset="0"/>
            </a:endParaRPr>
          </a:p>
          <a:p>
            <a:endParaRPr lang="es-ES_tradnl" sz="1800" dirty="0">
              <a:latin typeface="Arial" charset="0"/>
            </a:endParaRPr>
          </a:p>
          <a:p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Páncreas</a:t>
            </a:r>
          </a:p>
          <a:p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Hígado</a:t>
            </a:r>
          </a:p>
          <a:p>
            <a:endParaRPr lang="es-ES_tradnl" sz="18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_tradn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2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8153400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B-2.2 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latin typeface="Arial" charset="0"/>
              </a:rPr>
              <a:t>Alteraciones  en el sistema cardio vascular: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A. Corazón:</a:t>
            </a:r>
            <a:endParaRPr lang="es-ES_tradnl" sz="1800">
              <a:latin typeface="Arial" charset="0"/>
            </a:endParaRPr>
          </a:p>
          <a:p>
            <a:r>
              <a:rPr lang="es-ES_tradnl" sz="1800" b="1">
                <a:latin typeface="Arial" charset="0"/>
              </a:rPr>
              <a:t>Incidencia de coronopatias:</a:t>
            </a:r>
            <a:r>
              <a:rPr lang="es-ES_tradnl" sz="1800">
                <a:latin typeface="Arial" charset="0"/>
              </a:rPr>
              <a:t> infarto agudo del miocardio, alteración metabólica de la masa muscular cardiaca: presbicardia, todo lo anterior mide a la insuficiencia cardiaca.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B. Circulación periférica:</a:t>
            </a:r>
            <a:r>
              <a:rPr lang="es-ES_tradnl" sz="1800">
                <a:latin typeface="Arial" charset="0"/>
              </a:rPr>
              <a:t> </a:t>
            </a:r>
          </a:p>
          <a:p>
            <a:r>
              <a:rPr lang="es-ES_tradnl" sz="1800" b="1">
                <a:latin typeface="Arial" charset="0"/>
              </a:rPr>
              <a:t>Macroangiopatia:</a:t>
            </a:r>
            <a:r>
              <a:rPr lang="es-ES_tradnl" sz="1800">
                <a:latin typeface="Arial" charset="0"/>
              </a:rPr>
              <a:t> arterias coronarias, carotidea, femoral, etc.</a:t>
            </a:r>
          </a:p>
          <a:p>
            <a:r>
              <a:rPr lang="es-ES_tradnl" sz="1800" b="1">
                <a:latin typeface="Arial" charset="0"/>
              </a:rPr>
              <a:t>Microangiopatias:</a:t>
            </a:r>
            <a:r>
              <a:rPr lang="es-ES_tradnl" sz="1800">
                <a:latin typeface="Arial" charset="0"/>
              </a:rPr>
              <a:t> Retinopatía diabética, Nefropatía diabética, proteinuria leve hasta insuficiencia renal severa, actualmente en Chile el 50% de los pacientes   dializados son diabéticos.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C.Sistema endotelial:</a:t>
            </a:r>
            <a:r>
              <a:rPr lang="es-ES_tradnl" sz="1800">
                <a:latin typeface="Arial" charset="0"/>
              </a:rPr>
              <a:t> </a:t>
            </a:r>
          </a:p>
          <a:p>
            <a:r>
              <a:rPr lang="es-ES_tradnl" sz="1800">
                <a:latin typeface="Arial" charset="0"/>
              </a:rPr>
              <a:t>La diabetes tiene una gran incidencia en lo que recientemente se ha denominado sistema endotelial, lo cual a su vez se traduce en una hiper respuesta a la angiotensión.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4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609600" y="914400"/>
            <a:ext cx="8153400" cy="517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D. 	Sistema Neurológico Periférico:</a:t>
            </a:r>
            <a:r>
              <a:rPr lang="es-ES_tradnl" sz="1800">
                <a:latin typeface="Arial" charset="0"/>
              </a:rPr>
              <a:t> </a:t>
            </a:r>
          </a:p>
          <a:p>
            <a:r>
              <a:rPr lang="es-ES_tradnl" sz="1800">
                <a:latin typeface="Arial" charset="0"/>
              </a:rPr>
              <a:t>Se compromete a través de dos grandes mecanismos.</a:t>
            </a: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latin typeface="Arial" charset="0"/>
              </a:rPr>
              <a:t>a) 	Alteración de vasos (microangiopatía) afectando la irrigación y nutrición de nervios periféricos.</a:t>
            </a:r>
          </a:p>
          <a:p>
            <a:r>
              <a:rPr lang="es-ES_tradnl" sz="1800">
                <a:latin typeface="Arial" charset="0"/>
              </a:rPr>
              <a:t>b) 	Efecto desmielinizante, es decir destrucción de segmentos de mielina.</a:t>
            </a:r>
          </a:p>
          <a:p>
            <a:endParaRPr lang="es-ES_tradnl" sz="1800">
              <a:latin typeface="Arial" charset="0"/>
            </a:endParaRPr>
          </a:p>
          <a:p>
            <a:endParaRPr lang="es-ES_tradnl">
              <a:latin typeface="Times New Roman" pitchFamily="18" charset="0"/>
            </a:endParaRPr>
          </a:p>
          <a:p>
            <a:r>
              <a:rPr lang="es-ES_tradnl">
                <a:latin typeface="Times New Roman" pitchFamily="18" charset="0"/>
              </a:rPr>
              <a:t>B-2.4 	Como influye la alteración de la variable en actividades</a:t>
            </a:r>
          </a:p>
          <a:p>
            <a:r>
              <a:rPr lang="es-ES_tradnl">
                <a:latin typeface="Times New Roman" pitchFamily="18" charset="0"/>
              </a:rPr>
              <a:t>		de la vida diaria.</a:t>
            </a:r>
            <a:endParaRPr lang="es-ES_tradnl" sz="1800">
              <a:latin typeface="Arial" charset="0"/>
            </a:endParaRPr>
          </a:p>
          <a:p>
            <a:endParaRPr lang="es-ES_tradnl" sz="1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Polifarmacia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Riesgos de caída 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Deterioro de la movilidad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Alteraciones de la memoria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Depresión 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40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ChangeArrowheads="1"/>
          </p:cNvSpPr>
          <p:nvPr/>
        </p:nvSpPr>
        <p:spPr bwMode="auto">
          <a:xfrm>
            <a:off x="0" y="533400"/>
            <a:ext cx="51562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7924800" cy="591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B-3</a:t>
            </a:r>
            <a:r>
              <a:rPr lang="es-ES_tradnl" sz="2000" dirty="0"/>
              <a:t>  </a:t>
            </a:r>
          </a:p>
          <a:p>
            <a:pPr>
              <a:lnSpc>
                <a:spcPct val="90000"/>
              </a:lnSpc>
            </a:pPr>
            <a:endParaRPr lang="es-ES_tradnl" sz="3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_tradnl" sz="30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_tradnl" sz="3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_tradnl" sz="30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s-ES_tradnl" sz="30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sz="3000" dirty="0" smtClean="0">
                <a:latin typeface="Times New Roman" pitchFamily="18" charset="0"/>
              </a:rPr>
              <a:t>Lee </a:t>
            </a:r>
            <a:r>
              <a:rPr lang="es-ES_tradnl" sz="3000" dirty="0">
                <a:latin typeface="Times New Roman" pitchFamily="18" charset="0"/>
              </a:rPr>
              <a:t>el diario, </a:t>
            </a: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revistas o libros</a:t>
            </a:r>
            <a:endParaRPr lang="es-ES_tradnl" sz="2000" dirty="0"/>
          </a:p>
          <a:p>
            <a:endParaRPr lang="es-ES_tradnl" sz="2000" dirty="0"/>
          </a:p>
          <a:p>
            <a:r>
              <a:rPr lang="es-ES_tradnl" dirty="0">
                <a:latin typeface="Times New Roman" pitchFamily="18" charset="0"/>
              </a:rPr>
              <a:t>B-3.1 	Sistemas y órganos </a:t>
            </a:r>
          </a:p>
          <a:p>
            <a:r>
              <a:rPr lang="es-ES_tradnl" dirty="0">
                <a:latin typeface="Times New Roman" pitchFamily="18" charset="0"/>
              </a:rPr>
              <a:t>		que intervienen</a:t>
            </a:r>
            <a:endParaRPr lang="es-ES_tradnl" sz="1800" dirty="0">
              <a:latin typeface="Arial" charset="0"/>
            </a:endParaRPr>
          </a:p>
          <a:p>
            <a:endParaRPr lang="es-ES_tradnl" sz="1000" dirty="0">
              <a:latin typeface="Arial" charset="0"/>
            </a:endParaRPr>
          </a:p>
          <a:p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sensorial de la visión</a:t>
            </a:r>
          </a:p>
          <a:p>
            <a:r>
              <a:rPr lang="es-ES_tradnl" sz="1800" dirty="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 dirty="0">
                <a:latin typeface="Arial" charset="0"/>
              </a:rPr>
              <a:t> 	Sistema nervioso central: funciones mentales superiores, análisis, juicio, abstracción, síntesis. </a:t>
            </a:r>
          </a:p>
          <a:p>
            <a:pPr>
              <a:buFont typeface="Wingdings" pitchFamily="2" charset="2"/>
              <a:buChar char="n"/>
            </a:pPr>
            <a:r>
              <a:rPr lang="es-ES_tradnl" sz="1800" dirty="0">
                <a:latin typeface="Arial" charset="0"/>
              </a:rPr>
              <a:t>Motivación, hábito, coordinación. </a:t>
            </a:r>
          </a:p>
          <a:p>
            <a:endParaRPr lang="es-ES_tradnl" sz="1800" dirty="0">
              <a:latin typeface="Arial" charset="0"/>
            </a:endParaRPr>
          </a:p>
        </p:txBody>
      </p:sp>
      <p:pic>
        <p:nvPicPr>
          <p:cNvPr id="46084" name="Picture 4" descr="Variable B-3.jpg                                               0007560E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0" y="0"/>
            <a:ext cx="39878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3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609600" y="727075"/>
            <a:ext cx="8229600" cy="574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>
                <a:latin typeface="Times New Roman" pitchFamily="18" charset="0"/>
              </a:rPr>
              <a:t>B-3.2 	Factores que alterarían la ejecución de la variable</a:t>
            </a:r>
            <a:endParaRPr lang="es-ES_tradnl" sz="1800">
              <a:latin typeface="Arial" charset="0"/>
            </a:endParaRPr>
          </a:p>
          <a:p>
            <a:endParaRPr lang="es-ES_tradnl" sz="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Deterioro cognitivo en distintos grados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Pérdida de agudeza visual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Estados depresivos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Perdida de la motivación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Ansiedad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Enfermedad neurológicas: Parkinson, AVE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Hábitos </a:t>
            </a:r>
          </a:p>
          <a:p>
            <a:endParaRPr lang="es-ES_tradnl" sz="2200">
              <a:latin typeface="Times New Roman" pitchFamily="18" charset="0"/>
            </a:endParaRPr>
          </a:p>
          <a:p>
            <a:r>
              <a:rPr lang="es-ES_tradnl">
                <a:latin typeface="Times New Roman" pitchFamily="18" charset="0"/>
              </a:rPr>
              <a:t>B-3.3 	Como influye la alteración de la variable en actividades </a:t>
            </a:r>
          </a:p>
          <a:p>
            <a:r>
              <a:rPr lang="es-ES_tradnl">
                <a:latin typeface="Times New Roman" pitchFamily="18" charset="0"/>
              </a:rPr>
              <a:t>		de la vida diaria</a:t>
            </a:r>
            <a:endParaRPr lang="es-ES_tradnl" sz="2200">
              <a:latin typeface="Times New Roman" pitchFamily="18" charset="0"/>
            </a:endParaRPr>
          </a:p>
          <a:p>
            <a:endParaRPr lang="es-ES_tradnl" sz="800">
              <a:latin typeface="Arial" charset="0"/>
            </a:endParaRP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Habilidades sociales.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Disminución del lenguaje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Disminución de reserva cognitiva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Baja autoestima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Disminución del autocuidado</a:t>
            </a:r>
          </a:p>
          <a:p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Alteración de funciones cognitivas: memoria, expresión oral, comprensión </a:t>
            </a:r>
          </a:p>
          <a:p>
            <a:pPr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92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ChangeArrowheads="1"/>
          </p:cNvSpPr>
          <p:nvPr/>
        </p:nvSpPr>
        <p:spPr bwMode="auto">
          <a:xfrm>
            <a:off x="0" y="457200"/>
            <a:ext cx="28956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48131" name="Rectangle 6"/>
          <p:cNvSpPr>
            <a:spLocks noChangeArrowheads="1"/>
          </p:cNvSpPr>
          <p:nvPr/>
        </p:nvSpPr>
        <p:spPr bwMode="auto">
          <a:xfrm>
            <a:off x="0" y="1447800"/>
            <a:ext cx="2895600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8486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B-4</a:t>
            </a:r>
            <a:r>
              <a:rPr lang="es-ES_tradnl" sz="1800" dirty="0">
                <a:latin typeface="Arial" charset="0"/>
              </a:rPr>
              <a:t>   </a:t>
            </a:r>
            <a:endParaRPr lang="es-ES_tradnl" sz="1800" dirty="0" smtClean="0">
              <a:latin typeface="Arial" charset="0"/>
            </a:endParaRPr>
          </a:p>
          <a:p>
            <a:pPr algn="l">
              <a:lnSpc>
                <a:spcPct val="90000"/>
              </a:lnSpc>
            </a:pPr>
            <a:r>
              <a:rPr lang="es-ES_tradnl" sz="3000" dirty="0" smtClean="0">
                <a:latin typeface="Times New Roman" pitchFamily="18" charset="0"/>
              </a:rPr>
              <a:t>MMS</a:t>
            </a:r>
            <a:r>
              <a:rPr lang="es-ES_tradnl" sz="3000" dirty="0">
                <a:latin typeface="Times New Roman" pitchFamily="18" charset="0"/>
              </a:rPr>
              <a:t>. Igual variable A-6</a:t>
            </a:r>
            <a:endParaRPr lang="es-ES_tradnl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1800" dirty="0">
              <a:latin typeface="Arial" charset="0"/>
            </a:endParaRPr>
          </a:p>
          <a:p>
            <a:pPr algn="l">
              <a:lnSpc>
                <a:spcPct val="90000"/>
              </a:lnSpc>
            </a:pPr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B-5</a:t>
            </a:r>
            <a:r>
              <a:rPr lang="es-ES_tradnl" sz="1800" dirty="0">
                <a:latin typeface="Arial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En el ultimo mes se ha sentido deprimido</a:t>
            </a:r>
            <a:endParaRPr lang="es-ES_tradnl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18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busca la presencia o no de trastornos del ánimo, que se caracteriza por predominio de cogniciones y conductas que se expresan como sentimiento negativo, es vivenciado como tristeza, molestia, afligimiento, desesperación y ansiedad.</a:t>
            </a:r>
          </a:p>
          <a:p>
            <a:pPr algn="just">
              <a:lnSpc>
                <a:spcPct val="90000"/>
              </a:lnSpc>
            </a:pPr>
            <a:endParaRPr lang="es-ES_tradnl" sz="18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endParaRPr lang="es-ES_tradnl" sz="18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Este sentimiento negativo es el principal síntoma de la Depresión.</a:t>
            </a:r>
          </a:p>
          <a:p>
            <a:pPr algn="just">
              <a:lnSpc>
                <a:spcPct val="90000"/>
              </a:lnSpc>
            </a:pPr>
            <a:endParaRPr lang="es-ES_tradnl" sz="18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La “</a:t>
            </a:r>
            <a:r>
              <a:rPr lang="es-ES_tradnl" sz="1800" dirty="0" err="1">
                <a:latin typeface="Arial" charset="0"/>
              </a:rPr>
              <a:t>anhedonia</a:t>
            </a:r>
            <a:r>
              <a:rPr lang="es-ES_tradnl" sz="1800" dirty="0">
                <a:latin typeface="Arial" charset="0"/>
              </a:rPr>
              <a:t>” es otro sentimiento que se caracteriza por la incapacidad de disfrutar de cualquier actividad, esta siempre presente en la depresión del adulto mayor el adulto mayor.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_tradnl" sz="1800" dirty="0">
              <a:latin typeface="Arial" charset="0"/>
            </a:endParaRPr>
          </a:p>
        </p:txBody>
      </p:sp>
      <p:pic>
        <p:nvPicPr>
          <p:cNvPr id="48133" name="Picture 4" descr="Variable B-4a.jpg                                              00000039Macintosh HD                   B371B64F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25146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52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685800" y="838200"/>
            <a:ext cx="8077200" cy="493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Factores asociados a la ejecución de la variable: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Factores biológicos:</a:t>
            </a:r>
            <a:r>
              <a:rPr lang="es-ES_tradnl" sz="18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Enfermedades que ocasionan dolor crónico o restringen la realización de las actividades de la vida diaria 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Uso de medicamentos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Disminución de neurotrasmisores, especialmente serotonina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r>
              <a:rPr lang="es-ES_tradnl" sz="1800">
                <a:latin typeface="Arial" charset="0"/>
              </a:rPr>
              <a:t>Presencia de enfermedades: </a:t>
            </a:r>
          </a:p>
          <a:p>
            <a:pPr>
              <a:lnSpc>
                <a:spcPct val="90000"/>
              </a:lnSpc>
              <a:buFont typeface="Wingdings" pitchFamily="2" charset="2"/>
              <a:buChar char="n"/>
            </a:pPr>
            <a:endParaRPr lang="es-ES_tradnl" sz="1800" b="1">
              <a:solidFill>
                <a:srgbClr val="C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Factores Psicológicos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Duelo , capacidad de adaptación , personalidad.</a:t>
            </a:r>
          </a:p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Factores Sociales</a:t>
            </a: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Aislamiento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Nivel socio-económico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Disfunción familiar  </a:t>
            </a:r>
          </a:p>
          <a:p>
            <a:pPr>
              <a:lnSpc>
                <a:spcPct val="90000"/>
              </a:lnSpc>
            </a:pPr>
            <a:endParaRPr lang="es-ES_tradnl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1800" b="1">
                <a:solidFill>
                  <a:srgbClr val="C00000"/>
                </a:solidFill>
                <a:latin typeface="Arial" charset="0"/>
              </a:rPr>
              <a:t>Repercusión en las  actividades de la vida diaria</a:t>
            </a:r>
            <a:r>
              <a:rPr lang="es-ES_tradnl" sz="18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ES_tradnl" sz="1800">
                <a:solidFill>
                  <a:srgbClr val="C00000"/>
                </a:solidFill>
                <a:latin typeface="Wingdings" pitchFamily="2" charset="2"/>
              </a:rPr>
              <a:t></a:t>
            </a:r>
            <a:r>
              <a:rPr lang="es-ES_tradnl" sz="1800">
                <a:latin typeface="Arial" charset="0"/>
              </a:rPr>
              <a:t> 	Dejar de hacerlas total o parcialmente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s-ES_tradnl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64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0" y="533400"/>
            <a:ext cx="6804248" cy="3048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838200" y="457200"/>
            <a:ext cx="7620000" cy="504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B-6</a:t>
            </a:r>
            <a:endParaRPr lang="es-ES_tradnl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En el último mes se ha sentido nervioso</a:t>
            </a:r>
          </a:p>
          <a:p>
            <a:pPr>
              <a:lnSpc>
                <a:spcPct val="90000"/>
              </a:lnSpc>
            </a:pPr>
            <a:r>
              <a:rPr lang="es-ES_tradnl" sz="3000" dirty="0">
                <a:latin typeface="Times New Roman" pitchFamily="18" charset="0"/>
              </a:rPr>
              <a:t>o angustiado</a:t>
            </a:r>
            <a:endParaRPr lang="es-ES_tradnl" sz="1800" dirty="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s-ES_tradnl" sz="18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Otro síntoma de la depresión, es un sentimiento negativo,  estado emocional desagradable, </a:t>
            </a:r>
            <a:r>
              <a:rPr lang="es-ES_tradnl" sz="1800" b="1" dirty="0">
                <a:latin typeface="Arial" charset="0"/>
              </a:rPr>
              <a:t>asociado generalmente a síntomas fisiológicos y psicológicos, y como  manifestación de conflictos </a:t>
            </a:r>
            <a:r>
              <a:rPr lang="es-ES_tradnl" sz="1800" b="1" dirty="0" err="1">
                <a:latin typeface="Arial" charset="0"/>
              </a:rPr>
              <a:t>intra</a:t>
            </a:r>
            <a:r>
              <a:rPr lang="es-ES_tradnl" sz="1800" b="1" dirty="0">
                <a:latin typeface="Arial" charset="0"/>
              </a:rPr>
              <a:t> psíquicos y ambientales. </a:t>
            </a:r>
          </a:p>
          <a:p>
            <a:pPr algn="just">
              <a:lnSpc>
                <a:spcPct val="90000"/>
              </a:lnSpc>
            </a:pPr>
            <a:endParaRPr lang="es-ES_tradnl" sz="1000" b="1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Las manifestaciones fisiológicas más frecuentes son; taquicardia, hiperventilación, temblor, sudoración, trastorno vasomotor, sensación de fatiga o debilidad.</a:t>
            </a:r>
          </a:p>
          <a:p>
            <a:pPr algn="just">
              <a:lnSpc>
                <a:spcPct val="90000"/>
              </a:lnSpc>
            </a:pPr>
            <a:endParaRPr lang="es-ES_tradnl" sz="10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 </a:t>
            </a:r>
          </a:p>
          <a:p>
            <a:pPr algn="just">
              <a:lnSpc>
                <a:spcPct val="90000"/>
              </a:lnSpc>
            </a:pPr>
            <a:endParaRPr lang="es-ES_tradnl" sz="10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El sentirse nervioso o angustiado frecuentemente está presente en los cuadros Depresivos de los adultos mayores (el 60%  de ellos presenta síntomas de ansiedad).</a:t>
            </a:r>
          </a:p>
          <a:p>
            <a:pPr algn="just">
              <a:lnSpc>
                <a:spcPct val="90000"/>
              </a:lnSpc>
            </a:pPr>
            <a:endParaRPr lang="es-ES_tradnl" sz="1000" dirty="0"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ES_tradnl" sz="1800" dirty="0">
                <a:latin typeface="Arial" charset="0"/>
              </a:rPr>
              <a:t>Variables A-5 y A-6 forman parte del cuestionario </a:t>
            </a:r>
            <a:r>
              <a:rPr lang="es-ES_tradnl" sz="1800" dirty="0" err="1">
                <a:latin typeface="Arial" charset="0"/>
              </a:rPr>
              <a:t>Yeassavage</a:t>
            </a:r>
            <a:endParaRPr lang="es-ES_tradnl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732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s-ES_tradnl" sz="3000">
                <a:latin typeface="Times New Roman" pitchFamily="18" charset="0"/>
              </a:rPr>
              <a:t>Discrimina entre</a:t>
            </a:r>
            <a:r>
              <a:rPr lang="es-ES_tradnl">
                <a:latin typeface="Times New Roman" pitchFamily="18" charset="0"/>
              </a:rPr>
              <a:t> </a:t>
            </a:r>
          </a:p>
          <a:p>
            <a:pPr algn="ctr">
              <a:lnSpc>
                <a:spcPct val="95000"/>
              </a:lnSpc>
            </a:pPr>
            <a:r>
              <a:rPr lang="es-ES_tradnl" sz="4000">
                <a:latin typeface="Times New Roman" pitchFamily="18" charset="0"/>
              </a:rPr>
              <a:t>Autovalente y Riesgo de Dependencia</a:t>
            </a:r>
          </a:p>
          <a:p>
            <a:pPr>
              <a:lnSpc>
                <a:spcPct val="95000"/>
              </a:lnSpc>
            </a:pPr>
            <a:endParaRPr lang="es-ES_tradnl" sz="4000"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Puede bañarse o ducharse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Es capaz de manejar su propio dinero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Puede usted tomar sus medicamentos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Preparación de la comida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Puede hacer las tareas de casa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Minimental abreviado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AutoNum type="arabicPeriod"/>
            </a:pPr>
            <a:r>
              <a:rPr lang="es-CL">
                <a:latin typeface="Times New Roman" pitchFamily="18" charset="0"/>
              </a:rPr>
              <a:t>Años de escolaridad</a:t>
            </a:r>
          </a:p>
          <a:p>
            <a:pPr algn="ctr">
              <a:lnSpc>
                <a:spcPct val="95000"/>
              </a:lnSpc>
              <a:buFontTx/>
              <a:buAutoNum type="arabicPeriod"/>
            </a:pPr>
            <a:endParaRPr lang="es-ES_tradnl">
              <a:latin typeface="Times New Roman" pitchFamily="18" charset="0"/>
            </a:endParaRPr>
          </a:p>
          <a:p>
            <a:pPr algn="ctr">
              <a:lnSpc>
                <a:spcPct val="95000"/>
              </a:lnSpc>
              <a:buFontTx/>
              <a:buAutoNum type="arabicPeriod"/>
            </a:pPr>
            <a:endParaRPr lang="es-ES_tradnl" sz="4000">
              <a:latin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es-ES_tradnl" sz="4000">
              <a:latin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es-ES_tradnl" sz="4000">
              <a:latin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es-ES_tradnl" sz="4000">
              <a:latin typeface="Times New Roman" pitchFamily="18" charset="0"/>
            </a:endParaRPr>
          </a:p>
          <a:p>
            <a:pPr algn="ctr">
              <a:lnSpc>
                <a:spcPct val="95000"/>
              </a:lnSpc>
            </a:pPr>
            <a:endParaRPr lang="es-ES_tradnl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5148064" cy="1016732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b="1">
                <a:solidFill>
                  <a:schemeClr val="bg1"/>
                </a:solidFill>
                <a:latin typeface="Arial" charset="0"/>
              </a:rPr>
              <a:t>Parte A</a:t>
            </a:r>
            <a:endParaRPr lang="es-ES_tradnl" b="1"/>
          </a:p>
        </p:txBody>
      </p:sp>
    </p:spTree>
    <p:extLst>
      <p:ext uri="{BB962C8B-B14F-4D97-AF65-F5344CB8AC3E}">
        <p14:creationId xmlns:p14="http://schemas.microsoft.com/office/powerpoint/2010/main" val="8963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10668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0600" y="457200"/>
            <a:ext cx="7694613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>
                <a:latin typeface="Times New Roman" pitchFamily="18" charset="0"/>
              </a:rPr>
              <a:t>8.-Con los brazos extendidos al máximo posible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>
                <a:latin typeface="Times New Roman" pitchFamily="18" charset="0"/>
              </a:rPr>
              <a:t>sobre los hombros tomar con ambas manos un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>
                <a:latin typeface="Times New Roman" pitchFamily="18" charset="0"/>
              </a:rPr>
              <a:t>objeto.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>
                <a:latin typeface="Times New Roman" pitchFamily="18" charset="0"/>
              </a:rPr>
              <a:t>9.- En posición de pie, encuclíllese, tome el objeto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>
                <a:latin typeface="Times New Roman" pitchFamily="18" charset="0"/>
              </a:rPr>
              <a:t>desde el suelo y levántese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s-CL"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CL" b="1">
                <a:latin typeface="Times New Roman" pitchFamily="18" charset="0"/>
              </a:rPr>
              <a:t>Puntaje menor o igual a 42= persona  riesgo de dependencia, no se  aplica la parte B.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endParaRPr lang="es-CL" b="1">
              <a:latin typeface="Times New Roman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 b="1">
                <a:latin typeface="Times New Roman" pitchFamily="18" charset="0"/>
              </a:rPr>
              <a:t>Puntaje mayor o igual a 43= persona autovalente,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s-CL" b="1">
                <a:latin typeface="Times New Roman" pitchFamily="18" charset="0"/>
              </a:rPr>
              <a:t>se aplica parte B</a:t>
            </a:r>
            <a:endParaRPr lang="es-ES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s-ES" b="1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s-ES" b="1"/>
          </a:p>
        </p:txBody>
      </p:sp>
    </p:spTree>
    <p:extLst>
      <p:ext uri="{BB962C8B-B14F-4D97-AF65-F5344CB8AC3E}">
        <p14:creationId xmlns:p14="http://schemas.microsoft.com/office/powerpoint/2010/main" val="121457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7724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b="1" u="sng">
                <a:latin typeface="Times New Roman" pitchFamily="18" charset="0"/>
              </a:rPr>
              <a:t>Parte B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u="sng">
                <a:latin typeface="Times New Roman" pitchFamily="18" charset="0"/>
              </a:rPr>
              <a:t>Discrimina entre autovalente con y sin riesgo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CL" sz="3200">
                <a:latin typeface="Times New Roman" pitchFamily="18" charset="0"/>
              </a:rPr>
              <a:t>Presión Arterial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CL" sz="3200">
                <a:latin typeface="Times New Roman" pitchFamily="18" charset="0"/>
              </a:rPr>
              <a:t>Diabetes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CL" sz="3200">
                <a:latin typeface="Times New Roman" pitchFamily="18" charset="0"/>
              </a:rPr>
              <a:t>Lee diarios, revistas o libro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s-CL" sz="3200">
                <a:latin typeface="Times New Roman" pitchFamily="18" charset="0"/>
              </a:rPr>
              <a:t>Minimental Abreviado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8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s-E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endParaRPr lang="es-E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6096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spcBef>
                <a:spcPct val="50000"/>
              </a:spcBef>
            </a:pPr>
            <a:endParaRPr lang="es-ES" b="1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457200"/>
            <a:ext cx="7924800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5.- En el último mes se ha sentido deprimido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latin typeface="Times New Roman" pitchFamily="18" charset="0"/>
              </a:rPr>
              <a:t>6.- En el último mes se ha sentido nervioso o angustiado</a:t>
            </a:r>
          </a:p>
          <a:p>
            <a:pPr eaLnBrk="1" hangingPunct="1">
              <a:spcBef>
                <a:spcPct val="50000"/>
              </a:spcBef>
            </a:pPr>
            <a:r>
              <a:rPr lang="es-CL" sz="3200" b="1" u="sng" dirty="0">
                <a:latin typeface="Times New Roman" pitchFamily="18" charset="0"/>
              </a:rPr>
              <a:t>Puntaje mayor </a:t>
            </a:r>
            <a:r>
              <a:rPr lang="es-CL" sz="3200" b="1" u="sng" dirty="0" smtClean="0">
                <a:latin typeface="Times New Roman" pitchFamily="18" charset="0"/>
              </a:rPr>
              <a:t>igual </a:t>
            </a:r>
            <a:r>
              <a:rPr lang="es-CL" sz="3200" b="1" u="sng" dirty="0" smtClean="0">
                <a:latin typeface="Times New Roman" pitchFamily="18" charset="0"/>
              </a:rPr>
              <a:t>46 </a:t>
            </a:r>
            <a:r>
              <a:rPr lang="es-CL" sz="3200" dirty="0">
                <a:latin typeface="Times New Roman" pitchFamily="18" charset="0"/>
              </a:rPr>
              <a:t>:</a:t>
            </a:r>
            <a:r>
              <a:rPr lang="es-CL" sz="3200" dirty="0" smtClean="0">
                <a:latin typeface="Times New Roman" pitchFamily="18" charset="0"/>
              </a:rPr>
              <a:t> </a:t>
            </a:r>
            <a:r>
              <a:rPr lang="es-CL" sz="3200" dirty="0">
                <a:latin typeface="Times New Roman" pitchFamily="18" charset="0"/>
              </a:rPr>
              <a:t>persona </a:t>
            </a:r>
            <a:r>
              <a:rPr lang="es-CL" sz="3200" dirty="0" err="1" smtClean="0">
                <a:latin typeface="Times New Roman" pitchFamily="18" charset="0"/>
              </a:rPr>
              <a:t>autovalente</a:t>
            </a:r>
            <a:r>
              <a:rPr lang="es-CL" sz="3200" dirty="0" smtClean="0">
                <a:latin typeface="Times New Roman" pitchFamily="18" charset="0"/>
              </a:rPr>
              <a:t> sin riesgo </a:t>
            </a: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b="1" u="sng" dirty="0">
                <a:latin typeface="Times New Roman" pitchFamily="18" charset="0"/>
              </a:rPr>
              <a:t>Puntaje menor </a:t>
            </a:r>
            <a:r>
              <a:rPr lang="es-CL" sz="3200" b="1" u="sng" dirty="0" smtClean="0">
                <a:latin typeface="Times New Roman" pitchFamily="18" charset="0"/>
              </a:rPr>
              <a:t>igual   45: </a:t>
            </a:r>
            <a:r>
              <a:rPr lang="es-CL" sz="3200" dirty="0" smtClean="0">
                <a:latin typeface="Times New Roman" pitchFamily="18" charset="0"/>
              </a:rPr>
              <a:t>persona </a:t>
            </a:r>
            <a:r>
              <a:rPr lang="es-CL" sz="3200" dirty="0" err="1">
                <a:latin typeface="Times New Roman" pitchFamily="18" charset="0"/>
              </a:rPr>
              <a:t>autovalente</a:t>
            </a:r>
            <a:r>
              <a:rPr lang="es-CL" sz="3200" dirty="0">
                <a:latin typeface="Times New Roman" pitchFamily="18" charset="0"/>
              </a:rPr>
              <a:t> con riesgo.</a:t>
            </a:r>
          </a:p>
          <a:p>
            <a:pPr eaLnBrk="1" hangingPunct="1">
              <a:spcBef>
                <a:spcPct val="50000"/>
              </a:spcBef>
            </a:pPr>
            <a:endParaRPr lang="es-CL" sz="32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CL" sz="3200" dirty="0">
                <a:solidFill>
                  <a:schemeClr val="bg1"/>
                </a:solidFill>
                <a:latin typeface="Times New Roman" pitchFamily="18" charset="0"/>
              </a:rPr>
              <a:t>		</a:t>
            </a:r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08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0" y="1600200"/>
            <a:ext cx="5364088" cy="1144724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952500" y="3212976"/>
            <a:ext cx="723900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r>
              <a:rPr lang="es-ES_tradnl" dirty="0">
                <a:solidFill>
                  <a:schemeClr val="bg1"/>
                </a:solidFill>
                <a:latin typeface="Arial" charset="0"/>
              </a:rPr>
              <a:t>Variable A-1</a:t>
            </a:r>
            <a:endParaRPr lang="es-ES_tradnl" dirty="0"/>
          </a:p>
          <a:p>
            <a:pPr>
              <a:lnSpc>
                <a:spcPct val="90000"/>
              </a:lnSpc>
            </a:pPr>
            <a:r>
              <a:rPr lang="es-ES_tradnl" sz="3000" dirty="0"/>
              <a:t>Puede bañarse o</a:t>
            </a:r>
          </a:p>
          <a:p>
            <a:pPr>
              <a:lnSpc>
                <a:spcPct val="90000"/>
              </a:lnSpc>
            </a:pPr>
            <a:r>
              <a:rPr lang="es-ES_tradnl" sz="3000" dirty="0"/>
              <a:t>ducharse</a:t>
            </a:r>
            <a:r>
              <a:rPr lang="es-ES_tradnl" dirty="0"/>
              <a:t> </a:t>
            </a:r>
          </a:p>
          <a:p>
            <a:endParaRPr lang="es-ES_tradnl" dirty="0"/>
          </a:p>
          <a:p>
            <a:pPr algn="just"/>
            <a:r>
              <a:rPr lang="es-ES_tradnl" sz="2000" dirty="0">
                <a:latin typeface="Arial" charset="0"/>
              </a:rPr>
              <a:t>Al ejecutar la acción de bañarse o ducharse se ponen en acción sistemas, órganos y funciones en un acto complejo que requiere de la adecuada integración y coordinación de ellos. </a:t>
            </a:r>
            <a:endParaRPr lang="es-ES_tradnl" dirty="0"/>
          </a:p>
        </p:txBody>
      </p:sp>
      <p:pic>
        <p:nvPicPr>
          <p:cNvPr id="10244" name="Picture 6" descr="Variable A-1.jpg                                               00075600Macintosh HD                   B191BFFC: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0"/>
            <a:ext cx="3779912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431540" y="1880828"/>
            <a:ext cx="414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/>
                </a:solidFill>
              </a:rPr>
              <a:t>Variable A-1</a:t>
            </a:r>
            <a:endParaRPr lang="es-C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1546</Words>
  <Application>Microsoft Office PowerPoint</Application>
  <PresentationFormat>Presentación en pantalla (4:3)</PresentationFormat>
  <Paragraphs>478</Paragraphs>
  <Slides>48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48</vt:i4>
      </vt:variant>
    </vt:vector>
  </HeadingPairs>
  <TitlesOfParts>
    <vt:vector size="51" baseType="lpstr">
      <vt:lpstr>Office Theme</vt:lpstr>
      <vt:lpstr>1_Office Theme</vt:lpstr>
      <vt:lpstr>2_Office Theme</vt:lpstr>
      <vt:lpstr>EXAMEN DE FUNCIONALIDAD DEL ADULTO MAYOR (EFAM)</vt:lpstr>
      <vt:lpstr>EFAM CHILE:</vt:lpstr>
      <vt:lpstr>EFAM: </vt:lpstr>
      <vt:lpstr>EFAM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Paloma Andrea Herrera Omegna</cp:lastModifiedBy>
  <cp:revision>216</cp:revision>
  <dcterms:created xsi:type="dcterms:W3CDTF">2010-12-28T17:53:50Z</dcterms:created>
  <dcterms:modified xsi:type="dcterms:W3CDTF">2013-04-18T15:12:10Z</dcterms:modified>
</cp:coreProperties>
</file>