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0"/>
  </p:notesMasterIdLst>
  <p:sldIdLst>
    <p:sldId id="256" r:id="rId2"/>
    <p:sldId id="313" r:id="rId3"/>
    <p:sldId id="302" r:id="rId4"/>
    <p:sldId id="304" r:id="rId5"/>
    <p:sldId id="303" r:id="rId6"/>
    <p:sldId id="259" r:id="rId7"/>
    <p:sldId id="297" r:id="rId8"/>
    <p:sldId id="300" r:id="rId9"/>
    <p:sldId id="305" r:id="rId10"/>
    <p:sldId id="306" r:id="rId11"/>
    <p:sldId id="308" r:id="rId12"/>
    <p:sldId id="309" r:id="rId13"/>
    <p:sldId id="310" r:id="rId14"/>
    <p:sldId id="311" r:id="rId15"/>
    <p:sldId id="270" r:id="rId16"/>
    <p:sldId id="312" r:id="rId17"/>
    <p:sldId id="280" r:id="rId18"/>
    <p:sldId id="277" r:id="rId19"/>
  </p:sldIdLst>
  <p:sldSz cx="12179300" cy="9134475" type="ledger"/>
  <p:notesSz cx="6858000" cy="11823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862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724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758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3449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931148" algn="l" defTabSz="11724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517379" algn="l" defTabSz="11724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103608" algn="l" defTabSz="11724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689837" algn="l" defTabSz="11724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66FFFF"/>
    <a:srgbClr val="660033"/>
    <a:srgbClr val="FF66FF"/>
    <a:srgbClr val="E2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24" autoAdjust="0"/>
    <p:restoredTop sz="99832" autoAdjust="0"/>
  </p:normalViewPr>
  <p:slideViewPr>
    <p:cSldViewPr>
      <p:cViewPr>
        <p:scale>
          <a:sx n="60" d="100"/>
          <a:sy n="60" d="100"/>
        </p:scale>
        <p:origin x="-3228" y="-888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91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91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795B03-6A3A-4460-A1B5-1BC351F0661B}" type="datetimeFigureOut">
              <a:rPr lang="es-CL"/>
              <a:pPr>
                <a:defRPr/>
              </a:pPr>
              <a:t>07-05-2013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887413"/>
            <a:ext cx="5911850" cy="4433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5616257"/>
            <a:ext cx="5486400" cy="5320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230463"/>
            <a:ext cx="2971800" cy="591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11230463"/>
            <a:ext cx="2971800" cy="591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02397D-FF39-4638-A221-7100AE71B3C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22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46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868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491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1148" algn="l" defTabSz="11724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7379" algn="l" defTabSz="11724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3608" algn="l" defTabSz="11724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9837" algn="l" defTabSz="11724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473075" y="887413"/>
            <a:ext cx="5911850" cy="4433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71DEB-5485-4450-83C0-F165BE002ED9}" type="slidenum">
              <a:rPr lang="es-CL" smtClean="0"/>
              <a:pPr/>
              <a:t>6</a:t>
            </a:fld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473075" y="887413"/>
            <a:ext cx="5911850" cy="4433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2388B-C165-4D4D-B092-BA5E6E5941D2}" type="slidenum">
              <a:rPr lang="es-CL" smtClean="0"/>
              <a:pPr/>
              <a:t>18</a:t>
            </a:fld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10061979" y="6998413"/>
            <a:ext cx="2521303" cy="172384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19975" y="1033973"/>
            <a:ext cx="10739351" cy="1957992"/>
          </a:xfrm>
        </p:spPr>
        <p:txBody>
          <a:bodyPr anchor="b">
            <a:normAutofit/>
          </a:bodyPr>
          <a:lstStyle>
            <a:lvl1pPr algn="r">
              <a:defRPr sz="59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719975" y="2997248"/>
            <a:ext cx="10739351" cy="2334366"/>
          </a:xfrm>
        </p:spPr>
        <p:txBody>
          <a:bodyPr/>
          <a:lstStyle>
            <a:lvl1pPr marL="0" marR="4871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</a:lvl2pPr>
            <a:lvl3pPr marL="1217889" indent="0" algn="ctr">
              <a:buNone/>
            </a:lvl3pPr>
            <a:lvl4pPr marL="1826834" indent="0" algn="ctr">
              <a:buNone/>
            </a:lvl4pPr>
            <a:lvl5pPr marL="2435779" indent="0" algn="ctr">
              <a:buNone/>
            </a:lvl5pPr>
            <a:lvl6pPr marL="3044723" indent="0" algn="ctr">
              <a:buNone/>
            </a:lvl6pPr>
            <a:lvl7pPr marL="3653668" indent="0" algn="ctr">
              <a:buNone/>
            </a:lvl7pPr>
            <a:lvl8pPr marL="4262613" indent="0" algn="ctr">
              <a:buNone/>
            </a:lvl8pPr>
            <a:lvl9pPr marL="4871557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826895" y="8008525"/>
            <a:ext cx="7713557" cy="486326"/>
          </a:xfrm>
        </p:spPr>
        <p:txBody>
          <a:bodyPr tIns="0" bIns="0" anchor="t"/>
          <a:lstStyle>
            <a:lvl1pPr algn="r">
              <a:defRPr sz="1300"/>
            </a:lvl1pPr>
          </a:lstStyle>
          <a:p>
            <a:pPr>
              <a:defRPr/>
            </a:pPr>
            <a:fld id="{22977EA1-4F7C-4C7F-9EDD-FEB23F9D814E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26895" y="7526425"/>
            <a:ext cx="7713557" cy="486326"/>
          </a:xfrm>
        </p:spPr>
        <p:txBody>
          <a:bodyPr tIns="0" bIns="0" anchor="b"/>
          <a:lstStyle>
            <a:lvl1pPr algn="r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78007" y="7661754"/>
            <a:ext cx="669862" cy="486326"/>
          </a:xfrm>
        </p:spPr>
        <p:txBody>
          <a:bodyPr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8B7579-4A11-4934-AD43-983C57DB55F4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0B11F-C6EE-430D-8EC9-AA331163D8D2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EF441-9122-4BBD-82B2-96624FD1C489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32981" y="507471"/>
            <a:ext cx="2537354" cy="730758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965" y="507471"/>
            <a:ext cx="8322522" cy="730758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5FCD7-E7C6-4E1F-8B7F-EC38C39B08DE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EE1B2-5D8E-4917-8861-9A0A4AD7FEDA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965" y="356287"/>
            <a:ext cx="10961370" cy="1863433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965" y="2507796"/>
            <a:ext cx="10961370" cy="60896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81953" y="8631064"/>
            <a:ext cx="2841837" cy="401917"/>
          </a:xfrm>
        </p:spPr>
        <p:txBody>
          <a:bodyPr/>
          <a:lstStyle/>
          <a:p>
            <a:pPr>
              <a:defRPr/>
            </a:pPr>
            <a:fld id="{2F8F4FF8-FABF-4944-9C45-BA0BFCA93164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965" y="8632291"/>
            <a:ext cx="5674158" cy="40069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D835-3359-4616-BAF5-87790BA2FDE8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9369" y="9369"/>
            <a:ext cx="12160562" cy="910637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/>
          <a:p>
            <a:pPr marL="0" algn="ctr" defTabSz="1217889" rtl="0" eaLnBrk="1" latinLnBrk="0" hangingPunct="1"/>
            <a:endParaRPr kumimoji="0"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10061979" y="412223"/>
            <a:ext cx="2521303" cy="172384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64515" y="8627004"/>
            <a:ext cx="2841837" cy="405977"/>
          </a:xfrm>
        </p:spPr>
        <p:txBody>
          <a:bodyPr/>
          <a:lstStyle/>
          <a:p>
            <a:pPr>
              <a:defRPr/>
            </a:pPr>
            <a:fld id="{EFC125FF-335A-4E95-ACC6-76B7A2A2BEAD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8863" y="8632291"/>
            <a:ext cx="5674158" cy="40069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56337" y="1078375"/>
            <a:ext cx="669862" cy="400690"/>
          </a:xfrm>
        </p:spPr>
        <p:txBody>
          <a:bodyPr/>
          <a:lstStyle/>
          <a:p>
            <a:pPr>
              <a:defRPr/>
            </a:pPr>
            <a:fld id="{44EE8D66-7E18-4F0E-9F98-E9230EE4A356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8616075" y="12495"/>
            <a:ext cx="3560102" cy="2530974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9369"/>
            <a:ext cx="12169931" cy="911573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471" y="361576"/>
            <a:ext cx="9641946" cy="1814208"/>
          </a:xfrm>
        </p:spPr>
        <p:txBody>
          <a:bodyPr anchor="ctr"/>
          <a:lstStyle>
            <a:lvl1pPr marL="0" algn="l">
              <a:buNone/>
              <a:defRPr sz="48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7471" y="2175779"/>
            <a:ext cx="5176203" cy="3044825"/>
          </a:xfrm>
        </p:spPr>
        <p:txBody>
          <a:bodyPr anchor="t"/>
          <a:lstStyle>
            <a:lvl1pPr marL="73073" indent="0" algn="l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965" y="2294191"/>
            <a:ext cx="5379191" cy="6028331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144" y="2294191"/>
            <a:ext cx="5379191" cy="6028331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81953" y="8632291"/>
            <a:ext cx="2841837" cy="401917"/>
          </a:xfrm>
        </p:spPr>
        <p:txBody>
          <a:bodyPr/>
          <a:lstStyle/>
          <a:p>
            <a:pPr>
              <a:defRPr/>
            </a:pPr>
            <a:fld id="{B499826F-44F8-4151-B89A-108CE4BD0EE5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965" y="8632291"/>
            <a:ext cx="5674158" cy="401917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08819" y="8632291"/>
            <a:ext cx="669862" cy="401917"/>
          </a:xfrm>
        </p:spPr>
        <p:txBody>
          <a:bodyPr/>
          <a:lstStyle/>
          <a:p>
            <a:pPr>
              <a:defRPr/>
            </a:pPr>
            <a:fld id="{7E9C41A4-7C5D-4749-B472-7190E1E7695F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586" y="387239"/>
            <a:ext cx="1420918" cy="8196669"/>
          </a:xfrm>
        </p:spPr>
        <p:txBody>
          <a:bodyPr vert="vert270" anchor="b"/>
          <a:lstStyle>
            <a:lvl1pPr marL="0" algn="ctr">
              <a:defRPr sz="44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18112" y="387239"/>
            <a:ext cx="773892" cy="4019169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818112" y="4564739"/>
            <a:ext cx="773892" cy="4019169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693498" y="387239"/>
            <a:ext cx="9134475" cy="4019169"/>
          </a:xfrm>
        </p:spPr>
        <p:txBody>
          <a:bodyPr/>
          <a:lstStyle>
            <a:lvl1pPr algn="l">
              <a:defRPr sz="3200"/>
            </a:lvl1pPr>
            <a:lvl2pPr algn="l">
              <a:defRPr sz="2700"/>
            </a:lvl2pPr>
            <a:lvl3pPr algn="l">
              <a:defRPr sz="2400"/>
            </a:lvl3pPr>
            <a:lvl4pPr algn="l">
              <a:defRPr sz="2100"/>
            </a:lvl4pPr>
            <a:lvl5pPr algn="l"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3498" y="4564739"/>
            <a:ext cx="9134475" cy="40191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381953" y="8632291"/>
            <a:ext cx="2837777" cy="401917"/>
          </a:xfrm>
        </p:spPr>
        <p:txBody>
          <a:bodyPr/>
          <a:lstStyle/>
          <a:p>
            <a:pPr>
              <a:defRPr/>
            </a:pPr>
            <a:fld id="{BE2F8B08-10C5-48D8-A0EE-012ABEF0F19E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965" y="8632291"/>
            <a:ext cx="5675554" cy="401917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08819" y="8635124"/>
            <a:ext cx="669862" cy="40191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A0C94BE-8427-4DF9-97D1-0F4EB39AA6BD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92A54-B251-44DA-A193-90528F2EA1FC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D58A9-B9C7-4B8A-9F4A-23BC841840F0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381953" y="8632291"/>
            <a:ext cx="2841837" cy="401917"/>
          </a:xfrm>
        </p:spPr>
        <p:txBody>
          <a:bodyPr/>
          <a:lstStyle/>
          <a:p>
            <a:pPr>
              <a:defRPr/>
            </a:pPr>
            <a:fld id="{9D2D9BDD-8DE7-4799-85A5-D774FAA7E760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965" y="8633518"/>
            <a:ext cx="5674158" cy="40069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08819" y="8632291"/>
            <a:ext cx="669862" cy="401917"/>
          </a:xfrm>
        </p:spPr>
        <p:txBody>
          <a:bodyPr/>
          <a:lstStyle/>
          <a:p>
            <a:pPr>
              <a:defRPr/>
            </a:pPr>
            <a:fld id="{9F8FEFAC-6AD5-4B9D-865E-02C2C2CF7681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303" y="489708"/>
            <a:ext cx="1217930" cy="7916545"/>
          </a:xfrm>
        </p:spPr>
        <p:txBody>
          <a:bodyPr vert="vert270" anchor="b"/>
          <a:lstStyle>
            <a:lvl1pPr marL="0" marR="24358" algn="r">
              <a:spcBef>
                <a:spcPts val="0"/>
              </a:spcBef>
              <a:buNone/>
              <a:defRPr sz="3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12897" y="489708"/>
            <a:ext cx="3247813" cy="791654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63262" y="426275"/>
            <a:ext cx="7027456" cy="7977442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>
              <a:defRPr sz="35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63247" y="8732558"/>
            <a:ext cx="2841837" cy="40191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132EB34-C6B0-429B-9CCC-B55A8AF125B4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12897" y="8732558"/>
            <a:ext cx="6850350" cy="40191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02420" y="8732558"/>
            <a:ext cx="669862" cy="40191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29C3FB7-D2C1-438B-A00C-F13BB803ED24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303" y="200985"/>
            <a:ext cx="1217930" cy="8525510"/>
          </a:xfrm>
        </p:spPr>
        <p:txBody>
          <a:bodyPr vert="vert270" anchor="b"/>
          <a:lstStyle>
            <a:lvl1pPr marL="0" algn="l">
              <a:buNone/>
              <a:defRPr sz="4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16068" y="498102"/>
            <a:ext cx="9767799" cy="73075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3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2412" y="7815051"/>
            <a:ext cx="9767799" cy="913448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5772" y="8732558"/>
            <a:ext cx="2801239" cy="40191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DE895FF-09EF-4BF2-89B8-7B7CDB09CD6D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58950" y="8733785"/>
            <a:ext cx="6590557" cy="40191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44843" y="8732558"/>
            <a:ext cx="487172" cy="401917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E505C1EE-F9AB-4371-98FF-E444959A9DDF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9369" y="18738"/>
            <a:ext cx="12160562" cy="910637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9369"/>
            <a:ext cx="12169931" cy="911573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8616075" y="6591007"/>
            <a:ext cx="3560102" cy="2530974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8965" y="356287"/>
            <a:ext cx="10961370" cy="1863433"/>
          </a:xfrm>
          <a:prstGeom prst="rect">
            <a:avLst/>
          </a:prstGeom>
        </p:spPr>
        <p:txBody>
          <a:bodyPr vert="horz" lIns="121789" tIns="60894" rIns="121789" bIns="60894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8965" y="2507796"/>
            <a:ext cx="10961370" cy="6089650"/>
          </a:xfrm>
          <a:prstGeom prst="rect">
            <a:avLst/>
          </a:prstGeom>
        </p:spPr>
        <p:txBody>
          <a:bodyPr vert="horz" lIns="121789" tIns="60894" rIns="121789" bIns="60894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381953" y="8632291"/>
            <a:ext cx="2841837" cy="401917"/>
          </a:xfrm>
          <a:prstGeom prst="rect">
            <a:avLst/>
          </a:prstGeom>
        </p:spPr>
        <p:txBody>
          <a:bodyPr vert="horz" lIns="121789" tIns="60894" rIns="121789" bIns="60894" anchor="b"/>
          <a:lstStyle>
            <a:lvl1pPr algn="l" eaLnBrk="1" latinLnBrk="0" hangingPunct="1">
              <a:defRPr kumimoji="0"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EA2B2A-C6BD-4EC6-82EB-1001AD01DDA1}" type="datetimeFigureOut">
              <a:rPr lang="fr-FR" smtClean="0"/>
              <a:pPr>
                <a:defRPr/>
              </a:pPr>
              <a:t>07/05/2013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8965" y="8633518"/>
            <a:ext cx="5674158" cy="400690"/>
          </a:xfrm>
          <a:prstGeom prst="rect">
            <a:avLst/>
          </a:prstGeom>
        </p:spPr>
        <p:txBody>
          <a:bodyPr vert="horz" lIns="121789" tIns="60894" rIns="121789" bIns="60894" anchor="b"/>
          <a:lstStyle>
            <a:lvl1pPr algn="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08819" y="8632291"/>
            <a:ext cx="669862" cy="401917"/>
          </a:xfrm>
          <a:prstGeom prst="rect">
            <a:avLst/>
          </a:prstGeom>
        </p:spPr>
        <p:txBody>
          <a:bodyPr vert="horz" lIns="121789" tIns="60894" rIns="121789" bIns="60894" anchor="b"/>
          <a:lstStyle>
            <a:lvl1pPr algn="ct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5D7B26-CFBF-4075-A848-13AFDEBE87CA}" type="slidenum">
              <a:rPr lang="fr-FR" smtClean="0"/>
              <a:pPr>
                <a:defRPr/>
              </a:pPr>
              <a:t>‹Nº›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marL="645481" algn="l" rtl="0" eaLnBrk="1" latinLnBrk="0" hangingPunct="1">
        <a:spcBef>
          <a:spcPct val="0"/>
        </a:spcBef>
        <a:buNone/>
        <a:defRPr kumimoji="0" sz="5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96766" indent="-51151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96100" indent="-38059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73646" indent="-30447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indent="-28011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306" indent="-28011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435779" indent="-28011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776788" indent="-28011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723" indent="-243578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349196" indent="-243578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1059" y="2334989"/>
            <a:ext cx="10760730" cy="2862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L" sz="3600" dirty="0">
                <a:solidFill>
                  <a:srgbClr val="FFFF00"/>
                </a:solidFill>
              </a:rPr>
              <a:t/>
            </a:r>
            <a:br>
              <a:rPr lang="es-CL" sz="3600" dirty="0">
                <a:solidFill>
                  <a:srgbClr val="FFFF00"/>
                </a:solidFill>
              </a:rPr>
            </a:br>
            <a:r>
              <a:rPr lang="es-CL" sz="49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Unidad de Geriatría: Modelo de Intervención, Gestión Clínica y de Redes </a:t>
            </a:r>
            <a:br>
              <a:rPr lang="es-CL" sz="49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49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 Alta Programada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88205" y="5575349"/>
            <a:ext cx="4749693" cy="2857520"/>
          </a:xfrm>
        </p:spPr>
        <p:txBody>
          <a:bodyPr rtlCol="0">
            <a:normAutofit fontScale="25000" lnSpcReduction="20000"/>
          </a:bodyPr>
          <a:lstStyle/>
          <a:p>
            <a:pPr algn="r">
              <a:spcBef>
                <a:spcPts val="1538"/>
              </a:spcBef>
              <a:defRPr/>
            </a:pPr>
            <a:endParaRPr lang="es-CL" sz="2000" b="1" dirty="0"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1538"/>
              </a:spcBef>
              <a:defRPr/>
            </a:pPr>
            <a:endParaRPr lang="es-CL" sz="20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538"/>
              </a:spcBef>
              <a:defRPr/>
            </a:pPr>
            <a:r>
              <a:rPr lang="es-CL" sz="11200" b="1" dirty="0">
                <a:latin typeface="Calibri" pitchFamily="34" charset="0"/>
                <a:cs typeface="Calibri" pitchFamily="34" charset="0"/>
              </a:rPr>
              <a:t>Dra. Isabel </a:t>
            </a:r>
            <a:r>
              <a:rPr lang="es-CL" sz="11200" b="1" dirty="0" err="1">
                <a:latin typeface="Calibri" pitchFamily="34" charset="0"/>
                <a:cs typeface="Calibri" pitchFamily="34" charset="0"/>
              </a:rPr>
              <a:t>Cottin</a:t>
            </a:r>
            <a:r>
              <a:rPr lang="es-CL" sz="1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sz="11200" b="1" dirty="0" err="1">
                <a:latin typeface="Calibri" pitchFamily="34" charset="0"/>
                <a:cs typeface="Calibri" pitchFamily="34" charset="0"/>
              </a:rPr>
              <a:t>Carrazana</a:t>
            </a:r>
            <a:endParaRPr lang="es-CL" sz="112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538"/>
              </a:spcBef>
              <a:defRPr/>
            </a:pPr>
            <a:r>
              <a:rPr lang="es-CL" sz="11200" b="1" dirty="0">
                <a:latin typeface="Calibri" pitchFamily="34" charset="0"/>
                <a:cs typeface="Calibri" pitchFamily="34" charset="0"/>
              </a:rPr>
              <a:t>Médico Geriatra</a:t>
            </a:r>
          </a:p>
          <a:p>
            <a:pPr>
              <a:spcBef>
                <a:spcPts val="1538"/>
              </a:spcBef>
              <a:defRPr/>
            </a:pPr>
            <a:r>
              <a:rPr lang="es-CL" sz="11200" b="1" dirty="0">
                <a:latin typeface="Calibri" pitchFamily="34" charset="0"/>
                <a:cs typeface="Calibri" pitchFamily="34" charset="0"/>
              </a:rPr>
              <a:t>Claudia </a:t>
            </a:r>
            <a:r>
              <a:rPr lang="es-CL" sz="11200" b="1" dirty="0" err="1">
                <a:latin typeface="Calibri" pitchFamily="34" charset="0"/>
                <a:cs typeface="Calibri" pitchFamily="34" charset="0"/>
              </a:rPr>
              <a:t>Fuentealba</a:t>
            </a:r>
            <a:r>
              <a:rPr lang="es-CL" sz="1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sz="11200" b="1" dirty="0" err="1">
                <a:latin typeface="Calibri" pitchFamily="34" charset="0"/>
                <a:cs typeface="Calibri" pitchFamily="34" charset="0"/>
              </a:rPr>
              <a:t>Aillón</a:t>
            </a:r>
            <a:endParaRPr lang="es-CL" sz="112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538"/>
              </a:spcBef>
              <a:defRPr/>
            </a:pPr>
            <a:r>
              <a:rPr lang="es-CL" sz="11200" b="1" i="1" dirty="0">
                <a:latin typeface="Calibri" pitchFamily="34" charset="0"/>
                <a:cs typeface="Calibri" pitchFamily="34" charset="0"/>
              </a:rPr>
              <a:t>EU. Especialista en Geriatría</a:t>
            </a:r>
          </a:p>
          <a:p>
            <a:pPr>
              <a:spcBef>
                <a:spcPts val="1538"/>
              </a:spcBef>
              <a:defRPr/>
            </a:pPr>
            <a:r>
              <a:rPr lang="es-CL" sz="11200" b="1" i="1" dirty="0">
                <a:latin typeface="Calibri" pitchFamily="34" charset="0"/>
                <a:cs typeface="Calibri" pitchFamily="34" charset="0"/>
              </a:rPr>
              <a:t>Lissette Riquelme M.</a:t>
            </a:r>
          </a:p>
          <a:p>
            <a:pPr>
              <a:spcBef>
                <a:spcPts val="1538"/>
              </a:spcBef>
              <a:defRPr/>
            </a:pPr>
            <a:r>
              <a:rPr lang="es-CL" sz="11200" b="1" i="1" dirty="0">
                <a:latin typeface="Calibri" pitchFamily="34" charset="0"/>
                <a:cs typeface="Calibri" pitchFamily="34" charset="0"/>
              </a:rPr>
              <a:t>Asistente Social </a:t>
            </a:r>
          </a:p>
        </p:txBody>
      </p:sp>
      <p:pic>
        <p:nvPicPr>
          <p:cNvPr id="6" name="5 Imagen" descr="Higuera bons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9" y="352395"/>
            <a:ext cx="1579865" cy="11430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73231" y="566709"/>
            <a:ext cx="5214974" cy="70788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Unidad de Geriatría Hospital Las Higueras</a:t>
            </a:r>
            <a:br>
              <a:rPr 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Servicio de Salud Talcahuano</a:t>
            </a:r>
            <a:endParaRPr lang="es-CL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3105" y="678805"/>
            <a:ext cx="10386236" cy="1458096"/>
          </a:xfrm>
        </p:spPr>
        <p:txBody>
          <a:bodyPr/>
          <a:lstStyle/>
          <a:p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Indicadores de Proceso: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8679" y="2066908"/>
            <a:ext cx="9641945" cy="6357982"/>
          </a:xfrm>
        </p:spPr>
        <p:txBody>
          <a:bodyPr>
            <a:normAutofit fontScale="92500" lnSpcReduction="10000"/>
          </a:bodyPr>
          <a:lstStyle/>
          <a:p>
            <a:r>
              <a:rPr lang="es-CL" u="sng" dirty="0">
                <a:latin typeface="Calibri" pitchFamily="34" charset="0"/>
                <a:cs typeface="Calibri" pitchFamily="34" charset="0"/>
              </a:rPr>
              <a:t>N° de </a:t>
            </a:r>
            <a:r>
              <a:rPr lang="es-CL" u="sng" dirty="0" err="1">
                <a:latin typeface="Calibri" pitchFamily="34" charset="0"/>
                <a:cs typeface="Calibri" pitchFamily="34" charset="0"/>
              </a:rPr>
              <a:t>pac</a:t>
            </a:r>
            <a:r>
              <a:rPr lang="es-CL" u="sng" dirty="0">
                <a:latin typeface="Calibri" pitchFamily="34" charset="0"/>
                <a:cs typeface="Calibri" pitchFamily="34" charset="0"/>
              </a:rPr>
              <a:t>. Geriátricos con  VGI</a:t>
            </a:r>
            <a:r>
              <a:rPr lang="es-CL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dirty="0">
                <a:latin typeface="Calibri" pitchFamily="34" charset="0"/>
                <a:cs typeface="Calibri" pitchFamily="34" charset="0"/>
              </a:rPr>
              <a:t>x 100</a:t>
            </a:r>
          </a:p>
          <a:p>
            <a:pPr>
              <a:buNone/>
            </a:pPr>
            <a:r>
              <a:rPr lang="es-CL" dirty="0">
                <a:latin typeface="Calibri" pitchFamily="34" charset="0"/>
                <a:cs typeface="Calibri" pitchFamily="34" charset="0"/>
              </a:rPr>
              <a:t>     N° Total </a:t>
            </a:r>
            <a:r>
              <a:rPr lang="es-CL" dirty="0" err="1">
                <a:latin typeface="Calibri" pitchFamily="34" charset="0"/>
                <a:cs typeface="Calibri" pitchFamily="34" charset="0"/>
              </a:rPr>
              <a:t>pac</a:t>
            </a:r>
            <a:r>
              <a:rPr lang="es-CL" dirty="0">
                <a:latin typeface="Calibri" pitchFamily="34" charset="0"/>
                <a:cs typeface="Calibri" pitchFamily="34" charset="0"/>
              </a:rPr>
              <a:t> &gt; 65 egresados </a:t>
            </a:r>
          </a:p>
          <a:p>
            <a:pPr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r>
              <a:rPr lang="es-CL" u="sng" dirty="0">
                <a:latin typeface="Calibri" pitchFamily="34" charset="0"/>
                <a:cs typeface="Calibri" pitchFamily="34" charset="0"/>
              </a:rPr>
              <a:t>N° de  PMH Agudos con VGI </a:t>
            </a:r>
            <a:r>
              <a:rPr lang="es-CL" dirty="0">
                <a:latin typeface="Calibri" pitchFamily="34" charset="0"/>
                <a:cs typeface="Calibri" pitchFamily="34" charset="0"/>
              </a:rPr>
              <a:t> x 100</a:t>
            </a:r>
          </a:p>
          <a:p>
            <a:pPr>
              <a:buNone/>
            </a:pPr>
            <a:r>
              <a:rPr lang="es-CL" dirty="0">
                <a:latin typeface="Calibri" pitchFamily="34" charset="0"/>
                <a:cs typeface="Calibri" pitchFamily="34" charset="0"/>
              </a:rPr>
              <a:t>    N° total </a:t>
            </a:r>
            <a:r>
              <a:rPr lang="es-CL" dirty="0" err="1">
                <a:latin typeface="Calibri" pitchFamily="34" charset="0"/>
                <a:cs typeface="Calibri" pitchFamily="34" charset="0"/>
              </a:rPr>
              <a:t>pac</a:t>
            </a:r>
            <a:r>
              <a:rPr lang="es-CL" dirty="0">
                <a:latin typeface="Calibri" pitchFamily="34" charset="0"/>
                <a:cs typeface="Calibri" pitchFamily="34" charset="0"/>
              </a:rPr>
              <a:t>. Egresados &gt; 65 años</a:t>
            </a:r>
          </a:p>
          <a:p>
            <a:pPr>
              <a:buNone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Indicador de resultado:</a:t>
            </a: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Letalidad de pacientes geriátricos intervenidos.</a:t>
            </a: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% Reingresos de PMH.</a:t>
            </a:r>
          </a:p>
          <a:p>
            <a:pPr>
              <a:buNone/>
            </a:pPr>
            <a:endParaRPr lang="es-ES_tradnl" sz="4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6533" y="251623"/>
            <a:ext cx="10386236" cy="1172343"/>
          </a:xfrm>
        </p:spPr>
        <p:txBody>
          <a:bodyPr>
            <a:normAutofit/>
          </a:bodyPr>
          <a:lstStyle/>
          <a:p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Cuidados Continuos en Geriatría: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486" y="2138346"/>
            <a:ext cx="10787138" cy="6000792"/>
          </a:xfrm>
        </p:spPr>
        <p:txBody>
          <a:bodyPr>
            <a:normAutofit fontScale="92500"/>
          </a:bodyPr>
          <a:lstStyle/>
          <a:p>
            <a:r>
              <a:rPr lang="es-CL" dirty="0">
                <a:latin typeface="Calibri" pitchFamily="34" charset="0"/>
                <a:cs typeface="Calibri" pitchFamily="34" charset="0"/>
              </a:rPr>
              <a:t>Cuidados continuados y progresivos que comienzan cuando el AM sufre un EVENTO que requiere una intervención con hospitalización:</a:t>
            </a:r>
          </a:p>
          <a:p>
            <a:pPr marL="48708" indent="0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dirty="0">
                <a:latin typeface="Calibri" pitchFamily="34" charset="0"/>
                <a:cs typeface="Calibri" pitchFamily="34" charset="0"/>
              </a:rPr>
              <a:t>Comienza generalmente en APS, consulta abierta.</a:t>
            </a:r>
          </a:p>
          <a:p>
            <a:pPr>
              <a:buFont typeface="Arial" pitchFamily="34" charset="0"/>
              <a:buChar char="•"/>
            </a:pPr>
            <a:r>
              <a:rPr lang="es-CL" dirty="0">
                <a:latin typeface="Calibri" pitchFamily="34" charset="0"/>
                <a:cs typeface="Calibri" pitchFamily="34" charset="0"/>
              </a:rPr>
              <a:t>S</a:t>
            </a:r>
            <a:r>
              <a:rPr lang="es-ES_tradnl" dirty="0">
                <a:latin typeface="Calibri" pitchFamily="34" charset="0"/>
                <a:cs typeface="Calibri" pitchFamily="34" charset="0"/>
              </a:rPr>
              <a:t>APU</a:t>
            </a:r>
          </a:p>
          <a:p>
            <a:pPr>
              <a:buFont typeface="Arial" pitchFamily="34" charset="0"/>
              <a:buChar char="•"/>
            </a:pPr>
            <a:r>
              <a:rPr lang="es-CL" dirty="0">
                <a:latin typeface="Calibri" pitchFamily="34" charset="0"/>
                <a:cs typeface="Calibri" pitchFamily="34" charset="0"/>
              </a:rPr>
              <a:t>UAT EMERGENCIA: DIAGNOSTICO</a:t>
            </a:r>
          </a:p>
          <a:p>
            <a:pPr>
              <a:buFont typeface="Arial" pitchFamily="34" charset="0"/>
              <a:buChar char="•"/>
            </a:pPr>
            <a:r>
              <a:rPr lang="es-CL" dirty="0">
                <a:latin typeface="Calibri" pitchFamily="34" charset="0"/>
                <a:cs typeface="Calibri" pitchFamily="34" charset="0"/>
              </a:rPr>
              <a:t>HOSPITALIZACION: SERVICIOS CLINICOS =  PRECISAR DIAGNOSTICO, VGI, PLAN CUIDADOS INTEGRALES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6533" y="251623"/>
            <a:ext cx="10386236" cy="1386657"/>
          </a:xfrm>
        </p:spPr>
        <p:txBody>
          <a:bodyPr>
            <a:normAutofit/>
          </a:bodyPr>
          <a:lstStyle/>
          <a:p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Importancia Cuidados Integrados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486" y="1852594"/>
            <a:ext cx="11001452" cy="62865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>
                <a:latin typeface="Calibri" pitchFamily="34" charset="0"/>
                <a:cs typeface="Calibri" pitchFamily="34" charset="0"/>
              </a:rPr>
              <a:t>Es importante destacar la importancia del </a:t>
            </a:r>
            <a:r>
              <a:rPr lang="es-CL" b="1" dirty="0">
                <a:latin typeface="Calibri" pitchFamily="34" charset="0"/>
                <a:cs typeface="Calibri" pitchFamily="34" charset="0"/>
              </a:rPr>
              <a:t>trabajo y la comunicación en red.</a:t>
            </a:r>
          </a:p>
          <a:p>
            <a:pPr algn="just"/>
            <a:r>
              <a:rPr lang="es-CL" dirty="0">
                <a:latin typeface="Calibri" pitchFamily="34" charset="0"/>
                <a:cs typeface="Calibri" pitchFamily="34" charset="0"/>
              </a:rPr>
              <a:t>Cobra fundamental importancia la experiencia del Programa de manejo de pacientes hospitalizados por Neumonia.</a:t>
            </a:r>
          </a:p>
          <a:p>
            <a:pPr algn="just"/>
            <a:r>
              <a:rPr lang="es-CL" dirty="0">
                <a:latin typeface="Calibri" pitchFamily="34" charset="0"/>
                <a:cs typeface="Calibri" pitchFamily="34" charset="0"/>
              </a:rPr>
              <a:t>Es muy importante utilizar las experiencias previas de trabajo en red.</a:t>
            </a:r>
          </a:p>
          <a:p>
            <a:pPr algn="just"/>
            <a:r>
              <a:rPr lang="es-CL" dirty="0">
                <a:latin typeface="Calibri" pitchFamily="34" charset="0"/>
                <a:cs typeface="Calibri" pitchFamily="34" charset="0"/>
              </a:rPr>
              <a:t>Experiencia  exitosa del H. Higueras con el Equipo de Hospitalización Domiciliaria. </a:t>
            </a:r>
          </a:p>
          <a:p>
            <a:pPr algn="just"/>
            <a:r>
              <a:rPr lang="es-CL" dirty="0">
                <a:latin typeface="Calibri" pitchFamily="34" charset="0"/>
                <a:cs typeface="Calibri" pitchFamily="34" charset="0"/>
              </a:rPr>
              <a:t>4  años de experiencia,  con resultados promisorios, en alza, de altas programadas en red.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6533" y="251623"/>
            <a:ext cx="10386236" cy="1529533"/>
          </a:xfrm>
        </p:spPr>
        <p:txBody>
          <a:bodyPr/>
          <a:lstStyle/>
          <a:p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Rol APS: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362" y="1709718"/>
            <a:ext cx="10715700" cy="600383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CL" dirty="0">
                <a:latin typeface="Calibri" pitchFamily="34" charset="0"/>
                <a:cs typeface="Calibri" pitchFamily="34" charset="0"/>
              </a:rPr>
              <a:t>De acuerdo a experiencia, actualmente, Equipos </a:t>
            </a:r>
            <a:r>
              <a:rPr lang="es-CL" b="1" i="1" dirty="0">
                <a:latin typeface="Calibri" pitchFamily="34" charset="0"/>
                <a:cs typeface="Calibri" pitchFamily="34" charset="0"/>
              </a:rPr>
              <a:t>APS DESBORDADOS Y SOBREPASADOS</a:t>
            </a:r>
            <a:r>
              <a:rPr lang="es-CL" dirty="0">
                <a:latin typeface="Calibri" pitchFamily="34" charset="0"/>
                <a:cs typeface="Calibri" pitchFamily="34" charset="0"/>
              </a:rPr>
              <a:t>, sólo pueden responder a las exigencias de sus IAPS.</a:t>
            </a:r>
          </a:p>
          <a:p>
            <a:pPr marL="48708" indent="0" algn="just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L" dirty="0">
                <a:latin typeface="Calibri" pitchFamily="34" charset="0"/>
                <a:cs typeface="Calibri" pitchFamily="34" charset="0"/>
              </a:rPr>
              <a:t>No intervienen en ninguna fase del proceso de hospitalización del AM, salvo aquellas situaciones en Visita Domiciliaria que requieren ingreso de urgencia vía U. Emergencia.</a:t>
            </a:r>
          </a:p>
          <a:p>
            <a:pPr marL="48708" indent="0" algn="just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L" dirty="0">
                <a:latin typeface="Calibri" pitchFamily="34" charset="0"/>
                <a:cs typeface="Calibri" pitchFamily="34" charset="0"/>
              </a:rPr>
              <a:t>Actualmente Rol emergente en Manejo de Alta de PMH,  con VDI, priorizada y contrarreferencia  a Unidad de Geriatría.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Rol Nivel Secundario (Policlínico Paciente Mayor Geriatría) H. Higueras: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3239" y="2424096"/>
            <a:ext cx="10107384" cy="52894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Calibri" pitchFamily="34" charset="0"/>
                <a:cs typeface="Calibri" pitchFamily="34" charset="0"/>
              </a:rPr>
              <a:t>Brindar una atención al Adulto Mayor que egresa del Hospital, definido como Complejo o Frágil, utilizando la Valoración Geriátrica Integral, con el fin de planificar acciones e intervenciones para compensar los déficit.</a:t>
            </a:r>
          </a:p>
          <a:p>
            <a:pPr marL="48708" indent="0" algn="just">
              <a:buNone/>
            </a:pPr>
            <a:r>
              <a:rPr lang="es-E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s-ES" dirty="0">
                <a:latin typeface="Calibri" pitchFamily="34" charset="0"/>
                <a:cs typeface="Calibri" pitchFamily="34" charset="0"/>
              </a:rPr>
              <a:t>Referirlo a la atención Primaria con un plan de manejo y cuidados individualizado, para la continuidad de atención.</a:t>
            </a:r>
          </a:p>
          <a:p>
            <a:pPr algn="just"/>
            <a:endParaRPr lang="es-CL" dirty="0">
              <a:latin typeface="Calibri" pitchFamily="34" charset="0"/>
              <a:cs typeface="Calibri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5540" y="250754"/>
            <a:ext cx="10388228" cy="16309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Manejo de Alta por Enfermera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486" y="1781155"/>
            <a:ext cx="11072890" cy="6718982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CL" dirty="0">
                <a:latin typeface="Calibri" pitchFamily="34" charset="0"/>
              </a:rPr>
              <a:t>Información vía telefónica, a la Enfermera del P.A.M. del Centro de Salud Familiar de Atención Primaria correspondiente.</a:t>
            </a:r>
          </a:p>
          <a:p>
            <a:pPr algn="just" eaLnBrk="1" hangingPunct="1">
              <a:lnSpc>
                <a:spcPct val="90000"/>
              </a:lnSpc>
            </a:pPr>
            <a:endParaRPr lang="es-CL" dirty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L" dirty="0">
                <a:latin typeface="Calibri" pitchFamily="34" charset="0"/>
              </a:rPr>
              <a:t>Educación individual a familiar (es) del paciente de alta.</a:t>
            </a:r>
          </a:p>
          <a:p>
            <a:pPr marL="48708" indent="0" algn="just">
              <a:lnSpc>
                <a:spcPct val="90000"/>
              </a:lnSpc>
              <a:buNone/>
            </a:pPr>
            <a:endParaRPr lang="es-CL" dirty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L" dirty="0">
                <a:latin typeface="Calibri" pitchFamily="34" charset="0"/>
              </a:rPr>
              <a:t>Envío de  e-mail con la derivación por escrito. Se envía </a:t>
            </a:r>
            <a:r>
              <a:rPr lang="es-CL" b="1" dirty="0">
                <a:solidFill>
                  <a:srgbClr val="FFFF00"/>
                </a:solidFill>
                <a:latin typeface="Calibri" pitchFamily="34" charset="0"/>
              </a:rPr>
              <a:t>Hoja de Referencia</a:t>
            </a:r>
            <a:r>
              <a:rPr lang="es-CL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CL" dirty="0">
                <a:latin typeface="Calibri" pitchFamily="34" charset="0"/>
              </a:rPr>
              <a:t>, con los antecedentes generales del paciente, la condición al momento del egreso y plan de intervenciones médicas, de Enfermería y/o sociales a seguir en Atención Primaria (Visita Domiciliaria).</a:t>
            </a:r>
          </a:p>
          <a:p>
            <a:pPr marL="48708" indent="0" algn="just">
              <a:lnSpc>
                <a:spcPct val="90000"/>
              </a:lnSpc>
              <a:buNone/>
            </a:pPr>
            <a:endParaRPr lang="es-CL" dirty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L" dirty="0">
                <a:latin typeface="Calibri" pitchFamily="34" charset="0"/>
              </a:rPr>
              <a:t>El CESFAM debe enviar hoja de </a:t>
            </a:r>
            <a:r>
              <a:rPr lang="es-CL" b="1" dirty="0">
                <a:solidFill>
                  <a:srgbClr val="FFFF00"/>
                </a:solidFill>
                <a:latin typeface="Calibri" pitchFamily="34" charset="0"/>
              </a:rPr>
              <a:t>Contrarreferencia</a:t>
            </a:r>
            <a:r>
              <a:rPr lang="es-CL" b="1" dirty="0">
                <a:latin typeface="Calibri" pitchFamily="34" charset="0"/>
              </a:rPr>
              <a:t> </a:t>
            </a:r>
            <a:r>
              <a:rPr lang="es-CL" dirty="0">
                <a:latin typeface="Calibri" pitchFamily="34" charset="0"/>
              </a:rPr>
              <a:t>especificando las condiciones del paciente, una vez inserto en la comunidad.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58858" y="254952"/>
            <a:ext cx="9518706" cy="1138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374741" y="378071"/>
            <a:ext cx="9286940" cy="107721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sz="3200" b="1" dirty="0">
                <a:latin typeface="Calibri" pitchFamily="34" charset="0"/>
                <a:cs typeface="Calibri" pitchFamily="34" charset="0"/>
              </a:rPr>
              <a:t>FLUJOGRAMA DE REDES PARA  PACIENTES MAYORES HOSPITALIZADOS PAM  SSTHNO</a:t>
            </a:r>
          </a:p>
        </p:txBody>
      </p:sp>
      <p:sp>
        <p:nvSpPr>
          <p:cNvPr id="6" name="5 Elipse"/>
          <p:cNvSpPr/>
          <p:nvPr/>
        </p:nvSpPr>
        <p:spPr>
          <a:xfrm>
            <a:off x="1803370" y="1852594"/>
            <a:ext cx="6286543" cy="1643073"/>
          </a:xfrm>
          <a:prstGeom prst="ellipse">
            <a:avLst/>
          </a:prstGeom>
          <a:solidFill>
            <a:srgbClr val="FF66FF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4017947" y="1852594"/>
            <a:ext cx="1214446" cy="36931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FAMILIA</a:t>
            </a:r>
            <a:endParaRPr lang="es-CL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20023" y="2495535"/>
            <a:ext cx="3000397" cy="9286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19452" y="2781286"/>
            <a:ext cx="2786081" cy="70788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AM CON PROBLEMA SALUD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375270" y="4852989"/>
            <a:ext cx="1660526" cy="642942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s-CL" b="1" dirty="0">
                <a:latin typeface="Calibri" pitchFamily="34" charset="0"/>
                <a:cs typeface="Calibri" pitchFamily="34" charset="0"/>
              </a:rPr>
              <a:t>SAPU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160561" y="4567238"/>
            <a:ext cx="2446344" cy="1500198"/>
          </a:xfrm>
          <a:prstGeom prst="roundRect">
            <a:avLst/>
          </a:prstGeom>
          <a:solidFill>
            <a:srgbClr val="66003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2017684" y="4710114"/>
            <a:ext cx="2643206" cy="101566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sz="2000" b="1" dirty="0">
                <a:latin typeface="Calibri" pitchFamily="34" charset="0"/>
                <a:cs typeface="Calibri" pitchFamily="34" charset="0"/>
              </a:rPr>
              <a:t>CONSULTA MORBILIDAD PRIORIZADA CESFAM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732724" y="5353055"/>
            <a:ext cx="3286148" cy="114300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7732724" y="5567370"/>
            <a:ext cx="3517914" cy="36931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UAT  EMERGENCIA HOSPITAL BASE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447104" y="2066907"/>
            <a:ext cx="2428893" cy="52322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s-CL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COMUNIDAD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446180" y="8277219"/>
            <a:ext cx="9001189" cy="647737"/>
          </a:xfrm>
          <a:prstGeom prst="roundRect">
            <a:avLst/>
          </a:prstGeom>
          <a:solidFill>
            <a:srgbClr val="66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2660626" y="8353451"/>
            <a:ext cx="5500725" cy="58477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HOSPITALIZACION</a:t>
            </a:r>
          </a:p>
        </p:txBody>
      </p:sp>
      <p:sp>
        <p:nvSpPr>
          <p:cNvPr id="19" name="18 Elipse"/>
          <p:cNvSpPr/>
          <p:nvPr/>
        </p:nvSpPr>
        <p:spPr>
          <a:xfrm>
            <a:off x="374611" y="3281354"/>
            <a:ext cx="2357454" cy="928694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803238" y="3424229"/>
            <a:ext cx="1571636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 PAM</a:t>
            </a:r>
            <a:endParaRPr lang="es-C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5375269" y="3424229"/>
            <a:ext cx="3929090" cy="185738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H="1">
            <a:off x="4839487" y="3888576"/>
            <a:ext cx="1428759" cy="500067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>
            <a:off x="3696478" y="3745700"/>
            <a:ext cx="1000132" cy="500067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endCxn id="15" idx="1"/>
          </p:cNvCxnSpPr>
          <p:nvPr/>
        </p:nvCxnSpPr>
        <p:spPr>
          <a:xfrm>
            <a:off x="7018344" y="5495932"/>
            <a:ext cx="714380" cy="256097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660889" y="5210179"/>
            <a:ext cx="714380" cy="158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660889" y="5924559"/>
            <a:ext cx="3000397" cy="42862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5400000">
            <a:off x="7804162" y="6638939"/>
            <a:ext cx="1643073" cy="15001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1517618" y="6496064"/>
            <a:ext cx="2643206" cy="857255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sp>
        <p:nvSpPr>
          <p:cNvPr id="47" name="46 CuadroTexto"/>
          <p:cNvSpPr txBox="1"/>
          <p:nvPr/>
        </p:nvSpPr>
        <p:spPr>
          <a:xfrm>
            <a:off x="1589057" y="6567501"/>
            <a:ext cx="2500330" cy="6463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POLICLINICO ESPECIALIDADES</a:t>
            </a:r>
            <a:endParaRPr lang="es-CL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48 Conector recto de flecha"/>
          <p:cNvCxnSpPr>
            <a:endCxn id="19" idx="6"/>
          </p:cNvCxnSpPr>
          <p:nvPr/>
        </p:nvCxnSpPr>
        <p:spPr>
          <a:xfrm rot="10800000" flipV="1">
            <a:off x="2732065" y="3352791"/>
            <a:ext cx="1000132" cy="39290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2089122" y="4210048"/>
            <a:ext cx="357190" cy="285751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13" idx="2"/>
          </p:cNvCxnSpPr>
          <p:nvPr/>
        </p:nvCxnSpPr>
        <p:spPr>
          <a:xfrm flipH="1">
            <a:off x="3232132" y="5725776"/>
            <a:ext cx="107155" cy="770287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6200000" flipH="1">
            <a:off x="785380" y="5156602"/>
            <a:ext cx="2357454" cy="321471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4232262" y="6496064"/>
            <a:ext cx="3643338" cy="35719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42" idx="4"/>
          </p:cNvCxnSpPr>
          <p:nvPr/>
        </p:nvCxnSpPr>
        <p:spPr>
          <a:xfrm rot="16200000" flipH="1">
            <a:off x="2714205" y="7478335"/>
            <a:ext cx="857255" cy="607223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 rot="16200000" flipV="1">
            <a:off x="-768398" y="5995997"/>
            <a:ext cx="4000528" cy="428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 rot="16200000" flipV="1">
            <a:off x="1946247" y="7710510"/>
            <a:ext cx="857255" cy="1428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Flecha doblada hacia arriba"/>
          <p:cNvSpPr/>
          <p:nvPr/>
        </p:nvSpPr>
        <p:spPr>
          <a:xfrm>
            <a:off x="10875997" y="2424098"/>
            <a:ext cx="857255" cy="6286543"/>
          </a:xfrm>
          <a:prstGeom prst="bentUpArrow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  <p:cxnSp>
        <p:nvCxnSpPr>
          <p:cNvPr id="72" name="71 Conector recto de flecha"/>
          <p:cNvCxnSpPr/>
          <p:nvPr/>
        </p:nvCxnSpPr>
        <p:spPr>
          <a:xfrm rot="10800000">
            <a:off x="6303965" y="3352792"/>
            <a:ext cx="4000528" cy="20002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>
            <a:stCxn id="19" idx="0"/>
            <a:endCxn id="8" idx="2"/>
          </p:cNvCxnSpPr>
          <p:nvPr/>
        </p:nvCxnSpPr>
        <p:spPr>
          <a:xfrm flipV="1">
            <a:off x="1553338" y="2959882"/>
            <a:ext cx="1666687" cy="32147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6200000" flipV="1">
            <a:off x="338891" y="5317335"/>
            <a:ext cx="2428893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1214" y="7588"/>
            <a:ext cx="10388228" cy="19463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Desafíos Alcanzados</a:t>
            </a:r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718919" y="2264591"/>
            <a:ext cx="10836616" cy="5759031"/>
          </a:xfrm>
        </p:spPr>
        <p:txBody>
          <a:bodyPr>
            <a:normAutofit fontScale="77500" lnSpcReduction="20000"/>
          </a:bodyPr>
          <a:lstStyle/>
          <a:p>
            <a:pPr algn="just" eaLnBrk="1" hangingPunct="1"/>
            <a:r>
              <a:rPr lang="es-CL" dirty="0">
                <a:latin typeface="Calibri" pitchFamily="34" charset="0"/>
              </a:rPr>
              <a:t>Definición el perfil de  la población  de pacientes geriátricos  hospitalizados a atender.</a:t>
            </a:r>
          </a:p>
          <a:p>
            <a:pPr marL="48708" indent="0" algn="just">
              <a:buNone/>
            </a:pPr>
            <a:endParaRPr lang="es-CL" dirty="0">
              <a:latin typeface="Calibri" pitchFamily="34" charset="0"/>
            </a:endParaRPr>
          </a:p>
          <a:p>
            <a:pPr algn="just" eaLnBrk="1" hangingPunct="1"/>
            <a:r>
              <a:rPr lang="es-CL" dirty="0">
                <a:latin typeface="Calibri" pitchFamily="34" charset="0"/>
              </a:rPr>
              <a:t>Definición del  modelo de atención   al paciente geriátrico que se hospitaliza. </a:t>
            </a:r>
          </a:p>
          <a:p>
            <a:pPr marL="48708" indent="0" algn="just">
              <a:buNone/>
            </a:pPr>
            <a:endParaRPr lang="es-CL" dirty="0">
              <a:latin typeface="Calibri" pitchFamily="34" charset="0"/>
            </a:endParaRPr>
          </a:p>
          <a:p>
            <a:pPr algn="just" eaLnBrk="1" hangingPunct="1"/>
            <a:r>
              <a:rPr lang="es-CL" dirty="0">
                <a:latin typeface="Calibri" pitchFamily="34" charset="0"/>
              </a:rPr>
              <a:t>Elaboración de normas, protocolos, indicadores.</a:t>
            </a:r>
          </a:p>
          <a:p>
            <a:pPr marL="48708" indent="0" algn="just">
              <a:buNone/>
            </a:pPr>
            <a:endParaRPr lang="es-CL" dirty="0">
              <a:latin typeface="Calibri" pitchFamily="34" charset="0"/>
            </a:endParaRPr>
          </a:p>
          <a:p>
            <a:pPr algn="just" eaLnBrk="1" hangingPunct="1"/>
            <a:r>
              <a:rPr lang="es-CL" dirty="0">
                <a:latin typeface="Calibri" pitchFamily="34" charset="0"/>
              </a:rPr>
              <a:t>Promoción de la coordinación efectiva entre los distintos niveles de la red asistencial.</a:t>
            </a:r>
          </a:p>
          <a:p>
            <a:pPr marL="48708" indent="0" algn="just">
              <a:buNone/>
            </a:pPr>
            <a:endParaRPr lang="es-CL" dirty="0">
              <a:latin typeface="Calibri" pitchFamily="34" charset="0"/>
            </a:endParaRPr>
          </a:p>
          <a:p>
            <a:pPr algn="just" eaLnBrk="1" hangingPunct="1"/>
            <a:r>
              <a:rPr lang="es-CL" dirty="0">
                <a:latin typeface="Calibri" pitchFamily="34" charset="0"/>
              </a:rPr>
              <a:t>Apoyar la gestión de la Hospitalización Domiciliaria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5"/>
          <p:cNvSpPr>
            <a:spLocks noChangeArrowheads="1" noChangeShapeType="1" noTextEdit="1"/>
          </p:cNvSpPr>
          <p:nvPr/>
        </p:nvSpPr>
        <p:spPr bwMode="auto">
          <a:xfrm>
            <a:off x="8661418" y="7710509"/>
            <a:ext cx="3160692" cy="1033219"/>
          </a:xfrm>
          <a:prstGeom prst="rect">
            <a:avLst/>
          </a:prstGeom>
        </p:spPr>
        <p:txBody>
          <a:bodyPr wrap="none" lIns="117246" tIns="58622" rIns="117246" bIns="586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GRACIAS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1303304" y="7496196"/>
            <a:ext cx="9621648" cy="704389"/>
          </a:xfrm>
        </p:spPr>
        <p:txBody>
          <a:bodyPr>
            <a:normAutofit/>
          </a:bodyPr>
          <a:lstStyle/>
          <a:p>
            <a:r>
              <a:rPr lang="es-CL" sz="2400" b="1" dirty="0">
                <a:latin typeface="Calibri" pitchFamily="34" charset="0"/>
                <a:cs typeface="Calibri" pitchFamily="34" charset="0"/>
              </a:rPr>
              <a:t>Geriatria.hhigueras@redsalud.gov.cl</a:t>
            </a:r>
            <a:endParaRPr lang="es-ES_tradnl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 descr="IMG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990" y="352396"/>
            <a:ext cx="8875731" cy="665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252514474_e2957a6203.jpg"/>
          <p:cNvPicPr>
            <a:picLocks noChangeAspect="1"/>
          </p:cNvPicPr>
          <p:nvPr/>
        </p:nvPicPr>
        <p:blipFill>
          <a:blip r:embed="rId2"/>
          <a:srcRect t="26077" b="26077"/>
          <a:stretch>
            <a:fillRect/>
          </a:stretch>
        </p:blipFill>
        <p:spPr>
          <a:xfrm>
            <a:off x="702877" y="1066776"/>
            <a:ext cx="10777369" cy="5429289"/>
          </a:xfrm>
          <a:prstGeom prst="rect">
            <a:avLst/>
          </a:prstGeom>
          <a:ln>
            <a:solidFill>
              <a:srgbClr val="FFFFFF">
                <a:alpha val="10196"/>
              </a:srgbClr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588924" y="6996131"/>
            <a:ext cx="10572824" cy="184664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s-CL" sz="3200" dirty="0">
                <a:latin typeface="Calibri" pitchFamily="34" charset="0"/>
                <a:cs typeface="Calibri" pitchFamily="34" charset="0"/>
              </a:rPr>
              <a:t>Hospital Las Higueras de Talcahuano</a:t>
            </a:r>
          </a:p>
          <a:p>
            <a:pPr algn="ctr"/>
            <a:r>
              <a:rPr lang="es-CL" sz="3200" dirty="0">
                <a:latin typeface="Calibri" pitchFamily="34" charset="0"/>
                <a:cs typeface="Calibri" pitchFamily="34" charset="0"/>
              </a:rPr>
              <a:t>Establecimiento tipo I y es el Hospital Base del Servicio de Salud de Talcahuano.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http://www.sstalcahuano.cl/imagenes/quienes_somos/mapacuent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9768" y="241049"/>
            <a:ext cx="3273773" cy="80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772" tIns="60885" rIns="121772" bIns="60885">
            <a:spAutoFit/>
          </a:bodyPr>
          <a:lstStyle/>
          <a:p>
            <a:r>
              <a:rPr lang="es-ES_tradn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Red de Salud</a:t>
            </a:r>
            <a:endParaRPr lang="es-ES_tradnl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3172" y="852462"/>
            <a:ext cx="11570335" cy="76120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endParaRPr lang="es-ES_tradn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04228" y="1066776"/>
            <a:ext cx="3349308" cy="69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72" tIns="60885" rIns="121772" bIns="60885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700" b="1" dirty="0">
                <a:solidFill>
                  <a:srgbClr val="000000"/>
                </a:solidFill>
              </a:rPr>
              <a:t>COMUNIDAD</a:t>
            </a:r>
            <a:endParaRPr lang="es-ES_tradnl" sz="3200" b="1" dirty="0">
              <a:solidFill>
                <a:srgbClr val="000000"/>
              </a:solidFill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089650" y="1928389"/>
            <a:ext cx="3450802" cy="2131378"/>
          </a:xfrm>
          <a:prstGeom prst="ellipse">
            <a:avLst/>
          </a:prstGeom>
          <a:solidFill>
            <a:srgbClr val="FFFF66"/>
          </a:solidFill>
          <a:ln w="9525">
            <a:solidFill>
              <a:srgbClr val="3B0076"/>
            </a:solidFill>
            <a:round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pPr algn="ctr"/>
            <a:r>
              <a:rPr lang="es-ES_tradnl" sz="3200" b="1" dirty="0">
                <a:solidFill>
                  <a:srgbClr val="660066"/>
                </a:solidFill>
                <a:latin typeface="Times New Roman" pitchFamily="18" charset="0"/>
              </a:rPr>
              <a:t>FAMILIA</a:t>
            </a:r>
            <a:endParaRPr lang="es-ES_tradnl" sz="3200" dirty="0">
              <a:latin typeface="Times New Roman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7307580" y="3247815"/>
            <a:ext cx="1319424" cy="811953"/>
          </a:xfrm>
          <a:prstGeom prst="ellipse">
            <a:avLst/>
          </a:prstGeom>
          <a:solidFill>
            <a:srgbClr val="FF9966"/>
          </a:solidFill>
          <a:ln w="9525">
            <a:solidFill>
              <a:srgbClr val="480090"/>
            </a:solidFill>
            <a:round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pPr algn="ctr"/>
            <a:r>
              <a:rPr lang="es-ES_tradnl" sz="1900" b="1" dirty="0">
                <a:solidFill>
                  <a:srgbClr val="000000"/>
                </a:solidFill>
              </a:rPr>
              <a:t>ADULTO</a:t>
            </a:r>
          </a:p>
          <a:p>
            <a:pPr algn="ctr"/>
            <a:r>
              <a:rPr lang="es-ES_tradnl" sz="1900" b="1" dirty="0">
                <a:solidFill>
                  <a:srgbClr val="000000"/>
                </a:solidFill>
              </a:rPr>
              <a:t>MAYOR</a:t>
            </a:r>
            <a:endParaRPr lang="es-ES_tradnl" sz="2100" b="1" dirty="0">
              <a:latin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11953" y="1725401"/>
            <a:ext cx="4871720" cy="6016880"/>
          </a:xfrm>
          <a:prstGeom prst="rect">
            <a:avLst/>
          </a:prstGeom>
          <a:noFill/>
          <a:ln w="57150">
            <a:solidFill>
              <a:srgbClr val="4E009C"/>
            </a:solidFill>
            <a:miter lim="800000"/>
            <a:headEnd/>
            <a:tailEnd/>
          </a:ln>
          <a:effectLst/>
        </p:spPr>
        <p:txBody>
          <a:bodyPr wrap="square" lIns="121772" tIns="60885" rIns="121772" bIns="60885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>
                <a:solidFill>
                  <a:srgbClr val="000000"/>
                </a:solidFill>
              </a:rPr>
              <a:t>INTERSECTOR:</a:t>
            </a:r>
            <a:endParaRPr lang="es-ES_tradnl" sz="27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</a:rPr>
              <a:t>IPS</a:t>
            </a:r>
            <a:endParaRPr lang="es-ES_tradnl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</a:rPr>
              <a:t>FONASA</a:t>
            </a:r>
          </a:p>
          <a:p>
            <a:pPr>
              <a:spcBef>
                <a:spcPct val="50000"/>
              </a:spcBef>
            </a:pPr>
            <a:r>
              <a:rPr lang="es-CL" b="1" dirty="0" smtClean="0">
                <a:solidFill>
                  <a:srgbClr val="000000"/>
                </a:solidFill>
              </a:rPr>
              <a:t>SENAMA</a:t>
            </a:r>
            <a:endParaRPr lang="es-ES_tradnl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</a:rPr>
              <a:t>MUNICIPIOS</a:t>
            </a:r>
            <a:endParaRPr lang="es-ES_tradnl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000000"/>
                </a:solidFill>
              </a:rPr>
              <a:t>UNION COMUNAL JJVV</a:t>
            </a:r>
          </a:p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</a:rPr>
              <a:t>CONSEJO CONSULTIVO USUARIO </a:t>
            </a:r>
            <a:endParaRPr lang="es-ES_tradnl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CL" b="1" dirty="0" smtClean="0">
                <a:solidFill>
                  <a:srgbClr val="000000"/>
                </a:solidFill>
              </a:rPr>
              <a:t>MESA INTERSECTORIAL AM</a:t>
            </a:r>
            <a:endParaRPr lang="es-ES_tradnl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</a:rPr>
              <a:t>SENADIS </a:t>
            </a:r>
          </a:p>
          <a:p>
            <a:pPr>
              <a:spcBef>
                <a:spcPct val="50000"/>
              </a:spcBef>
            </a:pPr>
            <a:r>
              <a:rPr lang="es-ES_tradnl" b="1" dirty="0" err="1" smtClean="0">
                <a:solidFill>
                  <a:srgbClr val="000000"/>
                </a:solidFill>
              </a:rPr>
              <a:t>ONGs</a:t>
            </a:r>
            <a:endParaRPr lang="es-ES_tradnl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000000"/>
                </a:solidFill>
              </a:rPr>
              <a:t>HOGAR DE </a:t>
            </a:r>
            <a:r>
              <a:rPr lang="es-ES_tradnl" b="1" dirty="0" smtClean="0">
                <a:solidFill>
                  <a:srgbClr val="000000"/>
                </a:solidFill>
              </a:rPr>
              <a:t>CRISTO</a:t>
            </a:r>
          </a:p>
          <a:p>
            <a:pPr>
              <a:spcBef>
                <a:spcPct val="50000"/>
              </a:spcBef>
            </a:pPr>
            <a:r>
              <a:rPr lang="es-ES_tradnl" b="1" dirty="0" smtClean="0">
                <a:solidFill>
                  <a:srgbClr val="000000"/>
                </a:solidFill>
              </a:rPr>
              <a:t>FUNDACIÓN LAS ROSAS</a:t>
            </a:r>
          </a:p>
          <a:p>
            <a:pPr>
              <a:spcBef>
                <a:spcPct val="50000"/>
              </a:spcBef>
            </a:pPr>
            <a:r>
              <a:rPr lang="es-CL" b="1" dirty="0" smtClean="0">
                <a:solidFill>
                  <a:srgbClr val="000000"/>
                </a:solidFill>
              </a:rPr>
              <a:t>OTRAS FUNDACIONES</a:t>
            </a:r>
          </a:p>
          <a:p>
            <a:pPr>
              <a:spcBef>
                <a:spcPct val="50000"/>
              </a:spcBef>
            </a:pPr>
            <a:endParaRPr lang="es-ES_tradnl" b="1" dirty="0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277697" y="4465745"/>
            <a:ext cx="5074708" cy="811953"/>
          </a:xfrm>
          <a:prstGeom prst="rect">
            <a:avLst/>
          </a:prstGeom>
          <a:solidFill>
            <a:schemeClr val="tx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endParaRPr lang="es-ES_tradnl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76202" y="4668733"/>
            <a:ext cx="5277697" cy="5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72" tIns="60885" rIns="121772" bIns="60885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700" b="1" dirty="0">
                <a:solidFill>
                  <a:srgbClr val="000000"/>
                </a:solidFill>
              </a:rPr>
              <a:t> </a:t>
            </a:r>
            <a:r>
              <a:rPr lang="es-ES_tradnl" sz="2700" b="1" dirty="0">
                <a:solidFill>
                  <a:srgbClr val="002060"/>
                </a:solidFill>
              </a:rPr>
              <a:t>ATENCION PRIMARIA SALUD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518014" y="6353187"/>
            <a:ext cx="6394133" cy="710459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pPr algn="ctr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NIVEL SECUNDARIO SALUD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303700" y="7139005"/>
            <a:ext cx="7510568" cy="710459"/>
          </a:xfrm>
          <a:prstGeom prst="rect">
            <a:avLst/>
          </a:prstGeom>
          <a:solidFill>
            <a:srgbClr val="FFCC66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pPr algn="ctr"/>
            <a:r>
              <a:rPr lang="es-ES_tradnl" sz="3200" b="1" dirty="0">
                <a:solidFill>
                  <a:srgbClr val="000000"/>
                </a:solidFill>
                <a:latin typeface="Times New Roman" pitchFamily="18" charset="0"/>
              </a:rPr>
              <a:t>NIVEL TERCIARIO SALUD</a:t>
            </a:r>
            <a:endParaRPr lang="es-ES_tradnl" sz="3200" dirty="0">
              <a:latin typeface="Times New Roman" pitchFamily="18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160824" y="2638411"/>
            <a:ext cx="1420918" cy="2334366"/>
          </a:xfrm>
          <a:prstGeom prst="curvedRightArrow">
            <a:avLst>
              <a:gd name="adj1" fmla="val 32857"/>
              <a:gd name="adj2" fmla="val 65714"/>
              <a:gd name="adj3" fmla="val 27449"/>
            </a:avLst>
          </a:prstGeom>
          <a:solidFill>
            <a:srgbClr val="99FF33"/>
          </a:solidFill>
          <a:ln w="9525">
            <a:solidFill>
              <a:srgbClr val="4E009C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endParaRPr lang="es-ES_tradnl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10090179" y="2709849"/>
            <a:ext cx="1319424" cy="2232872"/>
          </a:xfrm>
          <a:prstGeom prst="curvedLeftArrow">
            <a:avLst>
              <a:gd name="adj1" fmla="val 33846"/>
              <a:gd name="adj2" fmla="val 84615"/>
              <a:gd name="adj3" fmla="val 33333"/>
            </a:avLst>
          </a:prstGeom>
          <a:solidFill>
            <a:srgbClr val="99FF33"/>
          </a:solidFill>
          <a:ln w="9525">
            <a:solidFill>
              <a:srgbClr val="4E009C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endParaRPr lang="es-ES_tradnl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7612064" y="5480685"/>
            <a:ext cx="608965" cy="811953"/>
          </a:xfrm>
          <a:prstGeom prst="upDownArrow">
            <a:avLst>
              <a:gd name="adj1" fmla="val 50000"/>
              <a:gd name="adj2" fmla="val 26667"/>
            </a:avLst>
          </a:prstGeom>
          <a:solidFill>
            <a:srgbClr val="99FF33"/>
          </a:solidFill>
          <a:ln w="9525">
            <a:solidFill>
              <a:srgbClr val="4E009C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endParaRPr lang="es-ES_tradnl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31734" y="7424759"/>
            <a:ext cx="3500462" cy="1428759"/>
          </a:xfrm>
          <a:prstGeom prst="rect">
            <a:avLst/>
          </a:prstGeom>
          <a:solidFill>
            <a:srgbClr val="E2A7FF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121772" tIns="60885" rIns="121772" bIns="60885" anchor="ctr"/>
          <a:lstStyle/>
          <a:p>
            <a:pPr algn="ctr"/>
            <a:r>
              <a:rPr lang="es-ES_tradnl" sz="2700" b="1" dirty="0">
                <a:solidFill>
                  <a:srgbClr val="0070C0"/>
                </a:solidFill>
                <a:latin typeface="+mn-lt"/>
              </a:rPr>
              <a:t>SECTOR PRIVADO</a:t>
            </a:r>
            <a:endParaRPr lang="es-ES_tradnl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375139" y="5638807"/>
            <a:ext cx="2857520" cy="64294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U. A. T.  EMERGENCIA</a:t>
            </a:r>
            <a:endParaRPr lang="es-ES_tradn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Flecha curvada hacia la derecha"/>
          <p:cNvSpPr/>
          <p:nvPr/>
        </p:nvSpPr>
        <p:spPr>
          <a:xfrm>
            <a:off x="3803634" y="4995866"/>
            <a:ext cx="1357322" cy="2428893"/>
          </a:xfrm>
          <a:prstGeom prst="curvedRightArrow">
            <a:avLst/>
          </a:prstGeom>
          <a:solidFill>
            <a:srgbClr val="E2A7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22 Flecha arriba"/>
          <p:cNvSpPr/>
          <p:nvPr/>
        </p:nvSpPr>
        <p:spPr>
          <a:xfrm>
            <a:off x="11090310" y="4781552"/>
            <a:ext cx="428628" cy="2857520"/>
          </a:xfrm>
          <a:prstGeom prst="upArrow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4676" y="251623"/>
            <a:ext cx="10408094" cy="1029467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Gestión Clínica Unidad de Geriatría</a:t>
            </a:r>
            <a:endParaRPr lang="es-ES_tradnl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8925" y="1638278"/>
            <a:ext cx="10072759" cy="65722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CL" dirty="0">
                <a:latin typeface="Arial" pitchFamily="34" charset="0"/>
                <a:cs typeface="Arial" pitchFamily="34" charset="0"/>
              </a:rPr>
              <a:t>    </a:t>
            </a:r>
            <a:r>
              <a:rPr lang="es-CL" dirty="0">
                <a:latin typeface="Calibri" pitchFamily="34" charset="0"/>
                <a:cs typeface="Calibri" pitchFamily="34" charset="0"/>
              </a:rPr>
              <a:t>La Unidad de Geriatría funciona como equipo Transversal, y como “Unidad” dentro del Servicio de Medicina (92 camas) del Hospital Las Higueras con 2 salas de 8 camas c/u.</a:t>
            </a:r>
          </a:p>
          <a:p>
            <a:pPr algn="just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s-CL" dirty="0">
                <a:latin typeface="Calibri" pitchFamily="34" charset="0"/>
                <a:cs typeface="Calibri" pitchFamily="34" charset="0"/>
              </a:rPr>
              <a:t>    Atiende a todos los pacientes mayores de 65 años que se hospitalizan en este Servicio y que cumplen con criterios.</a:t>
            </a:r>
          </a:p>
          <a:p>
            <a:pPr algn="just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s-CL" dirty="0">
                <a:latin typeface="Calibri" pitchFamily="34" charset="0"/>
                <a:cs typeface="Calibri" pitchFamily="34" charset="0"/>
              </a:rPr>
              <a:t>    Además atiende a todos aquellos pacientes referidos con IC desde otros Servicios Clínicos del Hospital: TMT, Cirugía, Especialidades, U. Emergencias.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95540" y="250753"/>
            <a:ext cx="10388228" cy="13875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Gestión Clínica Unidad de Geriatría</a:t>
            </a:r>
          </a:p>
        </p:txBody>
      </p:sp>
      <p:sp>
        <p:nvSpPr>
          <p:cNvPr id="17410" name="5 Marcador de contenido"/>
          <p:cNvSpPr>
            <a:spLocks noGrp="1"/>
          </p:cNvSpPr>
          <p:nvPr>
            <p:ph idx="1"/>
          </p:nvPr>
        </p:nvSpPr>
        <p:spPr>
          <a:xfrm>
            <a:off x="1268679" y="2138346"/>
            <a:ext cx="9641945" cy="6000792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es-CL" sz="3100" b="1" dirty="0">
                <a:latin typeface="Calibri" pitchFamily="34" charset="0"/>
              </a:rPr>
              <a:t>     </a:t>
            </a:r>
            <a:r>
              <a:rPr lang="es-CL" sz="3100" b="1" dirty="0">
                <a:latin typeface="Calibri" pitchFamily="34" charset="0"/>
                <a:cs typeface="Calibri" pitchFamily="34" charset="0"/>
              </a:rPr>
              <a:t>El Equipo de Geriatría del Hospital Las Higueras de Talcahuano define </a:t>
            </a:r>
            <a:r>
              <a:rPr lang="es-CL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Criterios de Ingreso a la Unidad de Geriatría como</a:t>
            </a:r>
            <a:r>
              <a:rPr lang="es-CL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Paciente Geriátrico o Paciente Mayor Complejo</a:t>
            </a:r>
            <a:r>
              <a:rPr lang="es-CL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 eaLnBrk="1" hangingPunct="1">
              <a:buNone/>
            </a:pPr>
            <a:endParaRPr lang="es-CL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L" sz="2800" b="1" dirty="0">
                <a:latin typeface="Calibri" pitchFamily="34" charset="0"/>
                <a:cs typeface="Calibri" pitchFamily="34" charset="0"/>
              </a:rPr>
              <a:t>Ser mayor de 65 años.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CL" sz="2800" b="1" dirty="0">
                <a:latin typeface="Calibri" pitchFamily="34" charset="0"/>
                <a:cs typeface="Calibri" pitchFamily="34" charset="0"/>
              </a:rPr>
              <a:t>Portador de 2 o más patologías crónicas.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CL" sz="2800" b="1" dirty="0">
                <a:latin typeface="Calibri" pitchFamily="34" charset="0"/>
                <a:cs typeface="Calibri" pitchFamily="34" charset="0"/>
              </a:rPr>
              <a:t>Causa de hospitalización Aguda que potencialmente produzca dependencia en las AVD, compromiso de conciencia,  o  presencia de úlceras por presión.</a:t>
            </a:r>
          </a:p>
          <a:p>
            <a:pPr algn="just" eaLnBrk="1" hangingPunct="1">
              <a:lnSpc>
                <a:spcPct val="90000"/>
              </a:lnSpc>
            </a:pPr>
            <a:r>
              <a:rPr lang="es-CL" sz="2800" b="1" dirty="0">
                <a:latin typeface="Calibri" pitchFamily="34" charset="0"/>
                <a:cs typeface="Calibri" pitchFamily="34" charset="0"/>
              </a:rPr>
              <a:t>Problema mental y/o social asociado, al ingreso.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CL" sz="2800" b="1" dirty="0">
                <a:latin typeface="Calibri" pitchFamily="34" charset="0"/>
                <a:cs typeface="Calibri" pitchFamily="34" charset="0"/>
              </a:rPr>
              <a:t>Beneficiario del sistema.</a:t>
            </a:r>
          </a:p>
          <a:p>
            <a:pPr algn="just" eaLnBrk="1" hangingPunct="1"/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Claudia\Desktop\fotos varias\IMG_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89653" y="8384935"/>
            <a:ext cx="4322972" cy="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6533" y="251621"/>
            <a:ext cx="10386236" cy="1458096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Criterio real de Ingreso: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1058" y="2190974"/>
            <a:ext cx="10250261" cy="4717956"/>
          </a:xfrm>
        </p:spPr>
        <p:txBody>
          <a:bodyPr>
            <a:normAutofit fontScale="77500" lnSpcReduction="20000"/>
          </a:bodyPr>
          <a:lstStyle/>
          <a:p>
            <a:r>
              <a:rPr lang="es-CL" dirty="0">
                <a:latin typeface="Calibri" pitchFamily="34" charset="0"/>
                <a:cs typeface="Calibri" pitchFamily="34" charset="0"/>
              </a:rPr>
              <a:t>Definido por Enfermera de Turno o en Entrega de Turno de Enfermería de acuerdo a C.I.U.G.</a:t>
            </a:r>
          </a:p>
          <a:p>
            <a:pPr marL="48708" indent="0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Según disponibilidad de camas.</a:t>
            </a:r>
          </a:p>
          <a:p>
            <a:pPr marL="48708" indent="0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Mayor de 65 años.</a:t>
            </a:r>
          </a:p>
          <a:p>
            <a:pPr marL="48708" indent="0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Con </a:t>
            </a:r>
            <a:r>
              <a:rPr lang="es-CL" dirty="0" err="1">
                <a:latin typeface="Calibri" pitchFamily="34" charset="0"/>
                <a:cs typeface="Calibri" pitchFamily="34" charset="0"/>
              </a:rPr>
              <a:t>Pluripatología</a:t>
            </a:r>
            <a:r>
              <a:rPr lang="es-CL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8708" indent="0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Con patología aguda potencialmente invalidante.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610" y="638149"/>
            <a:ext cx="11287204" cy="1315219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Procedencia Pacientes Mayores Hospitalizados: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8924" y="2638411"/>
            <a:ext cx="10858576" cy="5075147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CL" b="1" dirty="0">
                <a:latin typeface="Calibri" pitchFamily="34" charset="0"/>
                <a:cs typeface="Calibri" pitchFamily="34" charset="0"/>
              </a:rPr>
              <a:t>Unidad de Emergencia: 91 %</a:t>
            </a:r>
          </a:p>
          <a:p>
            <a:pPr marL="48708" indent="0">
              <a:buNone/>
            </a:pPr>
            <a:endParaRPr lang="es-CL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>
                <a:latin typeface="Calibri" pitchFamily="34" charset="0"/>
                <a:cs typeface="Calibri" pitchFamily="34" charset="0"/>
              </a:rPr>
              <a:t>Unidades de Pacientes Críticos: 5 %</a:t>
            </a:r>
          </a:p>
          <a:p>
            <a:pPr marL="48708" indent="0">
              <a:buNone/>
            </a:pPr>
            <a:endParaRPr lang="es-CL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>
                <a:latin typeface="Calibri" pitchFamily="34" charset="0"/>
                <a:cs typeface="Calibri" pitchFamily="34" charset="0"/>
              </a:rPr>
              <a:t>Otros Servicios Clínicos: 4 % </a:t>
            </a:r>
            <a:r>
              <a:rPr lang="es-CL" dirty="0">
                <a:latin typeface="Calibri" pitchFamily="34" charset="0"/>
                <a:cs typeface="Calibri" pitchFamily="34" charset="0"/>
              </a:rPr>
              <a:t>(Cirugía, Traumatología, Especialidades)</a:t>
            </a:r>
          </a:p>
          <a:p>
            <a:pPr marL="48708" indent="0">
              <a:buNone/>
            </a:pPr>
            <a:endParaRPr lang="es-CL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b="1" dirty="0">
                <a:latin typeface="Calibri" pitchFamily="34" charset="0"/>
                <a:cs typeface="Calibri" pitchFamily="34" charset="0"/>
              </a:rPr>
              <a:t>Unidad de Atención Abierta: 2 %</a:t>
            </a:r>
            <a:endParaRPr lang="es-ES_tradnl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517486" y="2566973"/>
            <a:ext cx="714380" cy="7143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5035" y="174751"/>
            <a:ext cx="10765282" cy="1672409"/>
          </a:xfrm>
        </p:spPr>
        <p:txBody>
          <a:bodyPr>
            <a:normAutofit/>
          </a:bodyPr>
          <a:lstStyle/>
          <a:p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Lugar apropiado PMH:</a:t>
            </a:r>
            <a:endParaRPr lang="es-ES_tradnl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025" y="1686917"/>
            <a:ext cx="11215766" cy="66437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>
                <a:latin typeface="Calibri" pitchFamily="34" charset="0"/>
                <a:cs typeface="Calibri" pitchFamily="34" charset="0"/>
              </a:rPr>
              <a:t>     Sala de Geriatría o de Medicina de acuerdo a complejidad del Paciente Mayor:</a:t>
            </a: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Agudo a Servicio de Medicina o Crítico.</a:t>
            </a: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Geriátrico (con FRAGILIDAD o CRITERIOS) a Sala de Geriatría.</a:t>
            </a:r>
          </a:p>
          <a:p>
            <a:r>
              <a:rPr lang="es-CL" dirty="0">
                <a:latin typeface="Calibri" pitchFamily="34" charset="0"/>
                <a:cs typeface="Calibri" pitchFamily="34" charset="0"/>
              </a:rPr>
              <a:t>Con patología específica a Cirugía, Ortogeriatría  (TMT) o  Especialidades.</a:t>
            </a:r>
          </a:p>
          <a:p>
            <a:pPr>
              <a:buNone/>
            </a:pPr>
            <a:endParaRPr lang="es-CL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4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Tiempo apropiado: </a:t>
            </a:r>
          </a:p>
          <a:p>
            <a:pPr>
              <a:buNone/>
            </a:pPr>
            <a:r>
              <a:rPr lang="es-CL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s-CL" dirty="0">
                <a:latin typeface="Calibri" pitchFamily="34" charset="0"/>
                <a:cs typeface="Calibri" pitchFamily="34" charset="0"/>
              </a:rPr>
              <a:t>De acuerdo a la evolución clínica de cada paciente, prevención de Fragilidad u otro Síndrome Geriátrico = el mínimo posible.</a:t>
            </a:r>
          </a:p>
          <a:p>
            <a:pPr>
              <a:buNone/>
            </a:pPr>
            <a:r>
              <a:rPr lang="es-CL" dirty="0">
                <a:latin typeface="Calibri" pitchFamily="34" charset="0"/>
                <a:cs typeface="Calibri" pitchFamily="34" charset="0"/>
              </a:rPr>
              <a:t>     Promedio 7 días (2 a 167 ?)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975</TotalTime>
  <Words>956</Words>
  <Application>Microsoft Office PowerPoint</Application>
  <PresentationFormat>Doble carta (432 x 279 mm)</PresentationFormat>
  <Paragraphs>141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Brío</vt:lpstr>
      <vt:lpstr> Unidad de Geriatría: Modelo de Intervención, Gestión Clínica y de Redes  con Alta Programada</vt:lpstr>
      <vt:lpstr>Presentación de PowerPoint</vt:lpstr>
      <vt:lpstr>Presentación de PowerPoint</vt:lpstr>
      <vt:lpstr>Presentación de PowerPoint</vt:lpstr>
      <vt:lpstr>Gestión Clínica Unidad de Geriatría</vt:lpstr>
      <vt:lpstr>Gestión Clínica Unidad de Geriatría</vt:lpstr>
      <vt:lpstr>Criterio real de Ingreso:</vt:lpstr>
      <vt:lpstr>Procedencia Pacientes Mayores Hospitalizados:</vt:lpstr>
      <vt:lpstr>Lugar apropiado PMH:</vt:lpstr>
      <vt:lpstr>Indicadores de Proceso:</vt:lpstr>
      <vt:lpstr>Cuidados Continuos en Geriatría:</vt:lpstr>
      <vt:lpstr>Importancia Cuidados Integrados</vt:lpstr>
      <vt:lpstr>Rol APS:</vt:lpstr>
      <vt:lpstr>Rol Nivel Secundario (Policlínico Paciente Mayor Geriatría) H. Higueras:</vt:lpstr>
      <vt:lpstr>Manejo de Alta por Enfermera</vt:lpstr>
      <vt:lpstr>Presentación de PowerPoint</vt:lpstr>
      <vt:lpstr>Desafíos Alcanzados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Altas Programadas de Adultos Mayores y su Referencia a APS</dc:title>
  <dc:creator>Isabelcott</dc:creator>
  <cp:lastModifiedBy>Jenny Judith Velasco Peñafiel</cp:lastModifiedBy>
  <cp:revision>125</cp:revision>
  <dcterms:modified xsi:type="dcterms:W3CDTF">2013-05-07T13:12:54Z</dcterms:modified>
</cp:coreProperties>
</file>