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74" r:id="rId3"/>
    <p:sldId id="290" r:id="rId4"/>
    <p:sldId id="292" r:id="rId5"/>
    <p:sldId id="287" r:id="rId6"/>
    <p:sldId id="288" r:id="rId7"/>
    <p:sldId id="289" r:id="rId8"/>
    <p:sldId id="257" r:id="rId9"/>
    <p:sldId id="268" r:id="rId10"/>
    <p:sldId id="278" r:id="rId11"/>
    <p:sldId id="279" r:id="rId12"/>
    <p:sldId id="291" r:id="rId13"/>
    <p:sldId id="280" r:id="rId14"/>
    <p:sldId id="282" r:id="rId15"/>
    <p:sldId id="283" r:id="rId16"/>
    <p:sldId id="284" r:id="rId17"/>
    <p:sldId id="286" r:id="rId18"/>
    <p:sldId id="275" r:id="rId19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F2643-6976-4A74-BA97-4F53391A021D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1E7D9-7D17-4CF3-97E1-5D065E1A1C60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2DAE9-1286-4426-AEE6-457E3775A884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E69CC-4119-4BF9-AD23-77D23847B280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F5F9A-A935-4EE4-8239-BDE40A01EF88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1A74-6F3A-416A-A905-57426ED7F7A0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53CF4-C1BE-4521-B63B-5B63E902A57A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88F3-4D02-4C3F-AF4B-89C408296467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BD690-34F8-4990-8883-7182E3191DAA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537B8-1E75-49B5-A118-522659F4149E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BCBCA-DF33-4669-92F1-44982C46C710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46B2-8D68-45EE-B460-EFD5A7C272FF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A60EC-E9EA-448C-B5CD-EEAF1506FA5F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72FDE-5919-4603-AF80-681FA8FE272F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44183-BB1B-43E0-B3A7-65D411F06616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B0968-576E-4162-9EC8-1208DFD52A8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12B51-BDDB-4B12-8346-BC1C64690A56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507F1-189A-464B-9FD1-88A09EA7A7F0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92124-4728-4340-B2C8-7D94DBD22AD0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42B6C-AD5A-470E-814B-739F6BA9B18A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5A9623E5-953B-49A4-8C60-62A18789948B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74900888-D18A-485A-B66D-2B7760631A26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A951DF2-6A9F-4A47-906B-59FA9ACECEDF}" type="datetimeFigureOut">
              <a:rPr lang="es-CL" smtClean="0"/>
              <a:pPr>
                <a:defRPr/>
              </a:pPr>
              <a:t>08-04-2014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0D75AE1-4A10-402A-874E-27545CE1CA31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5 Título"/>
          <p:cNvSpPr>
            <a:spLocks noGrp="1"/>
          </p:cNvSpPr>
          <p:nvPr>
            <p:ph type="ctrTitle"/>
          </p:nvPr>
        </p:nvSpPr>
        <p:spPr>
          <a:xfrm>
            <a:off x="611560" y="3010272"/>
            <a:ext cx="7272808" cy="2133600"/>
          </a:xfrm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es-CL" sz="4000" dirty="0" smtClean="0"/>
              <a:t>Adulto mayor: </a:t>
            </a:r>
            <a:br>
              <a:rPr lang="es-CL" sz="4000" dirty="0" smtClean="0"/>
            </a:br>
            <a:r>
              <a:rPr lang="es-CL" sz="4000" dirty="0" smtClean="0"/>
              <a:t>Vacunas Influenza y neumococo</a:t>
            </a:r>
            <a:br>
              <a:rPr lang="es-CL" sz="4000" dirty="0" smtClean="0"/>
            </a:br>
            <a:r>
              <a:rPr lang="es-CL" sz="4000" dirty="0" smtClean="0"/>
              <a:t> </a:t>
            </a: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6876256" y="4221088"/>
            <a:ext cx="2139995" cy="85571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s-CL" sz="1200" dirty="0" smtClean="0">
                <a:solidFill>
                  <a:schemeClr val="tx1"/>
                </a:solidFill>
                <a:latin typeface="+mj-lt"/>
              </a:rPr>
              <a:t>Dra. Cecilia González C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s-CL" sz="1200" dirty="0" smtClean="0">
                <a:solidFill>
                  <a:schemeClr val="tx1"/>
                </a:solidFill>
                <a:latin typeface="+mj-lt"/>
              </a:rPr>
              <a:t>Pediatra- </a:t>
            </a:r>
            <a:r>
              <a:rPr lang="es-CL" sz="1200" dirty="0" err="1" smtClean="0">
                <a:solidFill>
                  <a:schemeClr val="tx1"/>
                </a:solidFill>
                <a:latin typeface="+mj-lt"/>
              </a:rPr>
              <a:t>Infectóloga</a:t>
            </a:r>
            <a:endParaRPr lang="es-CL" sz="1200" dirty="0" smtClean="0">
              <a:solidFill>
                <a:schemeClr val="tx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s-CL" sz="1200" dirty="0" smtClean="0">
                <a:solidFill>
                  <a:schemeClr val="tx1"/>
                </a:solidFill>
                <a:latin typeface="+mj-lt"/>
              </a:rPr>
              <a:t>PNI - MINSAL</a:t>
            </a:r>
            <a:endParaRPr lang="es-CL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b="7092"/>
          <a:stretch>
            <a:fillRect/>
          </a:stretch>
        </p:blipFill>
        <p:spPr bwMode="auto">
          <a:xfrm>
            <a:off x="2483768" y="5157192"/>
            <a:ext cx="19440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48" y="5157192"/>
            <a:ext cx="184254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984360" y="188640"/>
            <a:ext cx="3459848" cy="978408"/>
          </a:xfrm>
        </p:spPr>
        <p:txBody>
          <a:bodyPr>
            <a:normAutofit/>
          </a:bodyPr>
          <a:lstStyle/>
          <a:p>
            <a:r>
              <a:rPr lang="es-ES_tradnl" sz="3600" b="1" dirty="0" smtClean="0"/>
              <a:t>Recomendación</a:t>
            </a:r>
            <a:endParaRPr lang="es-CL" sz="36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2276872"/>
            <a:ext cx="4584179" cy="3600400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610738"/>
            <a:ext cx="3888432" cy="5072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8 Título"/>
          <p:cNvSpPr txBox="1">
            <a:spLocks/>
          </p:cNvSpPr>
          <p:nvPr/>
        </p:nvSpPr>
        <p:spPr>
          <a:xfrm>
            <a:off x="2987824" y="116632"/>
            <a:ext cx="5976664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>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>Neumococo</a:t>
            </a:r>
            <a:br>
              <a:rPr lang="es-CL" sz="3600" dirty="0" smtClean="0"/>
            </a:br>
            <a:r>
              <a:rPr lang="es-CL" sz="3600" dirty="0" smtClean="0"/>
              <a:t> 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CL" sz="2000" dirty="0" smtClean="0"/>
              <a:t>Más de 90 serotipos (</a:t>
            </a:r>
            <a:r>
              <a:rPr lang="es-CL" sz="2000" dirty="0" err="1" smtClean="0"/>
              <a:t>polisasárido</a:t>
            </a:r>
            <a:r>
              <a:rPr lang="es-CL" sz="2000" dirty="0" smtClean="0"/>
              <a:t> capsular).</a:t>
            </a:r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Cepas capsuladas son patógenas humanos</a:t>
            </a:r>
            <a:r>
              <a:rPr lang="es-CL" sz="2000" dirty="0"/>
              <a:t>. </a:t>
            </a:r>
            <a:endParaRPr lang="es-CL" sz="2000" dirty="0" smtClean="0"/>
          </a:p>
          <a:p>
            <a:pPr>
              <a:buFont typeface="Wingdings" pitchFamily="2" charset="2"/>
              <a:buChar char="v"/>
            </a:pPr>
            <a:endParaRPr lang="es-CL" sz="2000" dirty="0" smtClean="0"/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Mecanismo </a:t>
            </a:r>
            <a:r>
              <a:rPr lang="es-CL" sz="2000" dirty="0"/>
              <a:t>principal de virulencia: capacidad </a:t>
            </a:r>
            <a:r>
              <a:rPr lang="es-CL" sz="2000" dirty="0" err="1"/>
              <a:t>antifagocitaria</a:t>
            </a:r>
            <a:r>
              <a:rPr lang="es-CL" sz="2000" dirty="0"/>
              <a:t> del </a:t>
            </a:r>
            <a:r>
              <a:rPr lang="es-CL" sz="2000" dirty="0" smtClean="0"/>
              <a:t>polisacárido</a:t>
            </a:r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Los anticuerpos </a:t>
            </a:r>
            <a:r>
              <a:rPr lang="es-CL" sz="2000" dirty="0"/>
              <a:t>contra </a:t>
            </a:r>
            <a:r>
              <a:rPr lang="es-CL" sz="2000" dirty="0" smtClean="0"/>
              <a:t>polisacárido capsular </a:t>
            </a:r>
            <a:r>
              <a:rPr lang="es-CL" sz="2000" dirty="0"/>
              <a:t>son </a:t>
            </a:r>
            <a:r>
              <a:rPr lang="es-CL" sz="2000" dirty="0" smtClean="0"/>
              <a:t>protectores.   </a:t>
            </a:r>
            <a:endParaRPr lang="es-CL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68747"/>
            <a:ext cx="4104456" cy="389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Epidemiología</a:t>
            </a:r>
            <a:endParaRPr lang="es-CL" sz="3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_tradnl" sz="2000" dirty="0" smtClean="0"/>
              <a:t>Mecanismos de transmisión</a:t>
            </a:r>
            <a:endParaRPr lang="es-CL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2000" dirty="0" smtClean="0"/>
              <a:t>Coloniza la nasofaringe.</a:t>
            </a:r>
          </a:p>
          <a:p>
            <a:pPr>
              <a:buFont typeface="Wingdings" pitchFamily="2" charset="2"/>
              <a:buChar char="v"/>
            </a:pPr>
            <a:endParaRPr lang="es-ES_tradnl" sz="2000" dirty="0" smtClean="0"/>
          </a:p>
          <a:p>
            <a:pPr>
              <a:buFont typeface="Wingdings" pitchFamily="2" charset="2"/>
              <a:buChar char="v"/>
            </a:pPr>
            <a:r>
              <a:rPr lang="es-ES_tradnl" sz="2000" dirty="0" smtClean="0"/>
              <a:t>Desbalance bacteria/ huésped.</a:t>
            </a:r>
          </a:p>
          <a:p>
            <a:pPr>
              <a:buFont typeface="Wingdings" pitchFamily="2" charset="2"/>
              <a:buChar char="v"/>
            </a:pPr>
            <a:endParaRPr lang="es-ES_tradnl" sz="2000" dirty="0" smtClean="0"/>
          </a:p>
          <a:p>
            <a:pPr>
              <a:buFont typeface="Wingdings" pitchFamily="2" charset="2"/>
              <a:buChar char="v"/>
            </a:pPr>
            <a:r>
              <a:rPr lang="es-ES_tradnl" sz="2000" dirty="0" smtClean="0"/>
              <a:t>Se transmite por secreciones respiratorias.</a:t>
            </a:r>
          </a:p>
          <a:p>
            <a:pPr>
              <a:buFont typeface="Wingdings" pitchFamily="2" charset="2"/>
              <a:buChar char="v"/>
            </a:pPr>
            <a:endParaRPr lang="es-CL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_tradnl" sz="2000" dirty="0" smtClean="0"/>
              <a:t>Patología</a:t>
            </a:r>
            <a:endParaRPr lang="es-CL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CL" sz="2000" dirty="0" smtClean="0"/>
              <a:t>Principal causa de </a:t>
            </a:r>
            <a:r>
              <a:rPr lang="es-CL" sz="2000" dirty="0"/>
              <a:t>muertes prevenibles por vacuna en </a:t>
            </a:r>
            <a:r>
              <a:rPr lang="es-CL" sz="2000" dirty="0" smtClean="0"/>
              <a:t>América.  </a:t>
            </a:r>
            <a:endParaRPr lang="es-CL" sz="2000" dirty="0"/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OMS, </a:t>
            </a:r>
            <a:r>
              <a:rPr lang="es-CL" sz="2000" dirty="0"/>
              <a:t>estima que enfermedades </a:t>
            </a:r>
            <a:r>
              <a:rPr lang="es-CL" sz="2000" dirty="0" err="1"/>
              <a:t>neumocóccicas</a:t>
            </a:r>
            <a:r>
              <a:rPr lang="es-CL" sz="2000" dirty="0"/>
              <a:t> causan cerca de 1.6 millones de muertes cada año.</a:t>
            </a:r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Neumonía</a:t>
            </a:r>
            <a:r>
              <a:rPr lang="es-CL" sz="2000" dirty="0"/>
              <a:t>, sinusitis, otitis </a:t>
            </a:r>
            <a:r>
              <a:rPr lang="es-CL" sz="2000" dirty="0" smtClean="0"/>
              <a:t>media.</a:t>
            </a:r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Bacteriemia, Sepsis, </a:t>
            </a:r>
            <a:r>
              <a:rPr lang="es-CL" sz="2000" dirty="0" err="1" smtClean="0"/>
              <a:t>Shock</a:t>
            </a:r>
            <a:r>
              <a:rPr lang="es-CL" sz="2000" dirty="0" smtClean="0"/>
              <a:t> séptico.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79567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>
                <a:solidFill>
                  <a:srgbClr val="FFC800"/>
                </a:solidFill>
              </a:rPr>
              <a:t>Grupos de riesgo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CL" sz="2000" dirty="0" smtClean="0"/>
              <a:t>Lactantes &lt; 24 meses, adultos &gt; 60-65 </a:t>
            </a:r>
            <a:r>
              <a:rPr lang="es-CL" sz="2000" dirty="0"/>
              <a:t>años </a:t>
            </a:r>
            <a:r>
              <a:rPr lang="es-CL" sz="2000" dirty="0" smtClean="0"/>
              <a:t>e individuos </a:t>
            </a:r>
            <a:r>
              <a:rPr lang="es-CL" sz="2000" dirty="0"/>
              <a:t>con factores de riesgo.</a:t>
            </a:r>
          </a:p>
          <a:p>
            <a:pPr>
              <a:buFont typeface="Wingdings" pitchFamily="2" charset="2"/>
              <a:buChar char="v"/>
            </a:pPr>
            <a:endParaRPr lang="es-CL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1"/>
            <a:ext cx="6248567" cy="39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3200" dirty="0" smtClean="0"/>
              <a:t/>
            </a:r>
            <a:br>
              <a:rPr lang="es-CL" sz="3200" dirty="0" smtClean="0"/>
            </a:br>
            <a:r>
              <a:rPr lang="es-CL" sz="3200" dirty="0" smtClean="0"/>
              <a:t> </a:t>
            </a:r>
            <a:endParaRPr lang="es-CL" sz="3200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s-CL" sz="2000" dirty="0" smtClean="0"/>
              <a:t>Formulación vacuna </a:t>
            </a:r>
            <a:r>
              <a:rPr lang="es-CL" sz="2000" dirty="0"/>
              <a:t>PPSV23 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CL" sz="2000" dirty="0" smtClean="0"/>
              <a:t>Incluye </a:t>
            </a:r>
            <a:r>
              <a:rPr lang="es-CL" sz="2000" dirty="0"/>
              <a:t>los serotipos:</a:t>
            </a:r>
            <a:r>
              <a:rPr lang="es-CL" sz="2000" b="1" dirty="0"/>
              <a:t> </a:t>
            </a:r>
            <a:r>
              <a:rPr lang="es-CL" sz="2000" dirty="0"/>
              <a:t>1, 2, 3, 4, 5, 6B, 7F, 8, 9N, 9V, 10A, 11A, 12F, 14, 15B, 17F, 18C, 19A, 19F, 20, 22F, 23F, </a:t>
            </a:r>
            <a:r>
              <a:rPr lang="es-CL" sz="2000" dirty="0" smtClean="0"/>
              <a:t>33F.</a:t>
            </a:r>
            <a:r>
              <a:rPr lang="es-CL" sz="2000" dirty="0"/>
              <a:t> </a:t>
            </a:r>
            <a:endParaRPr lang="es-CL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Vacunación PPSV23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2007: &gt;75 años + Influenza.  </a:t>
            </a:r>
          </a:p>
          <a:p>
            <a:pPr>
              <a:buFont typeface="Wingdings" pitchFamily="2" charset="2"/>
              <a:buChar char="v"/>
            </a:pP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            </a:t>
            </a:r>
          </a:p>
          <a:p>
            <a:pPr>
              <a:buFont typeface="Wingdings" pitchFamily="2" charset="2"/>
              <a:buChar char="v"/>
            </a:pP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2008: 65-75 años + Influenza. </a:t>
            </a:r>
          </a:p>
          <a:p>
            <a:pPr>
              <a:buFont typeface="Wingdings" pitchFamily="2" charset="2"/>
              <a:buChar char="v"/>
            </a:pPr>
            <a:endParaRPr lang="es-CL" sz="2000" dirty="0" smtClean="0">
              <a:ea typeface="ヒラギノ角ゴ Pro W3" pitchFamily="-60" charset="-128"/>
              <a:cs typeface="Verdan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2009: &gt;65 </a:t>
            </a:r>
            <a:r>
              <a:rPr lang="es-CL" sz="2000" dirty="0">
                <a:ea typeface="ヒラギノ角ゴ Pro W3" pitchFamily="-60" charset="-128"/>
                <a:cs typeface="Verdana" pitchFamily="34" charset="0"/>
              </a:rPr>
              <a:t>años y </a:t>
            </a: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rezagados. </a:t>
            </a:r>
          </a:p>
          <a:p>
            <a:pPr>
              <a:buFont typeface="Wingdings" pitchFamily="2" charset="2"/>
              <a:buChar char="v"/>
              <a:defRPr/>
            </a:pPr>
            <a:endParaRPr lang="es-CL" sz="2000" dirty="0" smtClean="0">
              <a:ea typeface="ヒラギノ角ゴ Pro W3" pitchFamily="-60" charset="-128"/>
              <a:cs typeface="Verdan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2010: programática a 65 años por decreto. </a:t>
            </a:r>
            <a:endParaRPr lang="es-CL" sz="2000" dirty="0">
              <a:ea typeface="ヒラギノ角ゴ Pro W3" pitchFamily="-60" charset="-128"/>
              <a:cs typeface="Verdana" pitchFamily="34" charset="0"/>
            </a:endParaRPr>
          </a:p>
          <a:p>
            <a:pPr>
              <a:buFont typeface="Wingdings" pitchFamily="2" charset="2"/>
              <a:buChar char="v"/>
            </a:pPr>
            <a:endParaRPr lang="es-C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07" r="-929" b="17125"/>
          <a:stretch/>
        </p:blipFill>
        <p:spPr bwMode="auto">
          <a:xfrm>
            <a:off x="755575" y="4293096"/>
            <a:ext cx="36632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 Título"/>
          <p:cNvSpPr txBox="1">
            <a:spLocks/>
          </p:cNvSpPr>
          <p:nvPr/>
        </p:nvSpPr>
        <p:spPr>
          <a:xfrm>
            <a:off x="533400" y="414936"/>
            <a:ext cx="8382000" cy="10698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 smtClean="0">
                <a:solidFill>
                  <a:srgbClr val="FFC800"/>
                </a:solidFill>
              </a:rPr>
              <a:t>Vacunas contra neumococo adultos</a:t>
            </a:r>
          </a:p>
          <a:p>
            <a:pPr algn="ctr"/>
            <a:endParaRPr lang="es-CL" sz="3600" b="1" dirty="0">
              <a:solidFill>
                <a:srgbClr val="FFC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  <a:t>Vacuna </a:t>
            </a:r>
            <a:r>
              <a:rPr lang="es-CL" sz="3600" dirty="0" err="1" smtClean="0">
                <a:latin typeface="+mj-lt"/>
                <a:ea typeface="ヒラギノ角ゴ Pro W3" pitchFamily="-60" charset="-128"/>
                <a:cs typeface="Verdana" pitchFamily="34" charset="0"/>
              </a:rPr>
              <a:t>Neumocóccica</a:t>
            </a:r>
            <a: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  <a:t> (PPSV23)</a:t>
            </a:r>
            <a:b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</a:br>
            <a: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  <a:t>2013 </a:t>
            </a: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2" y="1772816"/>
            <a:ext cx="820891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Elipse"/>
          <p:cNvSpPr/>
          <p:nvPr/>
        </p:nvSpPr>
        <p:spPr>
          <a:xfrm>
            <a:off x="7169819" y="2924944"/>
            <a:ext cx="1650653" cy="269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87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8390"/>
            <a:ext cx="8136904" cy="3806914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  <a:t>Vacuna </a:t>
            </a:r>
            <a:r>
              <a:rPr lang="es-CL" sz="3600" dirty="0" err="1" smtClean="0">
                <a:latin typeface="+mj-lt"/>
                <a:ea typeface="ヒラギノ角ゴ Pro W3" pitchFamily="-60" charset="-128"/>
                <a:cs typeface="Verdana" pitchFamily="34" charset="0"/>
              </a:rPr>
              <a:t>Neumocóccica</a:t>
            </a:r>
            <a: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  <a:t> (PPSV23)</a:t>
            </a:r>
            <a:b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</a:br>
            <a:r>
              <a:rPr lang="es-CL" sz="3600" dirty="0" smtClean="0">
                <a:latin typeface="+mj-lt"/>
                <a:ea typeface="ヒラギノ角ゴ Pro W3" pitchFamily="-60" charset="-128"/>
                <a:cs typeface="Verdana" pitchFamily="34" charset="0"/>
              </a:rPr>
              <a:t>2013 </a:t>
            </a:r>
          </a:p>
        </p:txBody>
      </p:sp>
    </p:spTree>
    <p:extLst>
      <p:ext uri="{BB962C8B-B14F-4D97-AF65-F5344CB8AC3E}">
        <p14:creationId xmlns:p14="http://schemas.microsoft.com/office/powerpoint/2010/main" val="21511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CL" sz="3600" dirty="0" smtClean="0">
                <a:latin typeface="+mj-lt"/>
              </a:rPr>
              <a:t>Recomendaciones OPS</a:t>
            </a:r>
            <a:endParaRPr lang="es-CL" sz="3600" dirty="0">
              <a:latin typeface="+mj-lt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es-CL" sz="2000" dirty="0" smtClean="0"/>
          </a:p>
          <a:p>
            <a:pPr algn="ctr"/>
            <a:r>
              <a:rPr lang="es-CL" sz="2000" dirty="0" smtClean="0"/>
              <a:t>OPS- </a:t>
            </a:r>
            <a:r>
              <a:rPr lang="es-CL" sz="2000" dirty="0"/>
              <a:t>GTA (julio 2013)</a:t>
            </a:r>
          </a:p>
          <a:p>
            <a:pPr algn="ctr"/>
            <a:endParaRPr lang="es-CL" dirty="0"/>
          </a:p>
        </p:txBody>
      </p:sp>
      <p:sp>
        <p:nvSpPr>
          <p:cNvPr id="46082" name="2 Marcador de contenido"/>
          <p:cNvSpPr>
            <a:spLocks noGrp="1"/>
          </p:cNvSpPr>
          <p:nvPr>
            <p:ph sz="half" idx="2"/>
          </p:nvPr>
        </p:nvSpPr>
        <p:spPr>
          <a:xfrm>
            <a:off x="4780284" y="2449512"/>
            <a:ext cx="4040188" cy="3951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s-ES" sz="2000" dirty="0" smtClean="0"/>
              <a:t>Mantener </a:t>
            </a:r>
            <a:r>
              <a:rPr lang="es-ES" sz="2000" dirty="0"/>
              <a:t>alta cobertura de vacunación con PCV en lactantes. (</a:t>
            </a:r>
            <a:r>
              <a:rPr lang="es-ES" sz="2000" dirty="0" err="1"/>
              <a:t>ef</a:t>
            </a:r>
            <a:r>
              <a:rPr lang="es-CL" sz="2000" dirty="0" err="1">
                <a:ea typeface="ヒラギノ角ゴ Pro W3" pitchFamily="-60" charset="-128"/>
                <a:cs typeface="Verdana" pitchFamily="34" charset="0"/>
              </a:rPr>
              <a:t>ecto</a:t>
            </a:r>
            <a:r>
              <a:rPr lang="es-CL" sz="2000" dirty="0">
                <a:ea typeface="ヒラギノ角ゴ Pro W3" pitchFamily="-60" charset="-128"/>
                <a:cs typeface="Verdana" pitchFamily="34" charset="0"/>
              </a:rPr>
              <a:t> rebaño).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ES" sz="2000" dirty="0"/>
              <a:t>Estimular sistemas de vigilancia de ENI.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Vacuna PPSV23 mayor efecto en adultos </a:t>
            </a:r>
            <a:r>
              <a:rPr lang="es-CL" sz="2000" dirty="0">
                <a:ea typeface="ヒラギノ角ゴ Pro W3" pitchFamily="-60" charset="-128"/>
                <a:cs typeface="Verdana" pitchFamily="34" charset="0"/>
              </a:rPr>
              <a:t>mayores </a:t>
            </a: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sanos que los con </a:t>
            </a:r>
            <a:r>
              <a:rPr lang="es-CL" sz="2000" dirty="0">
                <a:ea typeface="ヒラギノ角ゴ Pro W3" pitchFamily="-60" charset="-128"/>
                <a:cs typeface="Verdana" pitchFamily="34" charset="0"/>
              </a:rPr>
              <a:t>enfermedad </a:t>
            </a: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crónica.</a:t>
            </a:r>
            <a:endParaRPr lang="es-CL" sz="2000" dirty="0">
              <a:ea typeface="ヒラギノ角ゴ Pro W3" pitchFamily="-60" charset="-128"/>
              <a:cs typeface="Verdan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s-CL" sz="2000" dirty="0">
                <a:ea typeface="ヒラギノ角ゴ Pro W3" pitchFamily="-60" charset="-128"/>
                <a:cs typeface="Verdana" pitchFamily="34" charset="0"/>
              </a:rPr>
              <a:t>Sugiere además PCV </a:t>
            </a: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en adultos </a:t>
            </a:r>
            <a:r>
              <a:rPr lang="es-CL" sz="2000" dirty="0">
                <a:ea typeface="ヒラギノ角ゴ Pro W3" pitchFamily="-60" charset="-128"/>
                <a:cs typeface="Verdana" pitchFamily="34" charset="0"/>
              </a:rPr>
              <a:t>con VIH </a:t>
            </a:r>
            <a:r>
              <a:rPr lang="es-CL" sz="2000" dirty="0" smtClean="0">
                <a:ea typeface="ヒラギノ角ゴ Pro W3" pitchFamily="-60" charset="-128"/>
                <a:cs typeface="Verdana" pitchFamily="34" charset="0"/>
              </a:rPr>
              <a:t>e inmunocomprometidos.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es-CL" sz="2000" dirty="0" smtClean="0"/>
          </a:p>
          <a:p>
            <a:pPr algn="ctr"/>
            <a:r>
              <a:rPr lang="es-CL" sz="2000" dirty="0" smtClean="0"/>
              <a:t>OMS (2008)</a:t>
            </a:r>
          </a:p>
          <a:p>
            <a:pPr algn="ctr"/>
            <a:endParaRPr lang="es-CL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>
          <a:xfrm>
            <a:off x="602233" y="2492896"/>
            <a:ext cx="4041775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dirty="0" smtClean="0"/>
              <a:t>RCT </a:t>
            </a:r>
            <a:r>
              <a:rPr lang="es-ES" sz="2000" dirty="0"/>
              <a:t>y meta </a:t>
            </a:r>
            <a:r>
              <a:rPr lang="es-ES" sz="2000" dirty="0" smtClean="0"/>
              <a:t>análisis: efecto </a:t>
            </a:r>
            <a:r>
              <a:rPr lang="es-ES" sz="2000" dirty="0"/>
              <a:t>protector ENI y todas las causas de neumonía en adultos jóvenes sanos, menor grado de protección de ENI en &gt; 65 años</a:t>
            </a:r>
            <a:r>
              <a:rPr lang="es-ES" sz="2000" dirty="0" smtClean="0"/>
              <a:t>.</a:t>
            </a:r>
          </a:p>
          <a:p>
            <a:pPr marL="461772" lvl="1" indent="-34290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s-ES" dirty="0"/>
              <a:t>Estudios observacionales sugieren eficacia 50-80% frente a ENI en adultos sanos, resultados similares reportado en algunas poblaciones de alto riesgo.</a:t>
            </a:r>
            <a:endParaRPr lang="es-CL" dirty="0"/>
          </a:p>
          <a:p>
            <a:pPr>
              <a:buFont typeface="Wingdings" pitchFamily="2" charset="2"/>
              <a:buChar char="v"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478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600" dirty="0" smtClean="0"/>
              <a:t>Conclusiones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_tradnl" sz="2000" dirty="0" smtClean="0"/>
              <a:t>influenza</a:t>
            </a:r>
            <a:endParaRPr lang="es-CL" sz="2000" dirty="0"/>
          </a:p>
        </p:txBody>
      </p:sp>
      <p:sp>
        <p:nvSpPr>
          <p:cNvPr id="29698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CL" sz="2000" dirty="0" smtClean="0"/>
              <a:t>El adulto mayor tiene mayor riesgo para desarrollar influenza severa. </a:t>
            </a:r>
          </a:p>
          <a:p>
            <a:pPr>
              <a:buFont typeface="Wingdings" pitchFamily="2" charset="2"/>
              <a:buChar char="v"/>
            </a:pPr>
            <a:endParaRPr lang="es-CL" sz="2000" dirty="0" smtClean="0"/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La mejor medida de prevención es la vacuna: </a:t>
            </a:r>
          </a:p>
          <a:p>
            <a:pPr lvl="1">
              <a:buClr>
                <a:schemeClr val="accent1"/>
              </a:buClr>
              <a:buSzPct val="60000"/>
              <a:buFont typeface="Wingdings" pitchFamily="2" charset="2"/>
              <a:buChar char="v"/>
            </a:pPr>
            <a:r>
              <a:rPr lang="es-CL" dirty="0" smtClean="0"/>
              <a:t>trivalente inactivada contra influenza </a:t>
            </a:r>
          </a:p>
          <a:p>
            <a:pPr>
              <a:buFont typeface="Wingdings" pitchFamily="2" charset="2"/>
              <a:buChar char="v"/>
            </a:pPr>
            <a:endParaRPr lang="es-CL" sz="2000" dirty="0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_tradnl" sz="2000" dirty="0" smtClean="0"/>
              <a:t>neumococo</a:t>
            </a:r>
            <a:endParaRPr lang="es-CL" sz="2000" dirty="0"/>
          </a:p>
        </p:txBody>
      </p:sp>
      <p:sp>
        <p:nvSpPr>
          <p:cNvPr id="29699" name="3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CL" sz="2000" dirty="0" smtClean="0"/>
              <a:t>El adulto mayor tiene mayor riesgo de </a:t>
            </a:r>
            <a:r>
              <a:rPr lang="es-CL" sz="2000" dirty="0" smtClean="0"/>
              <a:t>infección </a:t>
            </a:r>
            <a:r>
              <a:rPr lang="es-CL" sz="2000" dirty="0" smtClean="0"/>
              <a:t>grave por neumococo: NAC, Sepsis. </a:t>
            </a:r>
          </a:p>
          <a:p>
            <a:pPr>
              <a:buFont typeface="Wingdings" pitchFamily="2" charset="2"/>
              <a:buChar char="v"/>
            </a:pPr>
            <a:endParaRPr lang="es-CL" sz="2000" dirty="0" smtClean="0"/>
          </a:p>
          <a:p>
            <a:pPr>
              <a:buFont typeface="Wingdings" pitchFamily="2" charset="2"/>
              <a:buChar char="v"/>
            </a:pPr>
            <a:r>
              <a:rPr lang="es-CL" sz="2000" dirty="0" smtClean="0"/>
              <a:t>La vacunación con </a:t>
            </a:r>
            <a:r>
              <a:rPr lang="es-CL" sz="2000" dirty="0" err="1" smtClean="0"/>
              <a:t>Neumo</a:t>
            </a:r>
            <a:r>
              <a:rPr lang="es-CL" sz="2000" dirty="0" smtClean="0"/>
              <a:t> 23 disminuye el riesgo de enfermedad severa. </a:t>
            </a:r>
          </a:p>
          <a:p>
            <a:pPr>
              <a:buFont typeface="Wingdings" pitchFamily="2" charset="2"/>
              <a:buChar char="v"/>
            </a:pPr>
            <a:endParaRPr lang="es-CL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buClr>
                <a:srgbClr val="C00000"/>
              </a:buClr>
              <a:buSzPct val="75000"/>
            </a:pPr>
            <a:r>
              <a:rPr lang="es-CL" sz="3600" b="1" dirty="0" smtClean="0"/>
              <a:t/>
            </a:r>
            <a:br>
              <a:rPr lang="es-CL" sz="3600" b="1" dirty="0" smtClean="0"/>
            </a:br>
            <a:r>
              <a:rPr lang="es-CL" sz="3600" b="1" dirty="0" smtClean="0"/>
              <a:t>Virus Influenza</a:t>
            </a:r>
            <a:r>
              <a:rPr lang="en-US" sz="3600" dirty="0" smtClean="0"/>
              <a:t> </a:t>
            </a:r>
            <a:r>
              <a:rPr lang="es-CL" sz="3600" dirty="0"/>
              <a:t/>
            </a:r>
            <a:br>
              <a:rPr lang="es-CL" sz="3600" dirty="0"/>
            </a:br>
            <a:endParaRPr lang="es-CL" sz="3600" dirty="0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2701222"/>
            <a:ext cx="4254624" cy="2988024"/>
          </a:xfrm>
        </p:spPr>
      </p:pic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Principales</a:t>
            </a:r>
            <a:r>
              <a:rPr lang="en-US" sz="2000" dirty="0"/>
              <a:t> </a:t>
            </a:r>
            <a:r>
              <a:rPr lang="en-US" sz="2000" dirty="0" err="1"/>
              <a:t>antígenos</a:t>
            </a:r>
            <a:r>
              <a:rPr lang="en-US" sz="2000" dirty="0"/>
              <a:t>: </a:t>
            </a:r>
            <a:r>
              <a:rPr lang="en-US" sz="2000" dirty="0" err="1"/>
              <a:t>Hemaglutinia</a:t>
            </a:r>
            <a:r>
              <a:rPr lang="en-US" sz="2000" dirty="0"/>
              <a:t> (HA) y </a:t>
            </a:r>
            <a:r>
              <a:rPr lang="en-US" sz="2000" dirty="0" err="1"/>
              <a:t>Neuraminidasa</a:t>
            </a:r>
            <a:r>
              <a:rPr lang="en-US" sz="2000" dirty="0"/>
              <a:t> (NA).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u="sng" dirty="0" err="1" smtClean="0"/>
              <a:t>Hemaglutinina</a:t>
            </a:r>
            <a:r>
              <a:rPr lang="en-US" sz="2000" u="sng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unión</a:t>
            </a:r>
            <a:r>
              <a:rPr lang="en-US" sz="2000" dirty="0"/>
              <a:t> a receptor y </a:t>
            </a:r>
            <a:r>
              <a:rPr lang="en-US" sz="2000" dirty="0" err="1"/>
              <a:t>facilita</a:t>
            </a:r>
            <a:r>
              <a:rPr lang="en-US" sz="2000" dirty="0"/>
              <a:t> </a:t>
            </a:r>
            <a:r>
              <a:rPr lang="en-US" sz="2000" dirty="0" err="1"/>
              <a:t>entrada</a:t>
            </a:r>
            <a:r>
              <a:rPr lang="en-US" sz="2000" dirty="0"/>
              <a:t> y </a:t>
            </a:r>
            <a:r>
              <a:rPr lang="en-US" sz="2000" dirty="0" err="1"/>
              <a:t>replicación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u="sng" dirty="0" err="1" smtClean="0"/>
              <a:t>Neuraminidasa</a:t>
            </a:r>
            <a:r>
              <a:rPr lang="en-US" sz="2000" u="sng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rompe</a:t>
            </a:r>
            <a:r>
              <a:rPr lang="en-US" sz="2000" dirty="0"/>
              <a:t> </a:t>
            </a:r>
            <a:r>
              <a:rPr lang="en-US" sz="2000" dirty="0" err="1"/>
              <a:t>residuo</a:t>
            </a:r>
            <a:r>
              <a:rPr lang="en-US" sz="2000" dirty="0"/>
              <a:t> terminal del ac. </a:t>
            </a:r>
            <a:r>
              <a:rPr lang="en-US" sz="2000" dirty="0" err="1"/>
              <a:t>siálico</a:t>
            </a:r>
            <a:r>
              <a:rPr lang="en-US" sz="2000" dirty="0"/>
              <a:t>, </a:t>
            </a:r>
            <a:r>
              <a:rPr lang="en-US" sz="2000" dirty="0" err="1"/>
              <a:t>ayuda</a:t>
            </a:r>
            <a:r>
              <a:rPr lang="en-US" sz="2000" dirty="0"/>
              <a:t> al </a:t>
            </a:r>
            <a:r>
              <a:rPr lang="en-US" sz="2000" dirty="0" err="1"/>
              <a:t>transporte</a:t>
            </a:r>
            <a:r>
              <a:rPr lang="en-US" sz="2000" dirty="0"/>
              <a:t> del virus en </a:t>
            </a:r>
            <a:r>
              <a:rPr lang="en-US" sz="2000" dirty="0" err="1"/>
              <a:t>capa</a:t>
            </a:r>
            <a:r>
              <a:rPr lang="en-US" sz="2000" dirty="0"/>
              <a:t> de </a:t>
            </a:r>
            <a:r>
              <a:rPr lang="en-US" sz="2000" dirty="0" err="1"/>
              <a:t>mucina</a:t>
            </a:r>
            <a:r>
              <a:rPr lang="en-US" sz="2000" dirty="0"/>
              <a:t> del </a:t>
            </a:r>
            <a:r>
              <a:rPr lang="en-US" sz="2000" dirty="0" err="1"/>
              <a:t>tracto</a:t>
            </a:r>
            <a:r>
              <a:rPr lang="en-US" sz="2000" dirty="0"/>
              <a:t> </a:t>
            </a:r>
            <a:r>
              <a:rPr lang="en-US" sz="2000" dirty="0" err="1" smtClean="0"/>
              <a:t>respiratorio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s-ES_tradnl" sz="2000" dirty="0"/>
          </a:p>
          <a:p>
            <a:endParaRPr lang="es-C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Epidemiología</a:t>
            </a:r>
            <a:endParaRPr lang="es-CL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_tradnl" sz="2000" dirty="0" smtClean="0"/>
              <a:t>Mecanismo de transmisión</a:t>
            </a:r>
            <a:endParaRPr lang="es-CL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Gotitas y </a:t>
            </a:r>
            <a:r>
              <a:rPr lang="es-ES" sz="2000" dirty="0"/>
              <a:t>aerosoles </a:t>
            </a:r>
            <a:r>
              <a:rPr lang="es-ES" sz="2000" dirty="0" smtClean="0"/>
              <a:t>de </a:t>
            </a:r>
            <a:r>
              <a:rPr lang="es-ES" sz="2000" dirty="0"/>
              <a:t>las secreciones respiratorias </a:t>
            </a:r>
            <a:br>
              <a:rPr lang="es-ES" sz="2000" dirty="0"/>
            </a:br>
            <a:r>
              <a:rPr lang="es-ES" sz="2000" dirty="0"/>
              <a:t>de </a:t>
            </a:r>
            <a:r>
              <a:rPr lang="es-ES" sz="2000" dirty="0" smtClean="0"/>
              <a:t>personas infectadas.</a:t>
            </a:r>
          </a:p>
          <a:p>
            <a:endParaRPr lang="es-ES" sz="2000" dirty="0" smtClean="0"/>
          </a:p>
          <a:p>
            <a:r>
              <a:rPr lang="es-ES" sz="2000" dirty="0" smtClean="0"/>
              <a:t>Ocasional a través </a:t>
            </a:r>
            <a:r>
              <a:rPr lang="es-ES" sz="2000" dirty="0"/>
              <a:t>de </a:t>
            </a:r>
            <a:br>
              <a:rPr lang="es-ES" sz="2000" dirty="0"/>
            </a:br>
            <a:r>
              <a:rPr lang="es-ES" sz="2000" dirty="0" smtClean="0"/>
              <a:t>fómites </a:t>
            </a:r>
            <a:r>
              <a:rPr lang="es-ES" sz="2000" dirty="0"/>
              <a:t>contaminados por virus</a:t>
            </a:r>
            <a:r>
              <a:rPr lang="es-ES" sz="2000" dirty="0" smtClean="0"/>
              <a:t>.</a:t>
            </a:r>
            <a:r>
              <a:rPr lang="es-ES_tradnl" sz="2000" dirty="0"/>
              <a:t> </a:t>
            </a:r>
            <a:endParaRPr lang="es-ES_tradnl" sz="2000" dirty="0" smtClean="0"/>
          </a:p>
          <a:p>
            <a:endParaRPr lang="es-ES_tradnl" sz="2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_tradnl" sz="2000" dirty="0" smtClean="0"/>
              <a:t>patología</a:t>
            </a:r>
            <a:endParaRPr lang="es-CL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Fiebre</a:t>
            </a:r>
            <a:r>
              <a:rPr lang="en-US" sz="2000" dirty="0" smtClean="0"/>
              <a:t>, </a:t>
            </a:r>
            <a:r>
              <a:rPr lang="en-US" sz="2000" dirty="0" err="1" smtClean="0"/>
              <a:t>calofríos</a:t>
            </a:r>
            <a:endParaRPr lang="en-US" sz="2000" dirty="0" smtClean="0"/>
          </a:p>
          <a:p>
            <a:r>
              <a:rPr lang="en-US" sz="2000" dirty="0" err="1" smtClean="0"/>
              <a:t>Tos</a:t>
            </a:r>
            <a:endParaRPr lang="en-US" sz="2000" dirty="0" smtClean="0"/>
          </a:p>
          <a:p>
            <a:r>
              <a:rPr lang="en-US" sz="2000" dirty="0" smtClean="0"/>
              <a:t>Dolor </a:t>
            </a:r>
            <a:r>
              <a:rPr lang="en-US" sz="2000" dirty="0" err="1" smtClean="0"/>
              <a:t>faríngeo</a:t>
            </a:r>
            <a:endParaRPr lang="en-US" sz="2000" dirty="0" smtClean="0"/>
          </a:p>
          <a:p>
            <a:r>
              <a:rPr lang="en-US" sz="2000" dirty="0" err="1" smtClean="0"/>
              <a:t>Congestión</a:t>
            </a:r>
            <a:r>
              <a:rPr lang="en-US" sz="2000" dirty="0" smtClean="0"/>
              <a:t> nasal o </a:t>
            </a:r>
            <a:r>
              <a:rPr lang="en-US" sz="2000" dirty="0" err="1" smtClean="0"/>
              <a:t>Coriza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Dolor muscular </a:t>
            </a:r>
          </a:p>
          <a:p>
            <a:r>
              <a:rPr lang="en-US" sz="2000" dirty="0" err="1" smtClean="0"/>
              <a:t>Cefalea</a:t>
            </a:r>
            <a:endParaRPr lang="en-US" sz="2000" dirty="0" smtClean="0"/>
          </a:p>
          <a:p>
            <a:r>
              <a:rPr lang="en-US" sz="2000" dirty="0" err="1" smtClean="0"/>
              <a:t>Fatiga</a:t>
            </a:r>
            <a:r>
              <a:rPr lang="en-US" sz="2000" dirty="0" smtClean="0"/>
              <a:t> (</a:t>
            </a:r>
            <a:r>
              <a:rPr lang="en-US" sz="2000" dirty="0" err="1" smtClean="0"/>
              <a:t>cansancio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err="1" smtClean="0"/>
              <a:t>Algunos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presentan</a:t>
            </a:r>
            <a:r>
              <a:rPr lang="en-US" sz="2000" dirty="0" smtClean="0"/>
              <a:t> </a:t>
            </a:r>
            <a:r>
              <a:rPr lang="en-US" sz="2000" dirty="0" err="1" smtClean="0"/>
              <a:t>vómitos</a:t>
            </a:r>
            <a:r>
              <a:rPr lang="en-US" sz="2000" dirty="0" smtClean="0"/>
              <a:t> y </a:t>
            </a:r>
            <a:r>
              <a:rPr lang="en-US" sz="2000" dirty="0" err="1" smtClean="0"/>
              <a:t>diarrea</a:t>
            </a:r>
            <a:r>
              <a:rPr lang="en-US" sz="2000" dirty="0" smtClean="0"/>
              <a:t> (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frecuente</a:t>
            </a:r>
            <a:r>
              <a:rPr lang="en-US" sz="2000" dirty="0" smtClean="0"/>
              <a:t> en </a:t>
            </a:r>
            <a:r>
              <a:rPr lang="en-US" sz="2000" dirty="0" err="1" smtClean="0"/>
              <a:t>niños</a:t>
            </a:r>
            <a:r>
              <a:rPr lang="en-US" sz="2000" dirty="0" smtClean="0"/>
              <a:t>) </a:t>
            </a:r>
            <a:endParaRPr lang="es-CL" sz="2000" dirty="0"/>
          </a:p>
        </p:txBody>
      </p:sp>
      <p:sp>
        <p:nvSpPr>
          <p:cNvPr id="8" name="7 Rectángulo"/>
          <p:cNvSpPr/>
          <p:nvPr/>
        </p:nvSpPr>
        <p:spPr>
          <a:xfrm>
            <a:off x="467544" y="554103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Influenza A y B: </a:t>
            </a:r>
            <a:r>
              <a:rPr lang="es-CL" dirty="0">
                <a:solidFill>
                  <a:srgbClr val="C00000"/>
                </a:solidFill>
              </a:rPr>
              <a:t>casos </a:t>
            </a:r>
            <a:r>
              <a:rPr lang="es-CL" dirty="0" smtClean="0">
                <a:solidFill>
                  <a:srgbClr val="C00000"/>
                </a:solidFill>
              </a:rPr>
              <a:t>estacionales, esporádicos </a:t>
            </a:r>
            <a:r>
              <a:rPr lang="es-CL" dirty="0">
                <a:solidFill>
                  <a:srgbClr val="C00000"/>
                </a:solidFill>
              </a:rPr>
              <a:t>fuera de temporada y brotes.</a:t>
            </a:r>
          </a:p>
          <a:p>
            <a:endParaRPr lang="es-CL" dirty="0">
              <a:solidFill>
                <a:srgbClr val="C00000"/>
              </a:solidFill>
            </a:endParaRPr>
          </a:p>
          <a:p>
            <a:r>
              <a:rPr lang="es-CL" b="1" dirty="0">
                <a:solidFill>
                  <a:srgbClr val="C00000"/>
                </a:solidFill>
              </a:rPr>
              <a:t>Influenza </a:t>
            </a:r>
            <a:r>
              <a:rPr lang="es-CL" b="1" dirty="0" smtClean="0">
                <a:solidFill>
                  <a:srgbClr val="C00000"/>
                </a:solidFill>
              </a:rPr>
              <a:t>A: </a:t>
            </a:r>
            <a:r>
              <a:rPr lang="es-CL" dirty="0" smtClean="0">
                <a:solidFill>
                  <a:srgbClr val="C00000"/>
                </a:solidFill>
              </a:rPr>
              <a:t>brotes </a:t>
            </a:r>
            <a:r>
              <a:rPr lang="es-CL" dirty="0">
                <a:solidFill>
                  <a:srgbClr val="C00000"/>
                </a:solidFill>
              </a:rPr>
              <a:t>mundiales, pandemia.</a:t>
            </a:r>
          </a:p>
        </p:txBody>
      </p:sp>
    </p:spTree>
    <p:extLst>
      <p:ext uri="{BB962C8B-B14F-4D97-AF65-F5344CB8AC3E}">
        <p14:creationId xmlns:p14="http://schemas.microsoft.com/office/powerpoint/2010/main" val="337204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Grupos de riesgo</a:t>
            </a:r>
            <a:endParaRPr lang="es-CL" sz="36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Riesgo</a:t>
            </a:r>
            <a:r>
              <a:rPr lang="en-US" sz="2000" dirty="0" smtClean="0"/>
              <a:t> </a:t>
            </a:r>
            <a:r>
              <a:rPr lang="en-US" sz="2000" dirty="0" err="1" smtClean="0"/>
              <a:t>elevado</a:t>
            </a:r>
            <a:r>
              <a:rPr lang="en-US" sz="2000" dirty="0" smtClean="0"/>
              <a:t> de </a:t>
            </a:r>
            <a:r>
              <a:rPr lang="en-US" sz="2000" dirty="0" err="1" smtClean="0"/>
              <a:t>exposición</a:t>
            </a:r>
            <a:r>
              <a:rPr lang="en-US" sz="2000" dirty="0" smtClean="0"/>
              <a:t> y los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tienen</a:t>
            </a:r>
            <a:r>
              <a:rPr lang="en-US" sz="2000" dirty="0" smtClean="0"/>
              <a:t> </a:t>
            </a:r>
            <a:r>
              <a:rPr lang="en-US" sz="2000" dirty="0" err="1" smtClean="0"/>
              <a:t>riesgo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desarrollar</a:t>
            </a:r>
            <a:r>
              <a:rPr lang="en-US" sz="2000" dirty="0" smtClean="0"/>
              <a:t> </a:t>
            </a:r>
            <a:r>
              <a:rPr lang="en-US" sz="2000" dirty="0" err="1" smtClean="0"/>
              <a:t>enfermedad</a:t>
            </a:r>
            <a:r>
              <a:rPr lang="en-US" sz="2000" dirty="0" smtClean="0"/>
              <a:t> </a:t>
            </a:r>
            <a:r>
              <a:rPr lang="en-US" sz="2000" dirty="0" err="1" smtClean="0"/>
              <a:t>severa</a:t>
            </a:r>
            <a:r>
              <a:rPr lang="en-US" sz="2000" dirty="0" smtClean="0"/>
              <a:t>,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pueda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resultar</a:t>
            </a:r>
            <a:r>
              <a:rPr lang="en-US" sz="2000" dirty="0" smtClean="0"/>
              <a:t> en </a:t>
            </a:r>
            <a:r>
              <a:rPr lang="en-US" sz="2000" dirty="0" err="1" smtClean="0"/>
              <a:t>hospitalización</a:t>
            </a:r>
            <a:r>
              <a:rPr lang="en-US" sz="2000" dirty="0" smtClean="0"/>
              <a:t> o </a:t>
            </a:r>
            <a:r>
              <a:rPr lang="en-US" sz="2000" dirty="0" err="1" smtClean="0"/>
              <a:t>muerte</a:t>
            </a:r>
            <a:r>
              <a:rPr lang="en-US" sz="2000" dirty="0" smtClean="0"/>
              <a:t>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4056" r="27208"/>
          <a:stretch/>
        </p:blipFill>
        <p:spPr bwMode="auto">
          <a:xfrm>
            <a:off x="6444208" y="3573016"/>
            <a:ext cx="1683861" cy="25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46092"/>
              </p:ext>
            </p:extLst>
          </p:nvPr>
        </p:nvGraphicFramePr>
        <p:xfrm>
          <a:off x="827584" y="2780928"/>
          <a:ext cx="4680520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/>
                        <a:t>Trabajadores</a:t>
                      </a:r>
                      <a:r>
                        <a:rPr lang="en-US" sz="1800" b="0" dirty="0" smtClean="0"/>
                        <a:t> de la </a:t>
                      </a:r>
                      <a:r>
                        <a:rPr lang="en-US" sz="1800" b="0" dirty="0" err="1" smtClean="0"/>
                        <a:t>salud</a:t>
                      </a:r>
                      <a:endParaRPr lang="en-US" sz="1800" b="0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Embarazadas</a:t>
                      </a:r>
                      <a:endParaRPr lang="en-US" sz="1800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Niños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menores</a:t>
                      </a:r>
                      <a:r>
                        <a:rPr lang="en-US" sz="1800" dirty="0" smtClean="0"/>
                        <a:t> de 5 </a:t>
                      </a:r>
                      <a:r>
                        <a:rPr lang="en-US" sz="1800" dirty="0" err="1" smtClean="0"/>
                        <a:t>años</a:t>
                      </a:r>
                      <a:endParaRPr lang="en-US" sz="1800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Adultos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Mayores</a:t>
                      </a:r>
                      <a:endParaRPr lang="en-US" sz="1800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Personas con </a:t>
                      </a:r>
                      <a:r>
                        <a:rPr lang="en-US" sz="1800" dirty="0" err="1" smtClean="0"/>
                        <a:t>patología</a:t>
                      </a:r>
                      <a:r>
                        <a:rPr lang="en-US" sz="1800" dirty="0" smtClean="0"/>
                        <a:t> de base: VIH/SIDA, </a:t>
                      </a:r>
                      <a:r>
                        <a:rPr lang="en-US" sz="1800" dirty="0" err="1" smtClean="0"/>
                        <a:t>asma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enfermedad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pulmonar</a:t>
                      </a:r>
                      <a:r>
                        <a:rPr lang="en-US" sz="1800" dirty="0" smtClean="0"/>
                        <a:t> o </a:t>
                      </a:r>
                      <a:r>
                        <a:rPr lang="en-US" sz="1800" dirty="0" err="1" smtClean="0"/>
                        <a:t>cardíaca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crónica</a:t>
                      </a:r>
                      <a:r>
                        <a:rPr lang="en-US" sz="1800" dirty="0" smtClean="0"/>
                        <a:t>.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8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4000" dirty="0" smtClean="0"/>
              <a:t>2013: Enfermedad tipo influenza (ETI)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SE </a:t>
            </a:r>
            <a:r>
              <a:rPr lang="es-CL" sz="2000" dirty="0" smtClean="0"/>
              <a:t>17: tendencia </a:t>
            </a:r>
            <a:r>
              <a:rPr lang="es-CL" sz="2000" dirty="0"/>
              <a:t>ascendente </a:t>
            </a:r>
            <a:r>
              <a:rPr lang="es-CL" sz="2000" dirty="0" smtClean="0"/>
              <a:t>tasas. </a:t>
            </a:r>
          </a:p>
          <a:p>
            <a:r>
              <a:rPr lang="es-CL" sz="2000" dirty="0" smtClean="0"/>
              <a:t>SE 26: máximo </a:t>
            </a:r>
            <a:r>
              <a:rPr lang="es-CL" sz="2000" dirty="0"/>
              <a:t>de 28,5 casos por cien mil </a:t>
            </a:r>
            <a:r>
              <a:rPr lang="es-CL" sz="2000" dirty="0" smtClean="0"/>
              <a:t>habitantes </a:t>
            </a:r>
            <a:r>
              <a:rPr lang="es-CL" sz="2000" dirty="0"/>
              <a:t>(habs</a:t>
            </a:r>
            <a:r>
              <a:rPr lang="es-CL" sz="2000" dirty="0" smtClean="0"/>
              <a:t>.)</a:t>
            </a:r>
          </a:p>
          <a:p>
            <a:endParaRPr lang="es-CL" sz="2000" dirty="0" smtClean="0"/>
          </a:p>
          <a:p>
            <a:r>
              <a:rPr lang="es-CL" sz="2000" dirty="0" smtClean="0"/>
              <a:t>1.547 ETI, 30% (470) IF(+). </a:t>
            </a:r>
          </a:p>
          <a:p>
            <a:r>
              <a:rPr lang="es-CL" sz="2000" dirty="0" smtClean="0"/>
              <a:t>Influenza </a:t>
            </a:r>
            <a:r>
              <a:rPr lang="es-CL" sz="2000" dirty="0"/>
              <a:t>A (50%), </a:t>
            </a:r>
            <a:r>
              <a:rPr lang="es-CL" sz="2000" dirty="0" smtClean="0"/>
              <a:t>VRS </a:t>
            </a:r>
            <a:r>
              <a:rPr lang="es-CL" sz="2000" dirty="0"/>
              <a:t>(27</a:t>
            </a:r>
            <a:r>
              <a:rPr lang="es-CL" sz="2000" dirty="0" smtClean="0"/>
              <a:t>%). </a:t>
            </a:r>
            <a:endParaRPr lang="es-C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7160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3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4000" dirty="0" smtClean="0"/>
              <a:t>2013: ETI consultas Urgencia Hospitalaria</a:t>
            </a:r>
            <a:endParaRPr lang="es-CL" sz="4000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Incremento </a:t>
            </a:r>
            <a:r>
              <a:rPr lang="es-CL" sz="2000" dirty="0"/>
              <a:t>de </a:t>
            </a:r>
            <a:r>
              <a:rPr lang="es-CL" sz="2000" dirty="0" smtClean="0"/>
              <a:t>consultas red </a:t>
            </a:r>
            <a:r>
              <a:rPr lang="es-CL" sz="2000" dirty="0"/>
              <a:t>pública, </a:t>
            </a:r>
            <a:r>
              <a:rPr lang="es-CL" sz="2000" dirty="0" smtClean="0"/>
              <a:t>antes de lo esperado.</a:t>
            </a:r>
          </a:p>
          <a:p>
            <a:endParaRPr lang="es-CL" sz="2000" dirty="0" smtClean="0"/>
          </a:p>
          <a:p>
            <a:r>
              <a:rPr lang="es-CL" sz="2000" dirty="0" smtClean="0"/>
              <a:t>Aumento desde SE 20, 1,7</a:t>
            </a:r>
            <a:r>
              <a:rPr lang="es-CL" sz="2000" dirty="0"/>
              <a:t>% del total de consultas </a:t>
            </a:r>
            <a:r>
              <a:rPr lang="es-CL" sz="2000" dirty="0" smtClean="0"/>
              <a:t>(SE 24). </a:t>
            </a:r>
          </a:p>
          <a:p>
            <a:endParaRPr lang="es-CL" sz="2000" dirty="0" smtClean="0"/>
          </a:p>
          <a:p>
            <a:r>
              <a:rPr lang="es-CL" sz="2000" dirty="0"/>
              <a:t>M</a:t>
            </a:r>
            <a:r>
              <a:rPr lang="es-CL" sz="2000" dirty="0" smtClean="0"/>
              <a:t>ayor </a:t>
            </a:r>
            <a:r>
              <a:rPr lang="es-CL" sz="2000" dirty="0"/>
              <a:t>proporción de consultas por ETI </a:t>
            </a:r>
            <a:r>
              <a:rPr lang="es-CL" sz="2000" dirty="0" smtClean="0"/>
              <a:t>en grupo 15 </a:t>
            </a:r>
            <a:r>
              <a:rPr lang="es-CL" sz="2000" dirty="0"/>
              <a:t>a 64 años (2% en la SE 25</a:t>
            </a:r>
            <a:r>
              <a:rPr lang="es-CL" sz="2000" dirty="0" smtClean="0"/>
              <a:t>). </a:t>
            </a:r>
            <a:endParaRPr lang="es-C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47160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75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Virus en IRAG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Wingdings 2" pitchFamily="18" charset="2"/>
              <a:buChar char=""/>
            </a:pPr>
            <a:r>
              <a:rPr lang="es-CL" sz="2000" dirty="0" smtClean="0"/>
              <a:t>SE 52, notificado </a:t>
            </a:r>
            <a:r>
              <a:rPr lang="es-CL" sz="2000" dirty="0"/>
              <a:t>3.918 casos </a:t>
            </a:r>
            <a:r>
              <a:rPr lang="es-CL" sz="2000" dirty="0" smtClean="0"/>
              <a:t>IRAG (centros </a:t>
            </a:r>
            <a:r>
              <a:rPr lang="es-CL" sz="2000" dirty="0"/>
              <a:t>centinelas y no </a:t>
            </a:r>
            <a:r>
              <a:rPr lang="es-CL" sz="2000" dirty="0" smtClean="0"/>
              <a:t>centinelas)</a:t>
            </a:r>
          </a:p>
          <a:p>
            <a:pPr>
              <a:buFont typeface="Wingdings 2" pitchFamily="18" charset="2"/>
              <a:buChar char=""/>
            </a:pPr>
            <a:endParaRPr lang="es-CL" sz="2000" dirty="0" smtClean="0"/>
          </a:p>
          <a:p>
            <a:r>
              <a:rPr lang="es-CL" sz="2000" dirty="0" smtClean="0"/>
              <a:t>1.963 (+) virus </a:t>
            </a:r>
            <a:r>
              <a:rPr lang="es-CL" sz="2000" dirty="0"/>
              <a:t>respiratorios. </a:t>
            </a:r>
            <a:endParaRPr lang="es-CL" sz="2000" dirty="0" smtClean="0"/>
          </a:p>
          <a:p>
            <a:endParaRPr lang="es-CL" sz="2000" dirty="0" smtClean="0"/>
          </a:p>
          <a:p>
            <a:r>
              <a:rPr lang="es-CL" sz="1800" dirty="0" smtClean="0"/>
              <a:t>VRS </a:t>
            </a:r>
            <a:r>
              <a:rPr lang="es-CL" sz="1800" dirty="0"/>
              <a:t>(42</a:t>
            </a:r>
            <a:r>
              <a:rPr lang="es-CL" sz="1800" dirty="0" smtClean="0"/>
              <a:t>%)</a:t>
            </a:r>
          </a:p>
          <a:p>
            <a:r>
              <a:rPr lang="es-CL" sz="1800" dirty="0" smtClean="0"/>
              <a:t>Influenza </a:t>
            </a:r>
            <a:r>
              <a:rPr lang="es-CL" sz="1800" dirty="0"/>
              <a:t>A(H1N1)pdm09 (26</a:t>
            </a:r>
            <a:r>
              <a:rPr lang="es-CL" sz="1800" dirty="0" smtClean="0"/>
              <a:t>%)</a:t>
            </a:r>
          </a:p>
          <a:p>
            <a:r>
              <a:rPr lang="es-CL" sz="1800" dirty="0" err="1" smtClean="0"/>
              <a:t>Parainfluenza</a:t>
            </a:r>
            <a:r>
              <a:rPr lang="es-CL" sz="1800" dirty="0" smtClean="0"/>
              <a:t> </a:t>
            </a:r>
            <a:r>
              <a:rPr lang="es-CL" sz="1800" dirty="0"/>
              <a:t>(7%), </a:t>
            </a:r>
            <a:endParaRPr lang="es-CL" sz="1800" dirty="0" smtClean="0"/>
          </a:p>
          <a:p>
            <a:r>
              <a:rPr lang="es-CL" sz="1800" dirty="0" smtClean="0"/>
              <a:t>Influenza </a:t>
            </a:r>
            <a:r>
              <a:rPr lang="es-CL" sz="1800" dirty="0"/>
              <a:t>A sin </a:t>
            </a:r>
            <a:r>
              <a:rPr lang="es-CL" sz="1800" dirty="0" err="1"/>
              <a:t>subtipificar</a:t>
            </a:r>
            <a:r>
              <a:rPr lang="es-CL" sz="1800" dirty="0"/>
              <a:t> (6</a:t>
            </a:r>
            <a:r>
              <a:rPr lang="es-CL" sz="1800" dirty="0" smtClean="0"/>
              <a:t>%</a:t>
            </a:r>
            <a:r>
              <a:rPr lang="es-CL" sz="2000" dirty="0" smtClean="0"/>
              <a:t>) </a:t>
            </a:r>
            <a:endParaRPr lang="es-C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716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9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/>
              <a:t>Vacunas contra virus Influenza 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¡"/>
            </a:pPr>
            <a:r>
              <a:rPr lang="es-ES" sz="2000" u="sng" dirty="0" smtClean="0"/>
              <a:t>Vacunas Inactivadas: </a:t>
            </a:r>
          </a:p>
          <a:p>
            <a:pPr>
              <a:buFont typeface="Wingdings 2" pitchFamily="18" charset="2"/>
              <a:buChar char="¡"/>
            </a:pPr>
            <a:endParaRPr lang="es-ES" sz="2000" dirty="0" smtClean="0"/>
          </a:p>
          <a:p>
            <a:pPr>
              <a:buFont typeface="Wingdings 2" pitchFamily="18" charset="2"/>
              <a:buChar char="¡"/>
            </a:pPr>
            <a:r>
              <a:rPr lang="es-ES" sz="2000" dirty="0" smtClean="0"/>
              <a:t>Vacunas de fracciones.</a:t>
            </a:r>
          </a:p>
          <a:p>
            <a:pPr>
              <a:buFont typeface="Wingdings 2" pitchFamily="18" charset="2"/>
              <a:buChar char="¡"/>
            </a:pPr>
            <a:r>
              <a:rPr lang="es-ES" sz="2000" dirty="0" smtClean="0"/>
              <a:t>Vacunas de subunidades (</a:t>
            </a:r>
            <a:r>
              <a:rPr lang="es-ES" sz="2000" dirty="0"/>
              <a:t>H y N de Influenza A y B</a:t>
            </a:r>
            <a:r>
              <a:rPr lang="es-ES" sz="2000" dirty="0" smtClean="0"/>
              <a:t>)</a:t>
            </a:r>
          </a:p>
        </p:txBody>
      </p:sp>
      <p:pic>
        <p:nvPicPr>
          <p:cNvPr id="20484" name="Picture 4" descr="Types of inactivated influenza vaccines"/>
          <p:cNvPicPr>
            <a:picLocks noChangeAspect="1" noChangeArrowheads="1"/>
          </p:cNvPicPr>
          <p:nvPr/>
        </p:nvPicPr>
        <p:blipFill>
          <a:blip r:embed="rId2"/>
          <a:srcRect l="38470" t="16045" r="6122" b="24873"/>
          <a:stretch>
            <a:fillRect/>
          </a:stretch>
        </p:blipFill>
        <p:spPr bwMode="auto">
          <a:xfrm rot="5400000">
            <a:off x="4778616" y="2718328"/>
            <a:ext cx="3979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2736304" cy="266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/>
              <a:t>Vacunas contra virus Influenza </a:t>
            </a:r>
          </a:p>
        </p:txBody>
      </p:sp>
      <p:sp>
        <p:nvSpPr>
          <p:cNvPr id="21505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¡"/>
            </a:pPr>
            <a:r>
              <a:rPr lang="es-CL" sz="2000" u="sng" dirty="0" smtClean="0"/>
              <a:t>Vacuna virus inactivado sin adyuvante. </a:t>
            </a:r>
          </a:p>
          <a:p>
            <a:pPr>
              <a:buFont typeface="Wingdings 2" pitchFamily="18" charset="2"/>
              <a:buChar char="¡"/>
            </a:pPr>
            <a:r>
              <a:rPr lang="es-CL" sz="2000" dirty="0" smtClean="0"/>
              <a:t>Trivalente: 2 cepas de virus Influenza A (</a:t>
            </a:r>
            <a:r>
              <a:rPr lang="en-US" sz="2000" dirty="0" smtClean="0"/>
              <a:t>H1N1) + (H3N2) </a:t>
            </a:r>
            <a:r>
              <a:rPr lang="es-CL" sz="2000" dirty="0" smtClean="0"/>
              <a:t>y 1 cepa virus Influenza B. </a:t>
            </a:r>
          </a:p>
          <a:p>
            <a:pPr>
              <a:buFont typeface="Wingdings 2" pitchFamily="18" charset="2"/>
              <a:buChar char="¡"/>
            </a:pPr>
            <a:endParaRPr lang="es-CL" sz="2000" dirty="0" smtClean="0"/>
          </a:p>
          <a:p>
            <a:pPr>
              <a:buFont typeface="Wingdings 2" pitchFamily="18" charset="2"/>
              <a:buChar char="¡"/>
            </a:pPr>
            <a:r>
              <a:rPr lang="es-CL" sz="2000" u="sng" dirty="0" smtClean="0"/>
              <a:t>Vacuna virus inactivado con adyuvante: </a:t>
            </a:r>
          </a:p>
          <a:p>
            <a:pPr>
              <a:buFont typeface="Wingdings 2" pitchFamily="18" charset="2"/>
              <a:buChar char="¡"/>
            </a:pPr>
            <a:r>
              <a:rPr lang="es-CL" sz="2000" dirty="0" smtClean="0"/>
              <a:t>MF59 </a:t>
            </a:r>
          </a:p>
          <a:p>
            <a:pPr>
              <a:buFont typeface="Wingdings 2" pitchFamily="18" charset="2"/>
              <a:buChar char="¡"/>
            </a:pPr>
            <a:r>
              <a:rPr lang="es-CL" sz="2000" dirty="0" smtClean="0"/>
              <a:t>ASO3 </a:t>
            </a:r>
          </a:p>
          <a:p>
            <a:pPr>
              <a:buFont typeface="Wingdings 2" pitchFamily="18" charset="2"/>
              <a:buChar char="¡"/>
            </a:pPr>
            <a:endParaRPr lang="es-CL" sz="2000" dirty="0" smtClean="0"/>
          </a:p>
          <a:p>
            <a:pPr>
              <a:buFont typeface="Wingdings 2" pitchFamily="18" charset="2"/>
              <a:buChar char="¡"/>
            </a:pPr>
            <a:endParaRPr lang="es-CL" sz="2000" dirty="0" smtClean="0"/>
          </a:p>
        </p:txBody>
      </p:sp>
      <p:sp>
        <p:nvSpPr>
          <p:cNvPr id="21507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¡"/>
            </a:pPr>
            <a:r>
              <a:rPr lang="es-CL" sz="2000" dirty="0" smtClean="0"/>
              <a:t>Medida con mayor efectividad en reducir el riesgo de infección. </a:t>
            </a:r>
          </a:p>
          <a:p>
            <a:pPr>
              <a:buFont typeface="Wingdings 2" pitchFamily="18" charset="2"/>
              <a:buChar char="¡"/>
            </a:pPr>
            <a:endParaRPr lang="es-CL" sz="2000" dirty="0" smtClean="0"/>
          </a:p>
          <a:p>
            <a:pPr>
              <a:buFont typeface="Wingdings 2" pitchFamily="18" charset="2"/>
              <a:buChar char="¡"/>
            </a:pPr>
            <a:r>
              <a:rPr lang="es-CL" sz="2000" dirty="0" smtClean="0"/>
              <a:t>Ac dirigidos contra las glicoproteínas de envoltura. </a:t>
            </a:r>
          </a:p>
          <a:p>
            <a:pPr>
              <a:buFont typeface="Wingdings 2" pitchFamily="18" charset="2"/>
              <a:buChar char="¡"/>
            </a:pPr>
            <a:endParaRPr lang="es-CL" sz="2000" dirty="0" smtClean="0"/>
          </a:p>
          <a:p>
            <a:pPr>
              <a:buFont typeface="Wingdings 2" pitchFamily="18" charset="2"/>
              <a:buChar char="¡"/>
            </a:pPr>
            <a:r>
              <a:rPr lang="es-CL" sz="2000" dirty="0" smtClean="0"/>
              <a:t>Induce respuesta inmune similar a la infección natural. </a:t>
            </a:r>
          </a:p>
          <a:p>
            <a:pPr>
              <a:buFont typeface="Wingdings 2" pitchFamily="18" charset="2"/>
              <a:buChar char="¡"/>
            </a:pPr>
            <a:endParaRPr lang="es-CL" sz="2000" dirty="0" smtClean="0"/>
          </a:p>
          <a:p>
            <a:pPr>
              <a:buFont typeface="Wingdings 2" pitchFamily="18" charset="2"/>
              <a:buChar char="¡"/>
            </a:pPr>
            <a:r>
              <a:rPr lang="es-CL" sz="2000" dirty="0" smtClean="0"/>
              <a:t>Vacuna no licenciada para el menor de 6 meses. </a:t>
            </a:r>
          </a:p>
          <a:p>
            <a:pPr>
              <a:buFont typeface="Wingdings 2" pitchFamily="18" charset="2"/>
              <a:buChar char="¡"/>
            </a:pPr>
            <a:endParaRPr lang="es-CL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1706</TotalTime>
  <Words>764</Words>
  <Application>Microsoft Office PowerPoint</Application>
  <PresentationFormat>Presentación en pantalla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Módulo</vt:lpstr>
      <vt:lpstr>Adulto mayor:  Vacunas Influenza y neumococo  </vt:lpstr>
      <vt:lpstr> Virus Influenza  </vt:lpstr>
      <vt:lpstr>Epidemiología</vt:lpstr>
      <vt:lpstr>Grupos de riesgo</vt:lpstr>
      <vt:lpstr>2013: Enfermedad tipo influenza (ETI)</vt:lpstr>
      <vt:lpstr>2013: ETI consultas Urgencia Hospitalaria</vt:lpstr>
      <vt:lpstr>Virus en IRAG</vt:lpstr>
      <vt:lpstr>Vacunas contra virus Influenza </vt:lpstr>
      <vt:lpstr>Vacunas contra virus Influenza </vt:lpstr>
      <vt:lpstr>Recomendación</vt:lpstr>
      <vt:lpstr> Neumococo  </vt:lpstr>
      <vt:lpstr>Epidemiología</vt:lpstr>
      <vt:lpstr>Grupos de riesgo</vt:lpstr>
      <vt:lpstr>  </vt:lpstr>
      <vt:lpstr>Vacuna Neumocóccica (PPSV23) 2013 </vt:lpstr>
      <vt:lpstr>Vacuna Neumocóccica (PPSV23) 2013 </vt:lpstr>
      <vt:lpstr>Recomendaciones OPS</vt:lpstr>
      <vt:lpstr>Conclusiones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en embarazadas: Vacuna y Antivirales:</dc:title>
  <dc:creator>Cecilia</dc:creator>
  <cp:lastModifiedBy>Pamela Elizabeth Burgos Maldonado</cp:lastModifiedBy>
  <cp:revision>45</cp:revision>
  <dcterms:created xsi:type="dcterms:W3CDTF">2013-03-24T19:42:51Z</dcterms:created>
  <dcterms:modified xsi:type="dcterms:W3CDTF">2014-04-08T12:51:47Z</dcterms:modified>
</cp:coreProperties>
</file>