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  <a:srgbClr val="0000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60FD9-E4C2-4482-9682-164976FD6B8E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36EEFB5-4410-4BF0-8FC7-641F5625D3FF}">
      <dgm:prSet/>
      <dgm:spPr/>
      <dgm:t>
        <a:bodyPr/>
        <a:lstStyle/>
        <a:p>
          <a:pPr algn="l" rtl="0"/>
          <a:r>
            <a:rPr lang="es-CL" b="1" dirty="0" smtClean="0">
              <a:solidFill>
                <a:schemeClr val="bg1"/>
              </a:solidFill>
              <a:effectLst/>
            </a:rPr>
            <a:t>Edad Cronológica</a:t>
          </a:r>
          <a:endParaRPr lang="es-CL" b="1" dirty="0">
            <a:solidFill>
              <a:schemeClr val="bg1"/>
            </a:solidFill>
            <a:effectLst/>
          </a:endParaRPr>
        </a:p>
      </dgm:t>
    </dgm:pt>
    <dgm:pt modelId="{37F13AA2-F799-403F-A559-443F8DDBE004}" type="parTrans" cxnId="{8EE13BBE-65FD-409C-A7A2-A0605BCE594D}">
      <dgm:prSet/>
      <dgm:spPr/>
      <dgm:t>
        <a:bodyPr/>
        <a:lstStyle/>
        <a:p>
          <a:endParaRPr lang="es-CL"/>
        </a:p>
      </dgm:t>
    </dgm:pt>
    <dgm:pt modelId="{98AEB43B-9B53-444C-A69D-9850D69F210E}" type="sibTrans" cxnId="{8EE13BBE-65FD-409C-A7A2-A0605BCE594D}">
      <dgm:prSet/>
      <dgm:spPr/>
      <dgm:t>
        <a:bodyPr/>
        <a:lstStyle/>
        <a:p>
          <a:endParaRPr lang="es-CL"/>
        </a:p>
      </dgm:t>
    </dgm:pt>
    <dgm:pt modelId="{A6A8E94B-EE47-42BD-A9FA-62001C327FAC}">
      <dgm:prSet/>
      <dgm:spPr/>
      <dgm:t>
        <a:bodyPr/>
        <a:lstStyle/>
        <a:p>
          <a:pPr algn="r" rtl="0"/>
          <a:r>
            <a:rPr lang="es-CL" b="1" dirty="0" smtClean="0">
              <a:solidFill>
                <a:schemeClr val="bg1"/>
              </a:solidFill>
              <a:effectLst/>
            </a:rPr>
            <a:t>Edad Biológica</a:t>
          </a:r>
          <a:endParaRPr lang="es-CL" b="1" dirty="0">
            <a:solidFill>
              <a:schemeClr val="bg1"/>
            </a:solidFill>
            <a:effectLst/>
          </a:endParaRPr>
        </a:p>
      </dgm:t>
    </dgm:pt>
    <dgm:pt modelId="{43563B31-E288-44D5-AAC3-059B7342B2EA}" type="parTrans" cxnId="{F8ED67DC-1733-4B11-BCF1-1C422FB6D21D}">
      <dgm:prSet/>
      <dgm:spPr/>
      <dgm:t>
        <a:bodyPr/>
        <a:lstStyle/>
        <a:p>
          <a:endParaRPr lang="es-CL"/>
        </a:p>
      </dgm:t>
    </dgm:pt>
    <dgm:pt modelId="{48C4C312-30AA-41FD-A879-B1491CD86969}" type="sibTrans" cxnId="{F8ED67DC-1733-4B11-BCF1-1C422FB6D21D}">
      <dgm:prSet/>
      <dgm:spPr/>
      <dgm:t>
        <a:bodyPr/>
        <a:lstStyle/>
        <a:p>
          <a:endParaRPr lang="es-CL"/>
        </a:p>
      </dgm:t>
    </dgm:pt>
    <dgm:pt modelId="{3349D6D8-7D74-433E-BE08-1BE9E7B78388}" type="pres">
      <dgm:prSet presAssocID="{5DB60FD9-E4C2-4482-9682-164976FD6B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EDCCD0-6C22-4742-BB11-C435ACDC16F5}" type="pres">
      <dgm:prSet presAssocID="{936EEFB5-4410-4BF0-8FC7-641F5625D3FF}" presName="circ1" presStyleLbl="vennNode1" presStyleIdx="0" presStyleCnt="2"/>
      <dgm:spPr/>
      <dgm:t>
        <a:bodyPr/>
        <a:lstStyle/>
        <a:p>
          <a:endParaRPr lang="es-CL"/>
        </a:p>
      </dgm:t>
    </dgm:pt>
    <dgm:pt modelId="{51B90564-BF5A-4D17-A011-88BB91CE2920}" type="pres">
      <dgm:prSet presAssocID="{936EEFB5-4410-4BF0-8FC7-641F5625D3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2CBF9D-DC48-4EA3-A7E3-748CBF7743A5}" type="pres">
      <dgm:prSet presAssocID="{A6A8E94B-EE47-42BD-A9FA-62001C327FAC}" presName="circ2" presStyleLbl="vennNode1" presStyleIdx="1" presStyleCnt="2"/>
      <dgm:spPr/>
      <dgm:t>
        <a:bodyPr/>
        <a:lstStyle/>
        <a:p>
          <a:endParaRPr lang="es-CL"/>
        </a:p>
      </dgm:t>
    </dgm:pt>
    <dgm:pt modelId="{1C9B53CD-B13D-4FF7-A7E9-524FD7176F49}" type="pres">
      <dgm:prSet presAssocID="{A6A8E94B-EE47-42BD-A9FA-62001C327F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104272D-630A-4791-AFBD-39572B78737E}" type="presOf" srcId="{A6A8E94B-EE47-42BD-A9FA-62001C327FAC}" destId="{E82CBF9D-DC48-4EA3-A7E3-748CBF7743A5}" srcOrd="0" destOrd="0" presId="urn:microsoft.com/office/officeart/2005/8/layout/venn1"/>
    <dgm:cxn modelId="{7233AB7C-5066-42D1-AD8A-F1D5C65474BF}" type="presOf" srcId="{5DB60FD9-E4C2-4482-9682-164976FD6B8E}" destId="{3349D6D8-7D74-433E-BE08-1BE9E7B78388}" srcOrd="0" destOrd="0" presId="urn:microsoft.com/office/officeart/2005/8/layout/venn1"/>
    <dgm:cxn modelId="{C51A60AE-0C1B-4958-BC8B-DD73D2BFDCEE}" type="presOf" srcId="{936EEFB5-4410-4BF0-8FC7-641F5625D3FF}" destId="{51B90564-BF5A-4D17-A011-88BB91CE2920}" srcOrd="1" destOrd="0" presId="urn:microsoft.com/office/officeart/2005/8/layout/venn1"/>
    <dgm:cxn modelId="{8EE13BBE-65FD-409C-A7A2-A0605BCE594D}" srcId="{5DB60FD9-E4C2-4482-9682-164976FD6B8E}" destId="{936EEFB5-4410-4BF0-8FC7-641F5625D3FF}" srcOrd="0" destOrd="0" parTransId="{37F13AA2-F799-403F-A559-443F8DDBE004}" sibTransId="{98AEB43B-9B53-444C-A69D-9850D69F210E}"/>
    <dgm:cxn modelId="{C130C092-4150-4A94-B67A-D97A9B82365B}" type="presOf" srcId="{A6A8E94B-EE47-42BD-A9FA-62001C327FAC}" destId="{1C9B53CD-B13D-4FF7-A7E9-524FD7176F49}" srcOrd="1" destOrd="0" presId="urn:microsoft.com/office/officeart/2005/8/layout/venn1"/>
    <dgm:cxn modelId="{F8ED67DC-1733-4B11-BCF1-1C422FB6D21D}" srcId="{5DB60FD9-E4C2-4482-9682-164976FD6B8E}" destId="{A6A8E94B-EE47-42BD-A9FA-62001C327FAC}" srcOrd="1" destOrd="0" parTransId="{43563B31-E288-44D5-AAC3-059B7342B2EA}" sibTransId="{48C4C312-30AA-41FD-A879-B1491CD86969}"/>
    <dgm:cxn modelId="{E4540459-25C1-4203-9DDC-7699BACD739A}" type="presOf" srcId="{936EEFB5-4410-4BF0-8FC7-641F5625D3FF}" destId="{D8EDCCD0-6C22-4742-BB11-C435ACDC16F5}" srcOrd="0" destOrd="0" presId="urn:microsoft.com/office/officeart/2005/8/layout/venn1"/>
    <dgm:cxn modelId="{B00D9338-E5AB-48FC-BFE7-3A2AAEBF56EC}" type="presParOf" srcId="{3349D6D8-7D74-433E-BE08-1BE9E7B78388}" destId="{D8EDCCD0-6C22-4742-BB11-C435ACDC16F5}" srcOrd="0" destOrd="0" presId="urn:microsoft.com/office/officeart/2005/8/layout/venn1"/>
    <dgm:cxn modelId="{6C762BE8-0F6A-43F0-8A76-61B3B1B8AF49}" type="presParOf" srcId="{3349D6D8-7D74-433E-BE08-1BE9E7B78388}" destId="{51B90564-BF5A-4D17-A011-88BB91CE2920}" srcOrd="1" destOrd="0" presId="urn:microsoft.com/office/officeart/2005/8/layout/venn1"/>
    <dgm:cxn modelId="{A316C8D5-3619-4249-9D25-B2D5C611C95A}" type="presParOf" srcId="{3349D6D8-7D74-433E-BE08-1BE9E7B78388}" destId="{E82CBF9D-DC48-4EA3-A7E3-748CBF7743A5}" srcOrd="2" destOrd="0" presId="urn:microsoft.com/office/officeart/2005/8/layout/venn1"/>
    <dgm:cxn modelId="{CDEAB065-BFCF-43C3-BB77-9241E72C095D}" type="presParOf" srcId="{3349D6D8-7D74-433E-BE08-1BE9E7B78388}" destId="{1C9B53CD-B13D-4FF7-A7E9-524FD7176F49}" srcOrd="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42935-C2C6-495B-9DD6-E81630D2CAC2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883B1FD-7FF7-405F-83A9-9A487EF4EC67}">
      <dgm:prSet/>
      <dgm:spPr/>
      <dgm:t>
        <a:bodyPr/>
        <a:lstStyle/>
        <a:p>
          <a:pPr rtl="0"/>
          <a:r>
            <a:rPr lang="es-CL" dirty="0" smtClean="0"/>
            <a:t>Motivo de consulta</a:t>
          </a:r>
          <a:endParaRPr lang="es-CL" dirty="0"/>
        </a:p>
      </dgm:t>
    </dgm:pt>
    <dgm:pt modelId="{7E8D413C-8B52-41F0-BA03-A214D6256FB0}" type="parTrans" cxnId="{431307FF-5F3A-4299-869B-61A618EBCAB1}">
      <dgm:prSet/>
      <dgm:spPr/>
      <dgm:t>
        <a:bodyPr/>
        <a:lstStyle/>
        <a:p>
          <a:endParaRPr lang="es-CL"/>
        </a:p>
      </dgm:t>
    </dgm:pt>
    <dgm:pt modelId="{3D8CC9FB-C4FB-4E3D-96CB-0A6BD16CA7F5}" type="sibTrans" cxnId="{431307FF-5F3A-4299-869B-61A618EBCAB1}">
      <dgm:prSet/>
      <dgm:spPr/>
      <dgm:t>
        <a:bodyPr/>
        <a:lstStyle/>
        <a:p>
          <a:endParaRPr lang="es-CL"/>
        </a:p>
      </dgm:t>
    </dgm:pt>
    <dgm:pt modelId="{D916A24B-A6F8-4C6C-8914-B5E44D0284B2}">
      <dgm:prSet/>
      <dgm:spPr/>
      <dgm:t>
        <a:bodyPr/>
        <a:lstStyle/>
        <a:p>
          <a:pPr rtl="0"/>
          <a:r>
            <a:rPr lang="es-CL" dirty="0" smtClean="0"/>
            <a:t>Abandono social</a:t>
          </a:r>
          <a:endParaRPr lang="es-CL" dirty="0"/>
        </a:p>
      </dgm:t>
    </dgm:pt>
    <dgm:pt modelId="{5339B9CF-3693-4B26-A5BB-8599708DE0B5}" type="parTrans" cxnId="{BF42742B-A19C-44AA-B369-413D4552D94C}">
      <dgm:prSet/>
      <dgm:spPr/>
      <dgm:t>
        <a:bodyPr/>
        <a:lstStyle/>
        <a:p>
          <a:endParaRPr lang="es-CL"/>
        </a:p>
      </dgm:t>
    </dgm:pt>
    <dgm:pt modelId="{9D586A60-219F-495C-A834-89C7A593C9FC}" type="sibTrans" cxnId="{BF42742B-A19C-44AA-B369-413D4552D94C}">
      <dgm:prSet/>
      <dgm:spPr/>
      <dgm:t>
        <a:bodyPr/>
        <a:lstStyle/>
        <a:p>
          <a:endParaRPr lang="es-CL"/>
        </a:p>
      </dgm:t>
    </dgm:pt>
    <dgm:pt modelId="{FFF7B42F-F1EA-4F4C-95EF-5BD7822FF71F}">
      <dgm:prSet/>
      <dgm:spPr/>
      <dgm:t>
        <a:bodyPr/>
        <a:lstStyle/>
        <a:p>
          <a:pPr rtl="0"/>
          <a:r>
            <a:rPr lang="es-CL" dirty="0" smtClean="0"/>
            <a:t>Abandono económico</a:t>
          </a:r>
          <a:endParaRPr lang="es-CL" dirty="0"/>
        </a:p>
      </dgm:t>
    </dgm:pt>
    <dgm:pt modelId="{284983D6-D1F9-4315-9EF5-0ED015FF07E7}" type="parTrans" cxnId="{93AA2F5E-1059-41DC-BFC9-817DC8E78B28}">
      <dgm:prSet/>
      <dgm:spPr/>
      <dgm:t>
        <a:bodyPr/>
        <a:lstStyle/>
        <a:p>
          <a:endParaRPr lang="es-CL"/>
        </a:p>
      </dgm:t>
    </dgm:pt>
    <dgm:pt modelId="{9C52FEAF-C7ED-4B45-AEA7-51BA55E92B60}" type="sibTrans" cxnId="{93AA2F5E-1059-41DC-BFC9-817DC8E78B28}">
      <dgm:prSet/>
      <dgm:spPr/>
      <dgm:t>
        <a:bodyPr/>
        <a:lstStyle/>
        <a:p>
          <a:endParaRPr lang="es-CL"/>
        </a:p>
      </dgm:t>
    </dgm:pt>
    <dgm:pt modelId="{06D940A5-E89B-4FEC-BC5D-A45F61FF0614}">
      <dgm:prSet/>
      <dgm:spPr/>
      <dgm:t>
        <a:bodyPr/>
        <a:lstStyle/>
        <a:p>
          <a:pPr rtl="0"/>
          <a:r>
            <a:rPr lang="es-CL" dirty="0" smtClean="0"/>
            <a:t>Polifarmacia</a:t>
          </a:r>
          <a:endParaRPr lang="es-CL" dirty="0"/>
        </a:p>
      </dgm:t>
    </dgm:pt>
    <dgm:pt modelId="{A5D6014A-2FDA-4D22-8711-DFB8FA9487BC}" type="parTrans" cxnId="{990386C7-4142-440F-A72E-93738A6B7EBE}">
      <dgm:prSet/>
      <dgm:spPr/>
      <dgm:t>
        <a:bodyPr/>
        <a:lstStyle/>
        <a:p>
          <a:endParaRPr lang="es-CL"/>
        </a:p>
      </dgm:t>
    </dgm:pt>
    <dgm:pt modelId="{051BC492-0BA1-46F8-9726-8AB1BDBF2E3C}" type="sibTrans" cxnId="{990386C7-4142-440F-A72E-93738A6B7EBE}">
      <dgm:prSet/>
      <dgm:spPr/>
      <dgm:t>
        <a:bodyPr/>
        <a:lstStyle/>
        <a:p>
          <a:endParaRPr lang="es-CL"/>
        </a:p>
      </dgm:t>
    </dgm:pt>
    <dgm:pt modelId="{0462AA39-EAC7-4951-8E00-9391D23B6208}">
      <dgm:prSet/>
      <dgm:spPr/>
      <dgm:t>
        <a:bodyPr/>
        <a:lstStyle/>
        <a:p>
          <a:pPr rtl="0"/>
          <a:r>
            <a:rPr lang="es-CL" dirty="0" smtClean="0"/>
            <a:t>Deterioro cognitivo</a:t>
          </a:r>
          <a:endParaRPr lang="es-CL" dirty="0"/>
        </a:p>
      </dgm:t>
    </dgm:pt>
    <dgm:pt modelId="{CC9E6BC0-DB22-4BA7-8BB1-65075CA84166}" type="parTrans" cxnId="{4E815DA7-7DC5-4C37-9AFA-8118C80EEA22}">
      <dgm:prSet/>
      <dgm:spPr/>
      <dgm:t>
        <a:bodyPr/>
        <a:lstStyle/>
        <a:p>
          <a:endParaRPr lang="es-CL"/>
        </a:p>
      </dgm:t>
    </dgm:pt>
    <dgm:pt modelId="{780104A8-4319-4EC0-9207-D6C8D95D4458}" type="sibTrans" cxnId="{4E815DA7-7DC5-4C37-9AFA-8118C80EEA22}">
      <dgm:prSet/>
      <dgm:spPr/>
      <dgm:t>
        <a:bodyPr/>
        <a:lstStyle/>
        <a:p>
          <a:endParaRPr lang="es-CL"/>
        </a:p>
      </dgm:t>
    </dgm:pt>
    <dgm:pt modelId="{52BC80D1-EB28-465A-BE7A-2CDB7B1A306F}">
      <dgm:prSet/>
      <dgm:spPr/>
      <dgm:t>
        <a:bodyPr/>
        <a:lstStyle/>
        <a:p>
          <a:pPr rtl="0"/>
          <a:r>
            <a:rPr lang="es-CL" dirty="0" smtClean="0"/>
            <a:t>Deterioro funcional</a:t>
          </a:r>
          <a:endParaRPr lang="es-CL" dirty="0"/>
        </a:p>
      </dgm:t>
    </dgm:pt>
    <dgm:pt modelId="{223692CB-7087-4221-BE83-87ABDA459B14}" type="parTrans" cxnId="{FE18C3C3-8D2E-4205-A00D-79F604BECB32}">
      <dgm:prSet/>
      <dgm:spPr/>
      <dgm:t>
        <a:bodyPr/>
        <a:lstStyle/>
        <a:p>
          <a:endParaRPr lang="es-CL"/>
        </a:p>
      </dgm:t>
    </dgm:pt>
    <dgm:pt modelId="{EC370F80-E718-4D9E-8E0A-55B5D3ED57C0}" type="sibTrans" cxnId="{FE18C3C3-8D2E-4205-A00D-79F604BECB32}">
      <dgm:prSet/>
      <dgm:spPr/>
      <dgm:t>
        <a:bodyPr/>
        <a:lstStyle/>
        <a:p>
          <a:endParaRPr lang="es-CL"/>
        </a:p>
      </dgm:t>
    </dgm:pt>
    <dgm:pt modelId="{3E50798F-4C0E-4CB8-9884-C78F7C95749F}" type="pres">
      <dgm:prSet presAssocID="{05A42935-C2C6-495B-9DD6-E81630D2C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634FDB-1805-4EF3-8616-CEB062ABA6EF}" type="pres">
      <dgm:prSet presAssocID="{7883B1FD-7FF7-405F-83A9-9A487EF4EC67}" presName="centerShape" presStyleLbl="node0" presStyleIdx="0" presStyleCnt="1"/>
      <dgm:spPr/>
      <dgm:t>
        <a:bodyPr/>
        <a:lstStyle/>
        <a:p>
          <a:endParaRPr lang="es-CL"/>
        </a:p>
      </dgm:t>
    </dgm:pt>
    <dgm:pt modelId="{632D57F3-4309-4F04-86D1-6883197B2354}" type="pres">
      <dgm:prSet presAssocID="{5339B9CF-3693-4B26-A5BB-8599708DE0B5}" presName="parTrans" presStyleLbl="bgSibTrans2D1" presStyleIdx="0" presStyleCnt="5"/>
      <dgm:spPr/>
      <dgm:t>
        <a:bodyPr/>
        <a:lstStyle/>
        <a:p>
          <a:endParaRPr lang="es-CL"/>
        </a:p>
      </dgm:t>
    </dgm:pt>
    <dgm:pt modelId="{3F5B1436-6A0F-4A35-AE7D-1FF1B5A8ACE3}" type="pres">
      <dgm:prSet presAssocID="{D916A24B-A6F8-4C6C-8914-B5E44D0284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5B86D6-B640-4D54-B27F-F3A06558696D}" type="pres">
      <dgm:prSet presAssocID="{284983D6-D1F9-4315-9EF5-0ED015FF07E7}" presName="parTrans" presStyleLbl="bgSibTrans2D1" presStyleIdx="1" presStyleCnt="5"/>
      <dgm:spPr/>
      <dgm:t>
        <a:bodyPr/>
        <a:lstStyle/>
        <a:p>
          <a:endParaRPr lang="es-CL"/>
        </a:p>
      </dgm:t>
    </dgm:pt>
    <dgm:pt modelId="{9CADF8B9-DE72-4908-B2BC-FE39FDA236A7}" type="pres">
      <dgm:prSet presAssocID="{FFF7B42F-F1EA-4F4C-95EF-5BD7822FF7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F9DFD-7CFE-4F46-B164-C943E9AABD72}" type="pres">
      <dgm:prSet presAssocID="{A5D6014A-2FDA-4D22-8711-DFB8FA9487BC}" presName="parTrans" presStyleLbl="bgSibTrans2D1" presStyleIdx="2" presStyleCnt="5"/>
      <dgm:spPr/>
      <dgm:t>
        <a:bodyPr/>
        <a:lstStyle/>
        <a:p>
          <a:endParaRPr lang="es-CL"/>
        </a:p>
      </dgm:t>
    </dgm:pt>
    <dgm:pt modelId="{9FDEDFA5-05C2-49EA-8FC0-8FBD1C80A53A}" type="pres">
      <dgm:prSet presAssocID="{06D940A5-E89B-4FEC-BC5D-A45F61FF06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B03447-814F-4674-8FAC-92E8DF5926A4}" type="pres">
      <dgm:prSet presAssocID="{CC9E6BC0-DB22-4BA7-8BB1-65075CA84166}" presName="parTrans" presStyleLbl="bgSibTrans2D1" presStyleIdx="3" presStyleCnt="5"/>
      <dgm:spPr/>
      <dgm:t>
        <a:bodyPr/>
        <a:lstStyle/>
        <a:p>
          <a:endParaRPr lang="es-CL"/>
        </a:p>
      </dgm:t>
    </dgm:pt>
    <dgm:pt modelId="{C33EC849-D72E-4995-9D98-31D6903CB008}" type="pres">
      <dgm:prSet presAssocID="{0462AA39-EAC7-4951-8E00-9391D23B62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E8D83D-2799-4481-92F8-B6C297AC34E4}" type="pres">
      <dgm:prSet presAssocID="{223692CB-7087-4221-BE83-87ABDA459B14}" presName="parTrans" presStyleLbl="bgSibTrans2D1" presStyleIdx="4" presStyleCnt="5"/>
      <dgm:spPr/>
      <dgm:t>
        <a:bodyPr/>
        <a:lstStyle/>
        <a:p>
          <a:endParaRPr lang="es-CL"/>
        </a:p>
      </dgm:t>
    </dgm:pt>
    <dgm:pt modelId="{18EAC86D-A4C1-4D71-A423-4CDAC9E9FAC9}" type="pres">
      <dgm:prSet presAssocID="{52BC80D1-EB28-465A-BE7A-2CDB7B1A30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854A8-9CAE-499E-AA72-8F50AE975DB6}" type="presOf" srcId="{52BC80D1-EB28-465A-BE7A-2CDB7B1A306F}" destId="{18EAC86D-A4C1-4D71-A423-4CDAC9E9FAC9}" srcOrd="0" destOrd="0" presId="urn:microsoft.com/office/officeart/2005/8/layout/radial4"/>
    <dgm:cxn modelId="{F198A05E-4AF5-47C6-8D41-1D1D8F31A0AB}" type="presOf" srcId="{A5D6014A-2FDA-4D22-8711-DFB8FA9487BC}" destId="{69AF9DFD-7CFE-4F46-B164-C943E9AABD72}" srcOrd="0" destOrd="0" presId="urn:microsoft.com/office/officeart/2005/8/layout/radial4"/>
    <dgm:cxn modelId="{6C1D1399-959D-468D-846C-75E18D4B9DAF}" type="presOf" srcId="{284983D6-D1F9-4315-9EF5-0ED015FF07E7}" destId="{565B86D6-B640-4D54-B27F-F3A06558696D}" srcOrd="0" destOrd="0" presId="urn:microsoft.com/office/officeart/2005/8/layout/radial4"/>
    <dgm:cxn modelId="{037E9FCD-F3EE-4D6C-9511-D40541129A36}" type="presOf" srcId="{0462AA39-EAC7-4951-8E00-9391D23B6208}" destId="{C33EC849-D72E-4995-9D98-31D6903CB008}" srcOrd="0" destOrd="0" presId="urn:microsoft.com/office/officeart/2005/8/layout/radial4"/>
    <dgm:cxn modelId="{0C1BC04F-AAD1-4F2E-B4A3-324344D3463B}" type="presOf" srcId="{05A42935-C2C6-495B-9DD6-E81630D2CAC2}" destId="{3E50798F-4C0E-4CB8-9884-C78F7C95749F}" srcOrd="0" destOrd="0" presId="urn:microsoft.com/office/officeart/2005/8/layout/radial4"/>
    <dgm:cxn modelId="{FE9E3E46-D908-40EA-A7FE-DD1AFE212AF6}" type="presOf" srcId="{7883B1FD-7FF7-405F-83A9-9A487EF4EC67}" destId="{EB634FDB-1805-4EF3-8616-CEB062ABA6EF}" srcOrd="0" destOrd="0" presId="urn:microsoft.com/office/officeart/2005/8/layout/radial4"/>
    <dgm:cxn modelId="{91C11D26-555E-4F54-93F1-55C8FA1ECC6D}" type="presOf" srcId="{D916A24B-A6F8-4C6C-8914-B5E44D0284B2}" destId="{3F5B1436-6A0F-4A35-AE7D-1FF1B5A8ACE3}" srcOrd="0" destOrd="0" presId="urn:microsoft.com/office/officeart/2005/8/layout/radial4"/>
    <dgm:cxn modelId="{30AAC5CC-7A75-4109-8090-A74D71E5319C}" type="presOf" srcId="{5339B9CF-3693-4B26-A5BB-8599708DE0B5}" destId="{632D57F3-4309-4F04-86D1-6883197B2354}" srcOrd="0" destOrd="0" presId="urn:microsoft.com/office/officeart/2005/8/layout/radial4"/>
    <dgm:cxn modelId="{431307FF-5F3A-4299-869B-61A618EBCAB1}" srcId="{05A42935-C2C6-495B-9DD6-E81630D2CAC2}" destId="{7883B1FD-7FF7-405F-83A9-9A487EF4EC67}" srcOrd="0" destOrd="0" parTransId="{7E8D413C-8B52-41F0-BA03-A214D6256FB0}" sibTransId="{3D8CC9FB-C4FB-4E3D-96CB-0A6BD16CA7F5}"/>
    <dgm:cxn modelId="{6FD618DE-BD0A-429F-8DFC-2D5C5BC259D6}" type="presOf" srcId="{223692CB-7087-4221-BE83-87ABDA459B14}" destId="{BEE8D83D-2799-4481-92F8-B6C297AC34E4}" srcOrd="0" destOrd="0" presId="urn:microsoft.com/office/officeart/2005/8/layout/radial4"/>
    <dgm:cxn modelId="{990386C7-4142-440F-A72E-93738A6B7EBE}" srcId="{7883B1FD-7FF7-405F-83A9-9A487EF4EC67}" destId="{06D940A5-E89B-4FEC-BC5D-A45F61FF0614}" srcOrd="2" destOrd="0" parTransId="{A5D6014A-2FDA-4D22-8711-DFB8FA9487BC}" sibTransId="{051BC492-0BA1-46F8-9726-8AB1BDBF2E3C}"/>
    <dgm:cxn modelId="{1A555FA3-0B3F-4664-A139-B76A01A9C269}" type="presOf" srcId="{FFF7B42F-F1EA-4F4C-95EF-5BD7822FF71F}" destId="{9CADF8B9-DE72-4908-B2BC-FE39FDA236A7}" srcOrd="0" destOrd="0" presId="urn:microsoft.com/office/officeart/2005/8/layout/radial4"/>
    <dgm:cxn modelId="{F2CA5617-140C-4090-B5BE-267BEF6F59BE}" type="presOf" srcId="{06D940A5-E89B-4FEC-BC5D-A45F61FF0614}" destId="{9FDEDFA5-05C2-49EA-8FC0-8FBD1C80A53A}" srcOrd="0" destOrd="0" presId="urn:microsoft.com/office/officeart/2005/8/layout/radial4"/>
    <dgm:cxn modelId="{40A124AE-AC55-439A-B814-FF09076A4C84}" type="presOf" srcId="{CC9E6BC0-DB22-4BA7-8BB1-65075CA84166}" destId="{F8B03447-814F-4674-8FAC-92E8DF5926A4}" srcOrd="0" destOrd="0" presId="urn:microsoft.com/office/officeart/2005/8/layout/radial4"/>
    <dgm:cxn modelId="{93AA2F5E-1059-41DC-BFC9-817DC8E78B28}" srcId="{7883B1FD-7FF7-405F-83A9-9A487EF4EC67}" destId="{FFF7B42F-F1EA-4F4C-95EF-5BD7822FF71F}" srcOrd="1" destOrd="0" parTransId="{284983D6-D1F9-4315-9EF5-0ED015FF07E7}" sibTransId="{9C52FEAF-C7ED-4B45-AEA7-51BA55E92B60}"/>
    <dgm:cxn modelId="{4E815DA7-7DC5-4C37-9AFA-8118C80EEA22}" srcId="{7883B1FD-7FF7-405F-83A9-9A487EF4EC67}" destId="{0462AA39-EAC7-4951-8E00-9391D23B6208}" srcOrd="3" destOrd="0" parTransId="{CC9E6BC0-DB22-4BA7-8BB1-65075CA84166}" sibTransId="{780104A8-4319-4EC0-9207-D6C8D95D4458}"/>
    <dgm:cxn modelId="{BF42742B-A19C-44AA-B369-413D4552D94C}" srcId="{7883B1FD-7FF7-405F-83A9-9A487EF4EC67}" destId="{D916A24B-A6F8-4C6C-8914-B5E44D0284B2}" srcOrd="0" destOrd="0" parTransId="{5339B9CF-3693-4B26-A5BB-8599708DE0B5}" sibTransId="{9D586A60-219F-495C-A834-89C7A593C9FC}"/>
    <dgm:cxn modelId="{FE18C3C3-8D2E-4205-A00D-79F604BECB32}" srcId="{7883B1FD-7FF7-405F-83A9-9A487EF4EC67}" destId="{52BC80D1-EB28-465A-BE7A-2CDB7B1A306F}" srcOrd="4" destOrd="0" parTransId="{223692CB-7087-4221-BE83-87ABDA459B14}" sibTransId="{EC370F80-E718-4D9E-8E0A-55B5D3ED57C0}"/>
    <dgm:cxn modelId="{FEAA3497-2023-4AA9-B4D6-647FDB0088A3}" type="presParOf" srcId="{3E50798F-4C0E-4CB8-9884-C78F7C95749F}" destId="{EB634FDB-1805-4EF3-8616-CEB062ABA6EF}" srcOrd="0" destOrd="0" presId="urn:microsoft.com/office/officeart/2005/8/layout/radial4"/>
    <dgm:cxn modelId="{0B8F5F6A-FA39-4BBB-8AE0-C26FABAC5009}" type="presParOf" srcId="{3E50798F-4C0E-4CB8-9884-C78F7C95749F}" destId="{632D57F3-4309-4F04-86D1-6883197B2354}" srcOrd="1" destOrd="0" presId="urn:microsoft.com/office/officeart/2005/8/layout/radial4"/>
    <dgm:cxn modelId="{C4C0678F-A64A-43BD-A4E0-EEDCC74153B1}" type="presParOf" srcId="{3E50798F-4C0E-4CB8-9884-C78F7C95749F}" destId="{3F5B1436-6A0F-4A35-AE7D-1FF1B5A8ACE3}" srcOrd="2" destOrd="0" presId="urn:microsoft.com/office/officeart/2005/8/layout/radial4"/>
    <dgm:cxn modelId="{E66C9718-42A9-43C6-B5CE-C6FB7C46065E}" type="presParOf" srcId="{3E50798F-4C0E-4CB8-9884-C78F7C95749F}" destId="{565B86D6-B640-4D54-B27F-F3A06558696D}" srcOrd="3" destOrd="0" presId="urn:microsoft.com/office/officeart/2005/8/layout/radial4"/>
    <dgm:cxn modelId="{EFE0E3C6-CA83-4DEC-A3E7-CBFE197AD591}" type="presParOf" srcId="{3E50798F-4C0E-4CB8-9884-C78F7C95749F}" destId="{9CADF8B9-DE72-4908-B2BC-FE39FDA236A7}" srcOrd="4" destOrd="0" presId="urn:microsoft.com/office/officeart/2005/8/layout/radial4"/>
    <dgm:cxn modelId="{EE1583F2-8F6E-4F68-966D-082C6AC33807}" type="presParOf" srcId="{3E50798F-4C0E-4CB8-9884-C78F7C95749F}" destId="{69AF9DFD-7CFE-4F46-B164-C943E9AABD72}" srcOrd="5" destOrd="0" presId="urn:microsoft.com/office/officeart/2005/8/layout/radial4"/>
    <dgm:cxn modelId="{77B89945-4BE4-4ABD-B810-D108639C7C01}" type="presParOf" srcId="{3E50798F-4C0E-4CB8-9884-C78F7C95749F}" destId="{9FDEDFA5-05C2-49EA-8FC0-8FBD1C80A53A}" srcOrd="6" destOrd="0" presId="urn:microsoft.com/office/officeart/2005/8/layout/radial4"/>
    <dgm:cxn modelId="{E0F78A45-E17E-455A-A91C-B8CA49D3D3BE}" type="presParOf" srcId="{3E50798F-4C0E-4CB8-9884-C78F7C95749F}" destId="{F8B03447-814F-4674-8FAC-92E8DF5926A4}" srcOrd="7" destOrd="0" presId="urn:microsoft.com/office/officeart/2005/8/layout/radial4"/>
    <dgm:cxn modelId="{2F4E1298-D4A2-48DF-AFF8-71694144610D}" type="presParOf" srcId="{3E50798F-4C0E-4CB8-9884-C78F7C95749F}" destId="{C33EC849-D72E-4995-9D98-31D6903CB008}" srcOrd="8" destOrd="0" presId="urn:microsoft.com/office/officeart/2005/8/layout/radial4"/>
    <dgm:cxn modelId="{B694E422-BCE2-44AA-A013-6A8AC9D7BED7}" type="presParOf" srcId="{3E50798F-4C0E-4CB8-9884-C78F7C95749F}" destId="{BEE8D83D-2799-4481-92F8-B6C297AC34E4}" srcOrd="9" destOrd="0" presId="urn:microsoft.com/office/officeart/2005/8/layout/radial4"/>
    <dgm:cxn modelId="{CF47784A-E4D0-46E1-9387-14EFE733FF26}" type="presParOf" srcId="{3E50798F-4C0E-4CB8-9884-C78F7C95749F}" destId="{18EAC86D-A4C1-4D71-A423-4CDAC9E9FAC9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A592B-9183-4419-A3C7-70B1A4DA9EE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4758930-990C-4CB1-9D23-B13AC0953608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Presentación atípica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109C6-6A21-4982-91EB-5044855615CE}" type="parTrans" cxnId="{D0389EED-5059-4E7F-8829-0312E21ED596}">
      <dgm:prSet/>
      <dgm:spPr/>
      <dgm:t>
        <a:bodyPr/>
        <a:lstStyle/>
        <a:p>
          <a:endParaRPr lang="es-CL"/>
        </a:p>
      </dgm:t>
    </dgm:pt>
    <dgm:pt modelId="{AFB5B372-6F43-4EDF-A6A8-106A87DB0533}" type="sibTrans" cxnId="{D0389EED-5059-4E7F-8829-0312E21ED596}">
      <dgm:prSet/>
      <dgm:spPr/>
      <dgm:t>
        <a:bodyPr/>
        <a:lstStyle/>
        <a:p>
          <a:endParaRPr lang="es-CL"/>
        </a:p>
      </dgm:t>
    </dgm:pt>
    <dgm:pt modelId="{DBCC6C70-A5BD-4333-A177-ED2377D5651E}">
      <dgm:prSet/>
      <dgm:spPr/>
      <dgm:t>
        <a:bodyPr/>
        <a:lstStyle/>
        <a:p>
          <a:pPr rtl="0"/>
          <a:r>
            <a:rPr lang="es-CL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Pluripatologías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B5E8F-3DD7-40BF-8F94-A01DCC82C058}" type="parTrans" cxnId="{19EA7689-B500-40DE-821A-1E67D76AC6D8}">
      <dgm:prSet/>
      <dgm:spPr/>
      <dgm:t>
        <a:bodyPr/>
        <a:lstStyle/>
        <a:p>
          <a:endParaRPr lang="es-CL"/>
        </a:p>
      </dgm:t>
    </dgm:pt>
    <dgm:pt modelId="{BBF1A81D-A5B2-4437-914C-AC1BD2B5EB87}" type="sibTrans" cxnId="{19EA7689-B500-40DE-821A-1E67D76AC6D8}">
      <dgm:prSet/>
      <dgm:spPr/>
      <dgm:t>
        <a:bodyPr/>
        <a:lstStyle/>
        <a:p>
          <a:endParaRPr lang="es-CL"/>
        </a:p>
      </dgm:t>
    </dgm:pt>
    <dgm:pt modelId="{57ED834F-BF3B-4344-BCB1-62F355831E01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Polifarmacia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2B65E-A591-4693-A464-599C12279506}" type="parTrans" cxnId="{466D92D1-1E89-4FE6-BC51-84A4B1721E28}">
      <dgm:prSet/>
      <dgm:spPr/>
      <dgm:t>
        <a:bodyPr/>
        <a:lstStyle/>
        <a:p>
          <a:endParaRPr lang="es-CL"/>
        </a:p>
      </dgm:t>
    </dgm:pt>
    <dgm:pt modelId="{4B2C515B-BCE9-4C43-9D25-7F6C39D04F05}" type="sibTrans" cxnId="{466D92D1-1E89-4FE6-BC51-84A4B1721E28}">
      <dgm:prSet/>
      <dgm:spPr/>
      <dgm:t>
        <a:bodyPr/>
        <a:lstStyle/>
        <a:p>
          <a:endParaRPr lang="es-CL"/>
        </a:p>
      </dgm:t>
    </dgm:pt>
    <dgm:pt modelId="{56870174-59B9-47E5-BA95-8004B7EE9DC2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Deterioro Cognitivo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30B0D1-21C1-45B9-A933-8768AD52DFC1}" type="parTrans" cxnId="{3090A30C-C6B5-4322-93E3-37454CA9D84A}">
      <dgm:prSet/>
      <dgm:spPr/>
      <dgm:t>
        <a:bodyPr/>
        <a:lstStyle/>
        <a:p>
          <a:endParaRPr lang="es-CL"/>
        </a:p>
      </dgm:t>
    </dgm:pt>
    <dgm:pt modelId="{CB469306-2933-432D-97A4-BB0CC78424CC}" type="sibTrans" cxnId="{3090A30C-C6B5-4322-93E3-37454CA9D84A}">
      <dgm:prSet/>
      <dgm:spPr/>
      <dgm:t>
        <a:bodyPr/>
        <a:lstStyle/>
        <a:p>
          <a:endParaRPr lang="es-CL"/>
        </a:p>
      </dgm:t>
    </dgm:pt>
    <dgm:pt modelId="{4C77AA63-304E-4170-9F98-C8DF79FC5B5F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Problemas Sociales</a:t>
          </a:r>
        </a:p>
      </dgm:t>
    </dgm:pt>
    <dgm:pt modelId="{A5455ADF-0F9A-45D5-9C18-05CAB2A0133F}" type="parTrans" cxnId="{12A427AE-4EDE-4AC9-855E-0EAAAF3E3EED}">
      <dgm:prSet/>
      <dgm:spPr/>
      <dgm:t>
        <a:bodyPr/>
        <a:lstStyle/>
        <a:p>
          <a:endParaRPr lang="es-CL"/>
        </a:p>
      </dgm:t>
    </dgm:pt>
    <dgm:pt modelId="{1BB5BE07-E23D-4466-8821-EACE6DD7FB80}" type="sibTrans" cxnId="{12A427AE-4EDE-4AC9-855E-0EAAAF3E3EED}">
      <dgm:prSet/>
      <dgm:spPr/>
      <dgm:t>
        <a:bodyPr/>
        <a:lstStyle/>
        <a:p>
          <a:endParaRPr lang="es-CL"/>
        </a:p>
      </dgm:t>
    </dgm:pt>
    <dgm:pt modelId="{A9E5AB47-04BD-4639-9F7E-C6B6CED0F456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Condiciones Previas  /  Co-morbilidad</a:t>
          </a:r>
        </a:p>
      </dgm:t>
    </dgm:pt>
    <dgm:pt modelId="{D8BD1335-E102-420C-BECC-FD7C6DDB4793}" type="parTrans" cxnId="{CC14207D-3C70-491D-A95C-62CEEA9F0AA7}">
      <dgm:prSet/>
      <dgm:spPr/>
      <dgm:t>
        <a:bodyPr/>
        <a:lstStyle/>
        <a:p>
          <a:endParaRPr lang="es-CL"/>
        </a:p>
      </dgm:t>
    </dgm:pt>
    <dgm:pt modelId="{814E80BF-BE8E-4211-8D13-E77A92F8EF44}" type="sibTrans" cxnId="{CC14207D-3C70-491D-A95C-62CEEA9F0AA7}">
      <dgm:prSet/>
      <dgm:spPr/>
      <dgm:t>
        <a:bodyPr/>
        <a:lstStyle/>
        <a:p>
          <a:endParaRPr lang="es-CL"/>
        </a:p>
      </dgm:t>
    </dgm:pt>
    <dgm:pt modelId="{B6FCE8BD-974F-44FC-AD2C-8E3615545CA9}">
      <dgm:prSet/>
      <dgm:spPr/>
      <dgm:t>
        <a:bodyPr/>
        <a:lstStyle/>
        <a:p>
          <a:pPr rtl="0"/>
          <a:r>
            <a: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Tienden a minimizar su sintomatología</a:t>
          </a:r>
        </a:p>
      </dgm:t>
    </dgm:pt>
    <dgm:pt modelId="{C7F009C9-5DB7-45A4-ADAF-7863F4E24D08}" type="parTrans" cxnId="{3B502768-32CA-42AA-A4EC-4FDA5662B7BB}">
      <dgm:prSet/>
      <dgm:spPr/>
      <dgm:t>
        <a:bodyPr/>
        <a:lstStyle/>
        <a:p>
          <a:endParaRPr lang="es-CL"/>
        </a:p>
      </dgm:t>
    </dgm:pt>
    <dgm:pt modelId="{67B13B9C-015F-4F35-84BD-FF7452C2042C}" type="sibTrans" cxnId="{3B502768-32CA-42AA-A4EC-4FDA5662B7BB}">
      <dgm:prSet/>
      <dgm:spPr/>
      <dgm:t>
        <a:bodyPr/>
        <a:lstStyle/>
        <a:p>
          <a:endParaRPr lang="es-CL"/>
        </a:p>
      </dgm:t>
    </dgm:pt>
    <dgm:pt modelId="{21711E3D-5A73-46A2-9515-68228E7591DD}" type="pres">
      <dgm:prSet presAssocID="{8F1A592B-9183-4419-A3C7-70B1A4DA9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A27737-B378-4DAF-8A56-D0D3765B8BE8}" type="pres">
      <dgm:prSet presAssocID="{14758930-990C-4CB1-9D23-B13AC095360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3BC7E6-FFD5-4727-A47B-C8B1A05422B2}" type="pres">
      <dgm:prSet presAssocID="{AFB5B372-6F43-4EDF-A6A8-106A87DB0533}" presName="spacer" presStyleCnt="0"/>
      <dgm:spPr/>
      <dgm:t>
        <a:bodyPr/>
        <a:lstStyle/>
        <a:p>
          <a:endParaRPr lang="es-CL"/>
        </a:p>
      </dgm:t>
    </dgm:pt>
    <dgm:pt modelId="{F1A1291A-24C8-43C9-8AF1-4F246132A56C}" type="pres">
      <dgm:prSet presAssocID="{DBCC6C70-A5BD-4333-A177-ED2377D5651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28EF64-6FC6-4BF3-88CD-0B698929521D}" type="pres">
      <dgm:prSet presAssocID="{BBF1A81D-A5B2-4437-914C-AC1BD2B5EB87}" presName="spacer" presStyleCnt="0"/>
      <dgm:spPr/>
      <dgm:t>
        <a:bodyPr/>
        <a:lstStyle/>
        <a:p>
          <a:endParaRPr lang="es-CL"/>
        </a:p>
      </dgm:t>
    </dgm:pt>
    <dgm:pt modelId="{6AEC11EB-C7D7-4975-9FBD-CF3F353EA631}" type="pres">
      <dgm:prSet presAssocID="{57ED834F-BF3B-4344-BCB1-62F355831E0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216DDE-AF90-496F-BCD7-4BCF0EEE83F5}" type="pres">
      <dgm:prSet presAssocID="{4B2C515B-BCE9-4C43-9D25-7F6C39D04F05}" presName="spacer" presStyleCnt="0"/>
      <dgm:spPr/>
      <dgm:t>
        <a:bodyPr/>
        <a:lstStyle/>
        <a:p>
          <a:endParaRPr lang="es-CL"/>
        </a:p>
      </dgm:t>
    </dgm:pt>
    <dgm:pt modelId="{A52AC466-051B-4AE4-B079-045069518A45}" type="pres">
      <dgm:prSet presAssocID="{56870174-59B9-47E5-BA95-8004B7EE9DC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97061F-90B0-4A53-A0B5-08592034E899}" type="pres">
      <dgm:prSet presAssocID="{CB469306-2933-432D-97A4-BB0CC78424CC}" presName="spacer" presStyleCnt="0"/>
      <dgm:spPr/>
      <dgm:t>
        <a:bodyPr/>
        <a:lstStyle/>
        <a:p>
          <a:endParaRPr lang="es-CL"/>
        </a:p>
      </dgm:t>
    </dgm:pt>
    <dgm:pt modelId="{52B30257-8073-46AC-9AFB-68BDB0F1617C}" type="pres">
      <dgm:prSet presAssocID="{4C77AA63-304E-4170-9F98-C8DF79FC5B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634615-AB36-4F02-BD2A-F1348D770643}" type="pres">
      <dgm:prSet presAssocID="{1BB5BE07-E23D-4466-8821-EACE6DD7FB80}" presName="spacer" presStyleCnt="0"/>
      <dgm:spPr/>
      <dgm:t>
        <a:bodyPr/>
        <a:lstStyle/>
        <a:p>
          <a:endParaRPr lang="es-CL"/>
        </a:p>
      </dgm:t>
    </dgm:pt>
    <dgm:pt modelId="{FA809B40-9419-4534-BAB7-88408817FF7C}" type="pres">
      <dgm:prSet presAssocID="{A9E5AB47-04BD-4639-9F7E-C6B6CED0F45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74D4E0-B7FD-41B5-9835-69C4FC848502}" type="pres">
      <dgm:prSet presAssocID="{814E80BF-BE8E-4211-8D13-E77A92F8EF44}" presName="spacer" presStyleCnt="0"/>
      <dgm:spPr/>
      <dgm:t>
        <a:bodyPr/>
        <a:lstStyle/>
        <a:p>
          <a:endParaRPr lang="es-CL"/>
        </a:p>
      </dgm:t>
    </dgm:pt>
    <dgm:pt modelId="{CCEBBB4E-961C-4D91-B7B7-FDCE9C033251}" type="pres">
      <dgm:prSet presAssocID="{B6FCE8BD-974F-44FC-AD2C-8E3615545C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090A30C-C6B5-4322-93E3-37454CA9D84A}" srcId="{8F1A592B-9183-4419-A3C7-70B1A4DA9EE2}" destId="{56870174-59B9-47E5-BA95-8004B7EE9DC2}" srcOrd="3" destOrd="0" parTransId="{F930B0D1-21C1-45B9-A933-8768AD52DFC1}" sibTransId="{CB469306-2933-432D-97A4-BB0CC78424CC}"/>
    <dgm:cxn modelId="{D0389EED-5059-4E7F-8829-0312E21ED596}" srcId="{8F1A592B-9183-4419-A3C7-70B1A4DA9EE2}" destId="{14758930-990C-4CB1-9D23-B13AC0953608}" srcOrd="0" destOrd="0" parTransId="{2F7109C6-6A21-4982-91EB-5044855615CE}" sibTransId="{AFB5B372-6F43-4EDF-A6A8-106A87DB0533}"/>
    <dgm:cxn modelId="{D868684C-7DA9-4D28-B435-A2C01B686753}" type="presOf" srcId="{14758930-990C-4CB1-9D23-B13AC0953608}" destId="{41A27737-B378-4DAF-8A56-D0D3765B8BE8}" srcOrd="0" destOrd="0" presId="urn:microsoft.com/office/officeart/2005/8/layout/vList2"/>
    <dgm:cxn modelId="{3B502768-32CA-42AA-A4EC-4FDA5662B7BB}" srcId="{8F1A592B-9183-4419-A3C7-70B1A4DA9EE2}" destId="{B6FCE8BD-974F-44FC-AD2C-8E3615545CA9}" srcOrd="6" destOrd="0" parTransId="{C7F009C9-5DB7-45A4-ADAF-7863F4E24D08}" sibTransId="{67B13B9C-015F-4F35-84BD-FF7452C2042C}"/>
    <dgm:cxn modelId="{8DE268BE-016C-48ED-A5F0-E54F7CE6D9AC}" type="presOf" srcId="{4C77AA63-304E-4170-9F98-C8DF79FC5B5F}" destId="{52B30257-8073-46AC-9AFB-68BDB0F1617C}" srcOrd="0" destOrd="0" presId="urn:microsoft.com/office/officeart/2005/8/layout/vList2"/>
    <dgm:cxn modelId="{CC14207D-3C70-491D-A95C-62CEEA9F0AA7}" srcId="{8F1A592B-9183-4419-A3C7-70B1A4DA9EE2}" destId="{A9E5AB47-04BD-4639-9F7E-C6B6CED0F456}" srcOrd="5" destOrd="0" parTransId="{D8BD1335-E102-420C-BECC-FD7C6DDB4793}" sibTransId="{814E80BF-BE8E-4211-8D13-E77A92F8EF44}"/>
    <dgm:cxn modelId="{95F209EE-C85F-40EB-AA21-8E88C7F23DD7}" type="presOf" srcId="{B6FCE8BD-974F-44FC-AD2C-8E3615545CA9}" destId="{CCEBBB4E-961C-4D91-B7B7-FDCE9C033251}" srcOrd="0" destOrd="0" presId="urn:microsoft.com/office/officeart/2005/8/layout/vList2"/>
    <dgm:cxn modelId="{8CAEE1B9-7C79-4D73-BA69-8E406402BB63}" type="presOf" srcId="{A9E5AB47-04BD-4639-9F7E-C6B6CED0F456}" destId="{FA809B40-9419-4534-BAB7-88408817FF7C}" srcOrd="0" destOrd="0" presId="urn:microsoft.com/office/officeart/2005/8/layout/vList2"/>
    <dgm:cxn modelId="{68D9DF84-98E1-4A9C-8C57-01BF10677031}" type="presOf" srcId="{57ED834F-BF3B-4344-BCB1-62F355831E01}" destId="{6AEC11EB-C7D7-4975-9FBD-CF3F353EA631}" srcOrd="0" destOrd="0" presId="urn:microsoft.com/office/officeart/2005/8/layout/vList2"/>
    <dgm:cxn modelId="{19EA7689-B500-40DE-821A-1E67D76AC6D8}" srcId="{8F1A592B-9183-4419-A3C7-70B1A4DA9EE2}" destId="{DBCC6C70-A5BD-4333-A177-ED2377D5651E}" srcOrd="1" destOrd="0" parTransId="{D41B5E8F-3DD7-40BF-8F94-A01DCC82C058}" sibTransId="{BBF1A81D-A5B2-4437-914C-AC1BD2B5EB87}"/>
    <dgm:cxn modelId="{BAC50FCE-722C-4E27-8C4C-210F4856966C}" type="presOf" srcId="{8F1A592B-9183-4419-A3C7-70B1A4DA9EE2}" destId="{21711E3D-5A73-46A2-9515-68228E7591DD}" srcOrd="0" destOrd="0" presId="urn:microsoft.com/office/officeart/2005/8/layout/vList2"/>
    <dgm:cxn modelId="{12A427AE-4EDE-4AC9-855E-0EAAAF3E3EED}" srcId="{8F1A592B-9183-4419-A3C7-70B1A4DA9EE2}" destId="{4C77AA63-304E-4170-9F98-C8DF79FC5B5F}" srcOrd="4" destOrd="0" parTransId="{A5455ADF-0F9A-45D5-9C18-05CAB2A0133F}" sibTransId="{1BB5BE07-E23D-4466-8821-EACE6DD7FB80}"/>
    <dgm:cxn modelId="{466D92D1-1E89-4FE6-BC51-84A4B1721E28}" srcId="{8F1A592B-9183-4419-A3C7-70B1A4DA9EE2}" destId="{57ED834F-BF3B-4344-BCB1-62F355831E01}" srcOrd="2" destOrd="0" parTransId="{68F2B65E-A591-4693-A464-599C12279506}" sibTransId="{4B2C515B-BCE9-4C43-9D25-7F6C39D04F05}"/>
    <dgm:cxn modelId="{F428B8AE-3AC9-4CFE-AE3F-4C0B8D84A009}" type="presOf" srcId="{56870174-59B9-47E5-BA95-8004B7EE9DC2}" destId="{A52AC466-051B-4AE4-B079-045069518A45}" srcOrd="0" destOrd="0" presId="urn:microsoft.com/office/officeart/2005/8/layout/vList2"/>
    <dgm:cxn modelId="{851D31DD-D51F-4775-8D6C-DFAB4B8C244E}" type="presOf" srcId="{DBCC6C70-A5BD-4333-A177-ED2377D5651E}" destId="{F1A1291A-24C8-43C9-8AF1-4F246132A56C}" srcOrd="0" destOrd="0" presId="urn:microsoft.com/office/officeart/2005/8/layout/vList2"/>
    <dgm:cxn modelId="{8691FD5E-7DB8-4CED-B247-8FA88B78597E}" type="presParOf" srcId="{21711E3D-5A73-46A2-9515-68228E7591DD}" destId="{41A27737-B378-4DAF-8A56-D0D3765B8BE8}" srcOrd="0" destOrd="0" presId="urn:microsoft.com/office/officeart/2005/8/layout/vList2"/>
    <dgm:cxn modelId="{6FB3ECE7-237C-4BC5-BCA9-51A22AD2BA4F}" type="presParOf" srcId="{21711E3D-5A73-46A2-9515-68228E7591DD}" destId="{063BC7E6-FFD5-4727-A47B-C8B1A05422B2}" srcOrd="1" destOrd="0" presId="urn:microsoft.com/office/officeart/2005/8/layout/vList2"/>
    <dgm:cxn modelId="{5B66AD14-4D9E-4587-9538-021EEADFB43E}" type="presParOf" srcId="{21711E3D-5A73-46A2-9515-68228E7591DD}" destId="{F1A1291A-24C8-43C9-8AF1-4F246132A56C}" srcOrd="2" destOrd="0" presId="urn:microsoft.com/office/officeart/2005/8/layout/vList2"/>
    <dgm:cxn modelId="{A7325D27-5355-42F5-B35D-2C51D3F07216}" type="presParOf" srcId="{21711E3D-5A73-46A2-9515-68228E7591DD}" destId="{0D28EF64-6FC6-4BF3-88CD-0B698929521D}" srcOrd="3" destOrd="0" presId="urn:microsoft.com/office/officeart/2005/8/layout/vList2"/>
    <dgm:cxn modelId="{11C85E7B-A71F-451B-913A-F2391C3EE8CB}" type="presParOf" srcId="{21711E3D-5A73-46A2-9515-68228E7591DD}" destId="{6AEC11EB-C7D7-4975-9FBD-CF3F353EA631}" srcOrd="4" destOrd="0" presId="urn:microsoft.com/office/officeart/2005/8/layout/vList2"/>
    <dgm:cxn modelId="{137DDAEE-7CF5-4D20-9086-720E39B4E174}" type="presParOf" srcId="{21711E3D-5A73-46A2-9515-68228E7591DD}" destId="{96216DDE-AF90-496F-BCD7-4BCF0EEE83F5}" srcOrd="5" destOrd="0" presId="urn:microsoft.com/office/officeart/2005/8/layout/vList2"/>
    <dgm:cxn modelId="{E3A59DD1-694E-4C88-B165-1316B9C7D1ED}" type="presParOf" srcId="{21711E3D-5A73-46A2-9515-68228E7591DD}" destId="{A52AC466-051B-4AE4-B079-045069518A45}" srcOrd="6" destOrd="0" presId="urn:microsoft.com/office/officeart/2005/8/layout/vList2"/>
    <dgm:cxn modelId="{6773C006-6F40-456F-AF15-8DE10FC38BCE}" type="presParOf" srcId="{21711E3D-5A73-46A2-9515-68228E7591DD}" destId="{7497061F-90B0-4A53-A0B5-08592034E899}" srcOrd="7" destOrd="0" presId="urn:microsoft.com/office/officeart/2005/8/layout/vList2"/>
    <dgm:cxn modelId="{FBC42FDB-8BA7-464C-AFBE-FFB0469A0554}" type="presParOf" srcId="{21711E3D-5A73-46A2-9515-68228E7591DD}" destId="{52B30257-8073-46AC-9AFB-68BDB0F1617C}" srcOrd="8" destOrd="0" presId="urn:microsoft.com/office/officeart/2005/8/layout/vList2"/>
    <dgm:cxn modelId="{0FA907C2-6B54-4E85-9B9E-DAFB1B380A65}" type="presParOf" srcId="{21711E3D-5A73-46A2-9515-68228E7591DD}" destId="{B1634615-AB36-4F02-BD2A-F1348D770643}" srcOrd="9" destOrd="0" presId="urn:microsoft.com/office/officeart/2005/8/layout/vList2"/>
    <dgm:cxn modelId="{65A09275-641D-4E0D-B4C9-277539656E11}" type="presParOf" srcId="{21711E3D-5A73-46A2-9515-68228E7591DD}" destId="{FA809B40-9419-4534-BAB7-88408817FF7C}" srcOrd="10" destOrd="0" presId="urn:microsoft.com/office/officeart/2005/8/layout/vList2"/>
    <dgm:cxn modelId="{291BFF4C-C0B5-4795-926B-3C2EDDD9D3AD}" type="presParOf" srcId="{21711E3D-5A73-46A2-9515-68228E7591DD}" destId="{E274D4E0-B7FD-41B5-9835-69C4FC848502}" srcOrd="11" destOrd="0" presId="urn:microsoft.com/office/officeart/2005/8/layout/vList2"/>
    <dgm:cxn modelId="{90C71693-2492-483B-A48B-A544941EE0BC}" type="presParOf" srcId="{21711E3D-5A73-46A2-9515-68228E7591DD}" destId="{CCEBBB4E-961C-4D91-B7B7-FDCE9C033251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D345-6447-409A-9923-7D722EB6E992}" type="datetimeFigureOut">
              <a:rPr lang="es-CL" smtClean="0"/>
              <a:pPr/>
              <a:t>26-11-2014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A70B2-E488-421F-87BB-543974A7133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D6E5F-D2EB-40E1-9602-2230115C35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0DFDB-3F1C-4F89-93C9-192757FEBC5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EE51B-2738-4B40-B03D-B917F261AB7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5BC37-FAEA-47AA-BC9C-5EAE24834BA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79913"/>
            <a:ext cx="5048250" cy="4081462"/>
          </a:xfrm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3AF5-4E82-422D-BB49-383E8F18DE9F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994D-B6FC-4DCC-9566-415304651D9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9D97-5604-4767-B699-B8477138522B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04A1-4098-46BC-A78A-2268B1DC670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0C44-3809-46EE-A2D2-8A7C363ACE87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5692-797F-4C15-9AC2-AC09BF925C3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9BC5-1FF0-46F8-86F5-C9794B7A92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F4D0A8B1-FA81-483E-AC67-02D1F3930347}" type="datetimeFigureOut">
              <a:rPr lang="es-CL" smtClean="0"/>
              <a:pPr/>
              <a:t>26-11-2014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E7DAED6-C426-43A3-9C39-0AB7BB1ECD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886F-D0C7-4139-8AA7-F85581F4612B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82B0-8F29-46F2-B2C2-238B6AA39A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DCF6-AB6E-4F6C-BC2E-7A64FABEE4CE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FA6E-F60E-4308-AFE4-D9CA562B283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F642-8E53-40AC-97D5-0CB586A51CB7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E61E-C219-4F3E-AA2E-93AF2D1BF09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120E-5615-40F0-AB33-E6CB4019429F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8A9D-16D7-4403-97A9-41F9210CD38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197C-41EA-4086-A69E-00A505BD4D65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AD2D-6140-4481-9331-FC23E5B2914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F31E-8D39-40BE-953F-5147498C99A0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1924-6927-4341-883C-AD79F79D567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EF02-B091-4693-8CC8-CFA9C82E0E6B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CA25-A2EA-4C37-9AA6-4FFC1CADAF3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3DCB-0161-4315-87A9-C954C05A2255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428C-5749-483D-BF2B-AF521A5573F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59479-1E0C-4120-9105-BFF67E4C6F42}" type="datetimeFigureOut">
              <a:rPr lang="es-MX"/>
              <a:pPr>
                <a:defRPr/>
              </a:pPr>
              <a:t>26/11/2014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595E48-6D4F-492D-86E3-4B15815BE31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El paciente Adulto Mayor en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Servicio de Urgencias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C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dirty="0" smtClean="0"/>
              <a:t>Dr. Rafael Jara López</a:t>
            </a:r>
          </a:p>
          <a:p>
            <a:pPr>
              <a:lnSpc>
                <a:spcPct val="90000"/>
              </a:lnSpc>
            </a:pPr>
            <a:r>
              <a:rPr lang="es-ES" sz="2200" dirty="0" smtClean="0"/>
              <a:t>Sección Geriatría </a:t>
            </a:r>
          </a:p>
          <a:p>
            <a:pPr>
              <a:lnSpc>
                <a:spcPct val="90000"/>
              </a:lnSpc>
            </a:pPr>
            <a:r>
              <a:rPr lang="es-ES" sz="2200" dirty="0" smtClean="0"/>
              <a:t>Hospital Clínico de la Universidad de Chile</a:t>
            </a:r>
          </a:p>
          <a:p>
            <a:pPr>
              <a:lnSpc>
                <a:spcPct val="90000"/>
              </a:lnSpc>
            </a:pPr>
            <a:r>
              <a:rPr lang="es-ES" sz="2200" dirty="0" smtClean="0"/>
              <a:t>Servicio de Urgencia Hospital De Urgencia Asistencia Pública Dr. Alejandro del Río</a:t>
            </a:r>
            <a:endParaRPr lang="en-US" sz="2200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600" dirty="0" smtClean="0"/>
              <a:t>CARACTERISTICAS DE LAS ENFERMEDADES DEL ANCIANO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Dificultades terapéuticas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¿Limitaciones diagnósticas?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Mayor utilización de recursos sanitarios: atención primaria, hospital, etc.	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Mayor necesidad de rehabilitación y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recursos sociales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dirty="0" smtClean="0"/>
              <a:t>Frecuentes problemas éticos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82726"/>
          </a:xfrm>
        </p:spPr>
        <p:txBody>
          <a:bodyPr>
            <a:normAutofit/>
          </a:bodyPr>
          <a:lstStyle/>
          <a:p>
            <a:r>
              <a:rPr lang="es-CL" dirty="0" smtClean="0"/>
              <a:t>Envejecimiento:</a:t>
            </a:r>
            <a:br>
              <a:rPr lang="es-CL" dirty="0" smtClean="0"/>
            </a:br>
            <a:r>
              <a:rPr lang="es-CL" dirty="0" smtClean="0"/>
              <a:t>Heterogéneo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9835698"/>
              </p:ext>
            </p:extLst>
          </p:nvPr>
        </p:nvGraphicFramePr>
        <p:xfrm>
          <a:off x="642910" y="2214554"/>
          <a:ext cx="749746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-428660" y="0"/>
            <a:ext cx="204383" cy="6650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endParaRPr lang="es-CL" sz="3600" dirty="0"/>
          </a:p>
        </p:txBody>
      </p:sp>
    </p:spTree>
    <p:extLst>
      <p:ext uri="{BB962C8B-B14F-4D97-AF65-F5344CB8AC3E}">
        <p14:creationId xmlns="" xmlns:p14="http://schemas.microsoft.com/office/powerpoint/2010/main" val="276630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4000">
                <a:solidFill>
                  <a:srgbClr val="FFFF00"/>
                </a:solidFill>
                <a:latin typeface="Tahoma" pitchFamily="34" charset="0"/>
              </a:rPr>
              <a:t>Ciclo Vital - OMS</a:t>
            </a:r>
            <a:endParaRPr lang="es-ES" sz="4000">
              <a:solidFill>
                <a:srgbClr val="FFFF00"/>
              </a:solidFill>
              <a:latin typeface="Tahoma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81000" y="1752600"/>
          <a:ext cx="7772400" cy="4114800"/>
        </p:xfrm>
        <a:graphic>
          <a:graphicData uri="http://schemas.openxmlformats.org/presentationml/2006/ole">
            <p:oleObj spid="_x0000_s139266" name="Gráfico" r:id="rId4" imgW="7772408" imgH="4114867" progId="MSGraph.Chart.8">
              <p:embed followColorScheme="full"/>
            </p:oleObj>
          </a:graphicData>
        </a:graphic>
      </p:graphicFrame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124200" y="15240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943600" y="13716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286000" y="594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FF00"/>
                </a:solidFill>
                <a:latin typeface="Tahoma" pitchFamily="34" charset="0"/>
              </a:rPr>
              <a:t>edad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-5400000">
            <a:off x="-1529556" y="3663157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99FF"/>
                </a:solidFill>
                <a:latin typeface="Tahoma" pitchFamily="34" charset="0"/>
              </a:rPr>
              <a:t>Capacidad funcional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143000" y="236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2400">
              <a:latin typeface="Times New Roman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914400" y="1447800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FFFF00"/>
                </a:solidFill>
                <a:latin typeface="Tahoma" pitchFamily="34" charset="0"/>
              </a:rPr>
              <a:t>Joven</a:t>
            </a:r>
            <a:r>
              <a:rPr lang="es-ES_tradnl" sz="1400" b="1">
                <a:solidFill>
                  <a:schemeClr val="bg1"/>
                </a:solidFill>
                <a:latin typeface="Tahoma" pitchFamily="34" charset="0"/>
              </a:rPr>
              <a:t>   crecimiento y desarrollo</a:t>
            </a:r>
            <a:endParaRPr lang="es-ES" sz="1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276600" y="1371600"/>
            <a:ext cx="243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00FFFF"/>
                </a:solidFill>
                <a:latin typeface="Tahoma" pitchFamily="34" charset="0"/>
              </a:rPr>
              <a:t>Adulto</a:t>
            </a:r>
            <a:r>
              <a:rPr lang="es-ES_tradnl" sz="1400" b="1">
                <a:solidFill>
                  <a:srgbClr val="00FFFF"/>
                </a:solidFill>
                <a:latin typeface="Tahoma" pitchFamily="34" charset="0"/>
              </a:rPr>
              <a:t> </a:t>
            </a:r>
            <a:r>
              <a:rPr lang="es-ES_tradnl" sz="1400" b="1">
                <a:solidFill>
                  <a:schemeClr val="bg1"/>
                </a:solidFill>
                <a:latin typeface="Tahoma" pitchFamily="34" charset="0"/>
              </a:rPr>
              <a:t>    mantener máxima funcionalidad</a:t>
            </a:r>
            <a:endParaRPr lang="es-E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33400" y="4648200"/>
            <a:ext cx="74676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514600" y="4724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  <a:latin typeface="Tahoma" pitchFamily="34" charset="0"/>
              </a:rPr>
              <a:t>Límite de falla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096000" y="12954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>
                <a:solidFill>
                  <a:srgbClr val="FF3300"/>
                </a:solidFill>
                <a:latin typeface="Tahoma" pitchFamily="34" charset="0"/>
              </a:rPr>
              <a:t>Anciano</a:t>
            </a:r>
            <a:r>
              <a:rPr lang="es-ES_tradnl" sz="1400" b="1">
                <a:solidFill>
                  <a:schemeClr val="bg1"/>
                </a:solidFill>
                <a:latin typeface="Tahoma" pitchFamily="34" charset="0"/>
              </a:rPr>
              <a:t>   mantener independencia y evitar discapacidad</a:t>
            </a:r>
            <a:endParaRPr lang="es-E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019800" y="5867400"/>
            <a:ext cx="2438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Tahoma" pitchFamily="34" charset="0"/>
              </a:rPr>
              <a:t>Rehabilitación y</a:t>
            </a:r>
          </a:p>
          <a:p>
            <a:pPr algn="ctr"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Tahoma" pitchFamily="34" charset="0"/>
              </a:rPr>
              <a:t> calidad de vida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3152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8458200" y="2133600"/>
            <a:ext cx="304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ahoma" pitchFamily="34" charset="0"/>
              </a:rPr>
              <a:t>diferencias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458200" y="2133600"/>
            <a:ext cx="3048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1108"/>
            <a:ext cx="5715040" cy="635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21523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Proyección de Consultas en SU</a:t>
            </a:r>
            <a:endParaRPr lang="es-CL" dirty="0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2" y="2348880"/>
            <a:ext cx="5248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03848" y="609329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Hazzard</a:t>
            </a:r>
            <a:r>
              <a:rPr lang="en-US" sz="1400" dirty="0" smtClean="0"/>
              <a:t>, W.R. and J.B. Halter, </a:t>
            </a:r>
            <a:r>
              <a:rPr lang="en-US" sz="1400" i="1" dirty="0" err="1" smtClean="0"/>
              <a:t>Hazzard's</a:t>
            </a:r>
            <a:r>
              <a:rPr lang="en-US" sz="1400" i="1" dirty="0" smtClean="0"/>
              <a:t> geriatric medicine and gerontology. 6th ed. 2009, New York: McGraw-Hill Medical. xxviii, 1,634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de Urgencia Actuales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Vigente desde los años 60´s</a:t>
            </a:r>
          </a:p>
          <a:p>
            <a:pPr>
              <a:buNone/>
            </a:pPr>
            <a:r>
              <a:rPr lang="es-ES" sz="2000" dirty="0" smtClean="0"/>
              <a:t>				Comité de trauma (Colegio de Cirujanos EEUU)</a:t>
            </a:r>
          </a:p>
          <a:p>
            <a:pPr>
              <a:buNone/>
            </a:pPr>
            <a:r>
              <a:rPr lang="es-ES" dirty="0" smtClean="0"/>
              <a:t>Diseñado para patología aguda</a:t>
            </a:r>
          </a:p>
          <a:p>
            <a:pPr>
              <a:buNone/>
            </a:pPr>
            <a:r>
              <a:rPr lang="es-ES" dirty="0" smtClean="0"/>
              <a:t>Requiere alto recambio de pacientes</a:t>
            </a:r>
          </a:p>
          <a:p>
            <a:pPr>
              <a:buNone/>
            </a:pPr>
            <a:r>
              <a:rPr lang="es-ES" dirty="0" smtClean="0"/>
              <a:t>Una patología y actual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Paciente geriátrico:</a:t>
            </a:r>
          </a:p>
          <a:p>
            <a:pPr>
              <a:buNone/>
            </a:pPr>
            <a:r>
              <a:rPr lang="es-ES" sz="2600" dirty="0" smtClean="0"/>
              <a:t>				Medicamente complejo</a:t>
            </a:r>
          </a:p>
          <a:p>
            <a:pPr>
              <a:buNone/>
            </a:pPr>
            <a:r>
              <a:rPr lang="es-ES" sz="2600" dirty="0" smtClean="0"/>
              <a:t>				Lentitud cognitiva o física</a:t>
            </a:r>
          </a:p>
          <a:p>
            <a:pPr>
              <a:buNone/>
            </a:pPr>
            <a:r>
              <a:rPr lang="es-ES" sz="2600" dirty="0" smtClean="0"/>
              <a:t>				Deterioro funcional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s-ES" dirty="0" smtClean="0"/>
              <a:t>En Servicio de Urgencia los AM necesitan: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Atención de su complejidad.</a:t>
            </a:r>
          </a:p>
          <a:p>
            <a:pPr>
              <a:buNone/>
            </a:pPr>
            <a:r>
              <a:rPr lang="es-ES" dirty="0" smtClean="0"/>
              <a:t>Atención detallada</a:t>
            </a:r>
          </a:p>
          <a:p>
            <a:pPr>
              <a:buNone/>
            </a:pPr>
            <a:r>
              <a:rPr lang="es-ES" dirty="0" smtClean="0"/>
              <a:t>Espacio y tiempo para un mejor rendimiento.</a:t>
            </a:r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8" indent="0">
              <a:buNone/>
            </a:pPr>
            <a:endParaRPr lang="es-CL" dirty="0"/>
          </a:p>
          <a:p>
            <a:r>
              <a:rPr lang="es-CL" sz="2000" dirty="0"/>
              <a:t>64 artículos</a:t>
            </a:r>
          </a:p>
          <a:p>
            <a:r>
              <a:rPr lang="es-CL" sz="2000" dirty="0"/>
              <a:t>&gt;100.000 </a:t>
            </a:r>
            <a:r>
              <a:rPr lang="es-CL" sz="2000" dirty="0" err="1"/>
              <a:t>AMs</a:t>
            </a:r>
            <a:endParaRPr lang="es-CL" sz="2000" dirty="0"/>
          </a:p>
          <a:p>
            <a:pPr marL="39688" indent="0">
              <a:buNone/>
            </a:pPr>
            <a:endParaRPr lang="es-CL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3" y="2780928"/>
            <a:ext cx="5376529" cy="36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35896" y="6381328"/>
            <a:ext cx="545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n-lt"/>
              </a:rPr>
              <a:t>Schnitker</a:t>
            </a:r>
            <a:r>
              <a:rPr lang="en-US" sz="1600" dirty="0">
                <a:latin typeface="+mn-lt"/>
              </a:rPr>
              <a:t>, L., et al., </a:t>
            </a:r>
            <a:r>
              <a:rPr lang="en-US" sz="1600" dirty="0" err="1" smtClean="0">
                <a:latin typeface="+mn-lt"/>
              </a:rPr>
              <a:t>Australas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Emerg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Nurs</a:t>
            </a:r>
            <a:r>
              <a:rPr lang="en-US" sz="1600" dirty="0">
                <a:latin typeface="+mn-lt"/>
              </a:rPr>
              <a:t> J, 2011. 14(3): p. </a:t>
            </a:r>
            <a:r>
              <a:rPr lang="en-US" sz="1600" dirty="0" smtClean="0">
                <a:latin typeface="+mn-lt"/>
              </a:rPr>
              <a:t>141.</a:t>
            </a:r>
            <a:endParaRPr lang="es-CL" sz="16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620688"/>
            <a:ext cx="8856984" cy="19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" y="3933056"/>
            <a:ext cx="3678627" cy="4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" y="4868940"/>
            <a:ext cx="3678627" cy="5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3015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4791460"/>
              </p:ext>
            </p:extLst>
          </p:nvPr>
        </p:nvGraphicFramePr>
        <p:xfrm>
          <a:off x="457200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1705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809524" cy="2448267"/>
          </a:xfrm>
          <a:noFill/>
        </p:spPr>
      </p:pic>
      <p:pic>
        <p:nvPicPr>
          <p:cNvPr id="2560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3800" y="366564"/>
            <a:ext cx="3877216" cy="2486372"/>
          </a:xfrm>
          <a:noFill/>
        </p:spPr>
      </p:pic>
      <p:pic>
        <p:nvPicPr>
          <p:cNvPr id="2560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83568" y="3068960"/>
            <a:ext cx="3780953" cy="3362795"/>
          </a:xfrm>
          <a:noFill/>
        </p:spPr>
      </p:pic>
      <p:pic>
        <p:nvPicPr>
          <p:cNvPr id="25605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11763" y="3068960"/>
            <a:ext cx="3780953" cy="33714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95288" y="981075"/>
            <a:ext cx="8439150" cy="1039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s-ES_tradnl" sz="3200" b="1">
                <a:latin typeface="Times New Roman" pitchFamily="18" charset="0"/>
              </a:rPr>
              <a:t>VALORACION GERIATRICA INTEGRAL</a:t>
            </a:r>
            <a:r>
              <a:rPr lang="es-ES_tradnl" sz="3600" b="1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s-ES_tradnl" sz="3600" b="1">
                <a:solidFill>
                  <a:srgbClr val="FFFF00"/>
                </a:solidFill>
                <a:latin typeface="Times New Roman" pitchFamily="18" charset="0"/>
              </a:rPr>
            </a:br>
            <a:endParaRPr lang="es-ES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79388" y="1628775"/>
            <a:ext cx="8675687" cy="3865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70000"/>
              </a:spcBef>
              <a:buClr>
                <a:schemeClr val="tx2"/>
              </a:buClr>
              <a:buSzPct val="115000"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 </a:t>
            </a:r>
            <a:r>
              <a:rPr lang="es-ES_tradnl" sz="2400" dirty="0" smtClean="0">
                <a:cs typeface="Times New Roman" pitchFamily="18" charset="0"/>
              </a:rPr>
              <a:t>Proceso </a:t>
            </a:r>
            <a:r>
              <a:rPr lang="es-ES_tradnl" sz="2400" dirty="0">
                <a:cs typeface="Times New Roman" pitchFamily="18" charset="0"/>
              </a:rPr>
              <a:t>diagnóstico multidimensional, interdisciplinario, </a:t>
            </a:r>
            <a:r>
              <a:rPr lang="es-ES_tradnl" sz="2400" dirty="0" smtClean="0">
                <a:cs typeface="Times New Roman" pitchFamily="18" charset="0"/>
              </a:rPr>
              <a:t>diseñado para </a:t>
            </a:r>
            <a:r>
              <a:rPr lang="es-ES_tradnl" sz="2400" dirty="0">
                <a:cs typeface="Times New Roman" pitchFamily="18" charset="0"/>
              </a:rPr>
              <a:t>identificar y cuantificar problemas médicos, evaluar capacidades funcionales y psicosociales, alcanzar un plan de tratamiento global, optimizar la utilización de recursos asistenciales y garantizar la continuidad de los </a:t>
            </a:r>
            <a:r>
              <a:rPr lang="es-ES_tradnl" sz="2400" dirty="0" smtClean="0">
                <a:cs typeface="Times New Roman" pitchFamily="18" charset="0"/>
              </a:rPr>
              <a:t>cuidados. </a:t>
            </a:r>
            <a:endParaRPr lang="es-ES_tradnl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s-E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0" y="5000637"/>
            <a:ext cx="2133600" cy="1643074"/>
          </a:xfrm>
          <a:prstGeom prst="ellipse">
            <a:avLst/>
          </a:prstGeom>
          <a:solidFill>
            <a:srgbClr val="9999FF"/>
          </a:solidFill>
          <a:ln w="12700" cap="sq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4000" dirty="0">
                <a:solidFill>
                  <a:schemeClr val="bg1"/>
                </a:solidFill>
              </a:rPr>
              <a:t>CLINICA</a:t>
            </a:r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2268538" y="4953000"/>
            <a:ext cx="2663825" cy="1716088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1" lang="es-ES_tradnl" sz="4400" dirty="0">
                <a:solidFill>
                  <a:schemeClr val="bg1"/>
                </a:solidFill>
                <a:latin typeface="Times New Roman" pitchFamily="18" charset="0"/>
              </a:rPr>
              <a:t>Funcional</a:t>
            </a: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5003800" y="4941888"/>
            <a:ext cx="1981200" cy="1600200"/>
          </a:xfrm>
          <a:prstGeom prst="ellipse">
            <a:avLst/>
          </a:prstGeom>
          <a:solidFill>
            <a:schemeClr val="tx2"/>
          </a:solidFill>
          <a:ln w="12700" cap="sq">
            <a:solidFill>
              <a:srgbClr val="66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4000" dirty="0">
                <a:solidFill>
                  <a:schemeClr val="bg1"/>
                </a:solidFill>
              </a:rPr>
              <a:t>MENTAL</a:t>
            </a:r>
            <a:endParaRPr kumimoji="1" lang="es-ES_tradnl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7019925" y="4941888"/>
            <a:ext cx="2124075" cy="1600200"/>
          </a:xfrm>
          <a:prstGeom prst="ellipse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1" lang="es-ES_tradnl" sz="3600" dirty="0">
                <a:solidFill>
                  <a:schemeClr val="bg1"/>
                </a:solidFill>
                <a:latin typeface="Times New Roman" pitchFamily="18" charset="0"/>
              </a:rPr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93912"/>
            <a:ext cx="8003232" cy="1143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Caplan</a:t>
            </a:r>
            <a:r>
              <a:rPr lang="en-US" sz="2000" dirty="0" smtClean="0"/>
              <a:t>, G. A., A. J. Williams, et al. (2004). "A Randomized, Controlled Trial of Comprehensive Geriatric Assessment and Multidisciplinary Intervention After Discharge of Elderly from the Emergency Department—The DEED II Study." </a:t>
            </a:r>
            <a:r>
              <a:rPr lang="en-US" sz="2000" u="sng" dirty="0" smtClean="0"/>
              <a:t>Journal of the American Geriatrics Society </a:t>
            </a:r>
            <a:r>
              <a:rPr lang="en-US" sz="2000" b="1" u="sng" dirty="0" smtClean="0"/>
              <a:t>52(9): 1417-1423.</a:t>
            </a:r>
            <a:endParaRPr lang="es-CL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sz="3200" dirty="0" smtClean="0"/>
          </a:p>
          <a:p>
            <a:pPr>
              <a:buNone/>
            </a:pPr>
            <a:endParaRPr lang="es-CL" sz="3200" dirty="0" smtClean="0"/>
          </a:p>
          <a:p>
            <a:r>
              <a:rPr lang="es-CL" sz="2800" dirty="0" smtClean="0"/>
              <a:t>739 pacientes ≥75 años acudieron SU</a:t>
            </a:r>
          </a:p>
          <a:p>
            <a:pPr lvl="1"/>
            <a:r>
              <a:rPr lang="es-CL" sz="2400" dirty="0" smtClean="0"/>
              <a:t>Grupo 1: VGI</a:t>
            </a:r>
          </a:p>
          <a:p>
            <a:pPr lvl="1"/>
            <a:r>
              <a:rPr lang="es-CL" sz="2400" dirty="0" smtClean="0"/>
              <a:t>Grupo 2: Usual</a:t>
            </a:r>
          </a:p>
          <a:p>
            <a:pPr lvl="1"/>
            <a:endParaRPr lang="es-CL" dirty="0" smtClean="0"/>
          </a:p>
          <a:p>
            <a:r>
              <a:rPr lang="es-CL" sz="2800" dirty="0" smtClean="0"/>
              <a:t>Seguimiento a 18 meses</a:t>
            </a:r>
          </a:p>
          <a:p>
            <a:endParaRPr lang="es-C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565920"/>
            <a:ext cx="7931224" cy="1143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Caplan</a:t>
            </a:r>
            <a:r>
              <a:rPr lang="en-US" sz="2000" dirty="0" smtClean="0"/>
              <a:t>, G. A., A. J. Williams, et al. (2004). "A Randomized, Controlled Trial of Comprehensive Geriatric Assessment and Multidisciplinary Intervention After Discharge of Elderly from the Emergency Department—The DEED II Study." </a:t>
            </a:r>
            <a:r>
              <a:rPr lang="en-US" sz="2000" u="sng" dirty="0" smtClean="0"/>
              <a:t>Journal of the American Geriatrics Society </a:t>
            </a:r>
            <a:r>
              <a:rPr lang="en-US" sz="2000" b="1" u="sng" dirty="0" smtClean="0"/>
              <a:t>52(9): 1417-1423.</a:t>
            </a:r>
            <a:endParaRPr lang="es-CL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313737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1512168"/>
                <a:gridCol w="1944216"/>
                <a:gridCol w="80243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Grupo VGI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Grupo Control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Hospitalizaciones a 30 días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16,5%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22,2%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0,048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Hospitalizaciones  de Urgencia 18 meses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44,4%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54,3%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0,007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Días hasta Ingreso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382 días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348 días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0.011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Cambio </a:t>
                      </a:r>
                      <a:r>
                        <a:rPr lang="es-CL" dirty="0" err="1" smtClean="0"/>
                        <a:t>Barthel</a:t>
                      </a:r>
                      <a:r>
                        <a:rPr lang="es-CL" dirty="0" smtClean="0"/>
                        <a:t> 6 meses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-0,25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-0,75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0,001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Cambio Mental Status </a:t>
                      </a:r>
                      <a:r>
                        <a:rPr lang="es-CL" dirty="0" err="1" smtClean="0"/>
                        <a:t>Questio</a:t>
                      </a:r>
                      <a:r>
                        <a:rPr lang="es-CL" dirty="0" smtClean="0"/>
                        <a:t> 12 meses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-0,21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-0,64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0,001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Mortalidad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14,9%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14,1%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0,765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en MSQ</a:t>
            </a:r>
            <a:endParaRPr lang="es-CL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262694" cy="46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071670" y="6072206"/>
            <a:ext cx="685804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Journal of the American Geriatrics Society </a:t>
            </a:r>
            <a:r>
              <a:rPr lang="en-US" b="1" u="sng" dirty="0" smtClean="0"/>
              <a:t>52(9): 1417-1423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de atención del AM en SU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 smtClean="0"/>
              <a:t>Servicio de Urgencia Geriátrico</a:t>
            </a:r>
          </a:p>
          <a:p>
            <a:pPr lvl="0"/>
            <a:r>
              <a:rPr lang="es-CL" dirty="0" smtClean="0"/>
              <a:t>Servicio de Urgencia Amigable con el AM</a:t>
            </a:r>
          </a:p>
          <a:p>
            <a:pPr lvl="0"/>
            <a:r>
              <a:rPr lang="es-CL" dirty="0" smtClean="0"/>
              <a:t>Equipo Geriátrico </a:t>
            </a:r>
            <a:r>
              <a:rPr lang="es-CL" dirty="0" err="1" smtClean="0"/>
              <a:t>Interconsultor</a:t>
            </a:r>
            <a:endParaRPr lang="es-CL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Servicio de urgencia amigable con AM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Educación del equipo:</a:t>
            </a:r>
          </a:p>
          <a:p>
            <a:pPr>
              <a:buNone/>
            </a:pPr>
            <a:r>
              <a:rPr lang="es-ES" sz="2400" dirty="0" smtClean="0"/>
              <a:t>			Presentación atípica</a:t>
            </a:r>
          </a:p>
          <a:p>
            <a:pPr>
              <a:buNone/>
            </a:pPr>
            <a:r>
              <a:rPr lang="es-ES" sz="2400" dirty="0" smtClean="0"/>
              <a:t>			Polifarmacia</a:t>
            </a:r>
          </a:p>
          <a:p>
            <a:pPr>
              <a:buNone/>
            </a:pPr>
            <a:r>
              <a:rPr lang="es-ES" sz="2400" dirty="0" smtClean="0"/>
              <a:t>			Niveles asistenciales</a:t>
            </a:r>
          </a:p>
          <a:p>
            <a:pPr>
              <a:buNone/>
            </a:pPr>
            <a:r>
              <a:rPr lang="es-ES" sz="2400" dirty="0" smtClean="0"/>
              <a:t>			Manejo de soporte vital en AM</a:t>
            </a:r>
          </a:p>
          <a:p>
            <a:pPr>
              <a:buNone/>
            </a:pPr>
            <a:r>
              <a:rPr lang="es-ES" sz="2400" dirty="0" smtClean="0"/>
              <a:t>			</a:t>
            </a:r>
            <a:r>
              <a:rPr lang="es-ES" sz="2400" dirty="0" err="1" smtClean="0"/>
              <a:t>Trancisión</a:t>
            </a:r>
            <a:r>
              <a:rPr lang="es-ES" sz="2400" dirty="0" smtClean="0"/>
              <a:t> del cuidado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Screening</a:t>
            </a:r>
            <a:endParaRPr lang="es-ES" dirty="0" smtClean="0"/>
          </a:p>
          <a:p>
            <a:pPr>
              <a:buNone/>
            </a:pPr>
            <a:r>
              <a:rPr lang="es-ES" sz="2800" dirty="0" smtClean="0"/>
              <a:t>			Deterioro cognitivo y delirium</a:t>
            </a:r>
          </a:p>
          <a:p>
            <a:pPr>
              <a:buNone/>
            </a:pPr>
            <a:r>
              <a:rPr lang="es-ES" sz="2800" dirty="0" smtClean="0"/>
              <a:t>			Caídas </a:t>
            </a:r>
          </a:p>
          <a:p>
            <a:pPr>
              <a:buNone/>
            </a:pPr>
            <a:r>
              <a:rPr lang="es-ES" sz="2800" dirty="0" smtClean="0"/>
              <a:t>			Fragilidad</a:t>
            </a:r>
          </a:p>
          <a:p>
            <a:pPr>
              <a:buNone/>
            </a:pPr>
            <a:r>
              <a:rPr lang="es-ES" sz="2800" dirty="0" smtClean="0"/>
              <a:t>			Deterioro funcional</a:t>
            </a:r>
          </a:p>
          <a:p>
            <a:pPr>
              <a:buNone/>
            </a:pPr>
            <a:r>
              <a:rPr lang="es-ES" sz="2800" dirty="0" smtClean="0"/>
              <a:t>			Negligencias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Servicio de urgencia amigable con AM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Infraestructura:</a:t>
            </a:r>
          </a:p>
          <a:p>
            <a:pPr>
              <a:buNone/>
            </a:pPr>
            <a:r>
              <a:rPr lang="es-ES" sz="2600" dirty="0" smtClean="0"/>
              <a:t>			Señales con letras grandes</a:t>
            </a:r>
          </a:p>
          <a:p>
            <a:pPr>
              <a:buNone/>
            </a:pPr>
            <a:r>
              <a:rPr lang="es-ES" sz="2600" dirty="0" smtClean="0"/>
              <a:t>			Sillones</a:t>
            </a:r>
          </a:p>
          <a:p>
            <a:pPr>
              <a:buNone/>
            </a:pPr>
            <a:r>
              <a:rPr lang="es-ES" sz="2600" dirty="0" smtClean="0"/>
              <a:t>			Espacio para sillas de rueda</a:t>
            </a:r>
          </a:p>
          <a:p>
            <a:pPr>
              <a:buNone/>
            </a:pPr>
            <a:r>
              <a:rPr lang="es-ES" dirty="0" smtClean="0"/>
              <a:t>Recursos en SU</a:t>
            </a:r>
          </a:p>
          <a:p>
            <a:pPr>
              <a:buNone/>
            </a:pPr>
            <a:r>
              <a:rPr lang="es-ES" sz="2600" dirty="0" smtClean="0"/>
              <a:t>			Unidad móvil de cuidado agudo de AM</a:t>
            </a:r>
          </a:p>
          <a:p>
            <a:pPr>
              <a:buNone/>
            </a:pPr>
            <a:r>
              <a:rPr lang="es-ES" sz="2600" dirty="0" smtClean="0"/>
              <a:t>			Consulta de vida saludable</a:t>
            </a:r>
          </a:p>
          <a:p>
            <a:pPr>
              <a:buNone/>
            </a:pPr>
            <a:r>
              <a:rPr lang="es-ES" sz="2600" dirty="0" smtClean="0"/>
              <a:t>			</a:t>
            </a:r>
            <a:r>
              <a:rPr lang="es-ES" sz="2600" dirty="0" err="1" smtClean="0"/>
              <a:t>Consuulta</a:t>
            </a:r>
            <a:r>
              <a:rPr lang="es-ES" sz="2600" dirty="0" smtClean="0"/>
              <a:t> de manejo del dolor</a:t>
            </a:r>
          </a:p>
          <a:p>
            <a:pPr>
              <a:buNone/>
            </a:pPr>
            <a:r>
              <a:rPr lang="es-ES" sz="2600" dirty="0" smtClean="0"/>
              <a:t>			Consulta de cuidados paliativos</a:t>
            </a:r>
            <a:endParaRPr lang="es-CL" sz="2600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Modelo de atención de Urgencias en AM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 smtClean="0"/>
              <a:t>Práctica basada en la evidencia.</a:t>
            </a:r>
          </a:p>
          <a:p>
            <a:pPr>
              <a:buNone/>
            </a:pPr>
            <a:r>
              <a:rPr lang="es-CL" dirty="0" smtClean="0"/>
              <a:t>Enfermería comprometida en cínica y en liderazgo.</a:t>
            </a:r>
          </a:p>
          <a:p>
            <a:pPr>
              <a:buNone/>
            </a:pPr>
            <a:r>
              <a:rPr lang="es-CL" dirty="0" smtClean="0"/>
              <a:t>Protocolos de detección de alto riesgo.</a:t>
            </a:r>
          </a:p>
          <a:p>
            <a:pPr>
              <a:buNone/>
            </a:pPr>
            <a:r>
              <a:rPr lang="es-CL" dirty="0" smtClean="0"/>
              <a:t>Evaluación geriátrica integral.</a:t>
            </a:r>
          </a:p>
          <a:p>
            <a:pPr>
              <a:buNone/>
            </a:pPr>
            <a:r>
              <a:rPr lang="es-CL" dirty="0" smtClean="0"/>
              <a:t>Intervenciones centradas, el inicio de la atención y</a:t>
            </a:r>
          </a:p>
          <a:p>
            <a:pPr>
              <a:buNone/>
            </a:pPr>
            <a:r>
              <a:rPr lang="es-CL" dirty="0" smtClean="0"/>
              <a:t>planificación  de cuidados de AM.</a:t>
            </a:r>
          </a:p>
          <a:p>
            <a:pPr>
              <a:buNone/>
            </a:pPr>
            <a:r>
              <a:rPr lang="es-CL" dirty="0" smtClean="0"/>
              <a:t>Prácticas de trabajo interprofesional y de aumento de</a:t>
            </a:r>
          </a:p>
          <a:p>
            <a:pPr>
              <a:buNone/>
            </a:pPr>
            <a:r>
              <a:rPr lang="es-CL" dirty="0" smtClean="0"/>
              <a:t>Capacidad.</a:t>
            </a:r>
          </a:p>
          <a:p>
            <a:pPr>
              <a:buNone/>
            </a:pPr>
            <a:r>
              <a:rPr lang="es-CL" dirty="0" smtClean="0"/>
              <a:t>Seguimiento post alta.</a:t>
            </a:r>
          </a:p>
          <a:p>
            <a:pPr>
              <a:buNone/>
            </a:pPr>
            <a:r>
              <a:rPr lang="es-ES" dirty="0" smtClean="0"/>
              <a:t>Procesos de mejora de calidad.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Considerar Módulos de Educación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 smtClean="0"/>
              <a:t>Evaluación general del paciente anciano</a:t>
            </a:r>
          </a:p>
          <a:p>
            <a:pPr>
              <a:buNone/>
            </a:pPr>
            <a:r>
              <a:rPr lang="es-CL" dirty="0" smtClean="0"/>
              <a:t>Dolor abdominal en los ancianos</a:t>
            </a:r>
          </a:p>
          <a:p>
            <a:pPr>
              <a:buNone/>
            </a:pPr>
            <a:r>
              <a:rPr lang="es-ES" dirty="0" smtClean="0"/>
              <a:t>Estados mentales alterados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Dolor torácico y disnea</a:t>
            </a:r>
          </a:p>
          <a:p>
            <a:pPr>
              <a:buNone/>
            </a:pPr>
            <a:r>
              <a:rPr lang="es-ES" dirty="0" smtClean="0"/>
              <a:t>Vértigo en el AM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Cuidados al final de la vida</a:t>
            </a:r>
          </a:p>
          <a:p>
            <a:pPr>
              <a:buNone/>
            </a:pPr>
            <a:r>
              <a:rPr lang="es-ES" dirty="0" smtClean="0"/>
              <a:t>Trastornos de la marcha y caídas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Enfermedades infecciosas</a:t>
            </a:r>
          </a:p>
          <a:p>
            <a:pPr>
              <a:buNone/>
            </a:pPr>
            <a:r>
              <a:rPr lang="es-CL" dirty="0" smtClean="0"/>
              <a:t>Farmacología y polifarmacia</a:t>
            </a:r>
          </a:p>
          <a:p>
            <a:pPr>
              <a:buNone/>
            </a:pPr>
            <a:r>
              <a:rPr lang="es-CL" dirty="0" smtClean="0"/>
              <a:t>Cambios fisiológicos en el envejecimiento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Clínica en Servicio de Urgencia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EN AM lo frecuente es lo atípico:</a:t>
            </a:r>
          </a:p>
          <a:p>
            <a:pPr>
              <a:buNone/>
            </a:pPr>
            <a:r>
              <a:rPr lang="es-ES" sz="2400" dirty="0" smtClean="0"/>
              <a:t>			</a:t>
            </a:r>
            <a:r>
              <a:rPr lang="es-ES" sz="2400" dirty="0" err="1" smtClean="0"/>
              <a:t>Hipoxemia</a:t>
            </a:r>
            <a:r>
              <a:rPr lang="es-ES" sz="2400" dirty="0" smtClean="0"/>
              <a:t> sin disnea</a:t>
            </a:r>
          </a:p>
          <a:p>
            <a:pPr>
              <a:buNone/>
            </a:pPr>
            <a:r>
              <a:rPr lang="es-ES" sz="2400" dirty="0" smtClean="0"/>
              <a:t>			</a:t>
            </a:r>
            <a:r>
              <a:rPr lang="es-ES" sz="2400" dirty="0" err="1" smtClean="0"/>
              <a:t>Neumonia</a:t>
            </a:r>
            <a:r>
              <a:rPr lang="es-ES" sz="2400" dirty="0" smtClean="0"/>
              <a:t> o ITU sin fiebre</a:t>
            </a:r>
          </a:p>
          <a:p>
            <a:pPr>
              <a:buNone/>
            </a:pPr>
            <a:r>
              <a:rPr lang="es-ES" sz="2400" dirty="0" smtClean="0"/>
              <a:t>			Abdomen agudo sin dolor</a:t>
            </a:r>
          </a:p>
          <a:p>
            <a:pPr>
              <a:buNone/>
            </a:pPr>
            <a:r>
              <a:rPr lang="es-ES" sz="2400" dirty="0" smtClean="0"/>
              <a:t>			Deshidratación sin sed</a:t>
            </a:r>
          </a:p>
          <a:p>
            <a:pPr>
              <a:buNone/>
            </a:pPr>
            <a:r>
              <a:rPr lang="es-ES" sz="2400" dirty="0" smtClean="0"/>
              <a:t>			SCA dolor atípico o sin dolor.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Mayores de 85 años: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</a:rPr>
              <a:t>Presentaciones atípicas: duplican las típicas.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110"/>
            <a:ext cx="8834327" cy="6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Epidemiología del AM en SU</a:t>
            </a:r>
            <a:endParaRPr lang="es-CL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Corresponden entre 12 – 35 % de las consultas</a:t>
            </a:r>
          </a:p>
          <a:p>
            <a:pPr>
              <a:buNone/>
            </a:pPr>
            <a:r>
              <a:rPr lang="es-ES" dirty="0" smtClean="0"/>
              <a:t>HUAP (Posta Central) 40 % de consultas</a:t>
            </a:r>
            <a:endParaRPr lang="es-CL" dirty="0" smtClean="0"/>
          </a:p>
          <a:p>
            <a:pPr lvl="1"/>
            <a:r>
              <a:rPr lang="es-CL" dirty="0" smtClean="0"/>
              <a:t>Consultan más frecuentemente </a:t>
            </a:r>
            <a:r>
              <a:rPr lang="es-CL" dirty="0"/>
              <a:t>que otras edades </a:t>
            </a:r>
            <a:endParaRPr lang="es-CL" dirty="0" smtClean="0"/>
          </a:p>
          <a:p>
            <a:pPr>
              <a:buNone/>
            </a:pPr>
            <a:r>
              <a:rPr lang="es-CL" sz="2800" dirty="0" smtClean="0"/>
              <a:t>Mayor probabilidad </a:t>
            </a:r>
            <a:r>
              <a:rPr lang="es-CL" sz="2800" dirty="0"/>
              <a:t>que tengan Emergencias</a:t>
            </a:r>
          </a:p>
          <a:p>
            <a:pPr lvl="1"/>
            <a:r>
              <a:rPr lang="es-CL" sz="2400" dirty="0"/>
              <a:t>Hospitalizan  2,5 – 4,6 veces más que pacientes jóvenes </a:t>
            </a:r>
          </a:p>
          <a:p>
            <a:pPr lvl="1"/>
            <a:r>
              <a:rPr lang="es-CL" sz="2400" dirty="0"/>
              <a:t>UCI 4% vs &lt;1%</a:t>
            </a:r>
            <a:endParaRPr lang="es-CL" dirty="0"/>
          </a:p>
          <a:p>
            <a:pPr>
              <a:buNone/>
            </a:pPr>
            <a:r>
              <a:rPr lang="es-CL" sz="2800" dirty="0"/>
              <a:t>Permanecen más tiempo en </a:t>
            </a:r>
            <a:r>
              <a:rPr lang="es-CL" sz="2800" dirty="0" smtClean="0"/>
              <a:t>Servicio de Urgencias</a:t>
            </a:r>
          </a:p>
          <a:p>
            <a:pPr>
              <a:buNone/>
            </a:pPr>
            <a:r>
              <a:rPr lang="es-ES" sz="2800" dirty="0" smtClean="0"/>
              <a:t>Diagnóstico erróneo y </a:t>
            </a:r>
            <a:r>
              <a:rPr lang="es-ES" sz="2800" dirty="0" err="1" smtClean="0"/>
              <a:t>Yatrogenias</a:t>
            </a:r>
            <a:r>
              <a:rPr lang="es-ES" sz="2800" dirty="0" smtClean="0"/>
              <a:t> más frecuentes</a:t>
            </a:r>
            <a:r>
              <a:rPr lang="es-CL" sz="2800" dirty="0" smtClean="0"/>
              <a:t>.</a:t>
            </a:r>
            <a:endParaRPr lang="es-CL" dirty="0" smtClean="0"/>
          </a:p>
          <a:p>
            <a:endParaRPr lang="es-CL" sz="2800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73024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Causas comunes consulta del AM al SU </a:t>
            </a:r>
            <a:endParaRPr lang="es-C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07079"/>
            <a:ext cx="5992238" cy="36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03848" y="609329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Hazzard</a:t>
            </a:r>
            <a:r>
              <a:rPr lang="en-US" sz="1400" dirty="0" smtClean="0"/>
              <a:t>, W.R. and J.B. Halter, </a:t>
            </a:r>
            <a:r>
              <a:rPr lang="en-US" sz="1400" i="1" dirty="0" err="1" smtClean="0"/>
              <a:t>Hazzard's</a:t>
            </a:r>
            <a:r>
              <a:rPr lang="en-US" sz="1400" i="1" dirty="0" smtClean="0"/>
              <a:t> geriatric medicine and gerontology. 6th ed. 2009, New York: McGraw-Hill Medical. xxviii</a:t>
            </a:r>
            <a:endParaRPr lang="es-CL" sz="1400" dirty="0"/>
          </a:p>
        </p:txBody>
      </p:sp>
    </p:spTree>
    <p:extLst>
      <p:ext uri="{BB962C8B-B14F-4D97-AF65-F5344CB8AC3E}">
        <p14:creationId xmlns="" xmlns:p14="http://schemas.microsoft.com/office/powerpoint/2010/main" val="389654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Diagnósticos comunes del AM en SU </a:t>
            </a: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19256" cy="63976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Patologías Medicas</a:t>
            </a:r>
          </a:p>
          <a:p>
            <a:pPr lvl="1"/>
            <a:r>
              <a:rPr lang="es-CL" dirty="0"/>
              <a:t>SCA</a:t>
            </a:r>
          </a:p>
          <a:p>
            <a:pPr lvl="1"/>
            <a:r>
              <a:rPr lang="es-CL" dirty="0"/>
              <a:t>ICC</a:t>
            </a:r>
          </a:p>
          <a:p>
            <a:pPr lvl="1"/>
            <a:r>
              <a:rPr lang="es-CL" dirty="0"/>
              <a:t>Arritmias</a:t>
            </a:r>
          </a:p>
          <a:p>
            <a:pPr lvl="1"/>
            <a:r>
              <a:rPr lang="es-CL" dirty="0"/>
              <a:t>Síncope</a:t>
            </a:r>
          </a:p>
          <a:p>
            <a:pPr lvl="1"/>
            <a:r>
              <a:rPr lang="es-CL" dirty="0"/>
              <a:t>ACV</a:t>
            </a:r>
          </a:p>
          <a:p>
            <a:pPr lvl="1"/>
            <a:r>
              <a:rPr lang="es-CL" dirty="0"/>
              <a:t>NAC</a:t>
            </a:r>
          </a:p>
          <a:p>
            <a:pPr lvl="1"/>
            <a:r>
              <a:rPr lang="es-CL" dirty="0"/>
              <a:t>Patología abdominal</a:t>
            </a:r>
          </a:p>
          <a:p>
            <a:pPr lvl="1"/>
            <a:r>
              <a:rPr lang="es-CL" dirty="0"/>
              <a:t>Deshidratación</a:t>
            </a:r>
          </a:p>
          <a:p>
            <a:pPr lvl="1"/>
            <a:r>
              <a:rPr lang="es-CL" dirty="0" smtClean="0"/>
              <a:t>ITU</a:t>
            </a:r>
            <a:endParaRPr lang="es-CL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dirty="0" smtClean="0"/>
              <a:t>Menos frecuente</a:t>
            </a:r>
          </a:p>
          <a:p>
            <a:pPr lvl="1"/>
            <a:r>
              <a:rPr lang="es-CL" dirty="0" smtClean="0"/>
              <a:t>Quirúrgicas</a:t>
            </a:r>
          </a:p>
          <a:p>
            <a:pPr lvl="2"/>
            <a:r>
              <a:rPr lang="es-CL" dirty="0" smtClean="0"/>
              <a:t>Trauma por caídas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3284760" y="6474822"/>
            <a:ext cx="5823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n-lt"/>
              </a:rPr>
              <a:t>Aminzadeh</a:t>
            </a:r>
            <a:r>
              <a:rPr lang="en-US" sz="1600" dirty="0">
                <a:latin typeface="+mn-lt"/>
              </a:rPr>
              <a:t>, F. and W.B. </a:t>
            </a:r>
            <a:r>
              <a:rPr lang="en-US" sz="1600" dirty="0" err="1">
                <a:latin typeface="+mn-lt"/>
              </a:rPr>
              <a:t>Dalziel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Ann </a:t>
            </a:r>
            <a:r>
              <a:rPr lang="en-US" sz="1600" dirty="0" err="1">
                <a:latin typeface="+mn-lt"/>
              </a:rPr>
              <a:t>Emerg</a:t>
            </a:r>
            <a:r>
              <a:rPr lang="en-US" sz="1600" dirty="0">
                <a:latin typeface="+mn-lt"/>
              </a:rPr>
              <a:t> Med, 2002. 39(3): p. </a:t>
            </a:r>
            <a:r>
              <a:rPr lang="en-US" sz="1600" dirty="0" smtClean="0">
                <a:latin typeface="+mn-lt"/>
              </a:rPr>
              <a:t>238.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68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Trauma en AM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experiencia de trauma es diferente en un AM que en una persona joven.</a:t>
            </a:r>
          </a:p>
          <a:p>
            <a:pPr>
              <a:buNone/>
            </a:pPr>
            <a:r>
              <a:rPr lang="es-ES" dirty="0" smtClean="0"/>
              <a:t>Las </a:t>
            </a:r>
            <a:r>
              <a:rPr lang="es-ES" dirty="0" err="1" smtClean="0"/>
              <a:t>comorbilidades</a:t>
            </a:r>
            <a:r>
              <a:rPr lang="es-ES" dirty="0" smtClean="0"/>
              <a:t> complican el diagnóstico, pronóstico y manejo.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00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497" y="87004"/>
            <a:ext cx="6078900" cy="677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Maltrato: Factores de riesgo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L" dirty="0" smtClean="0"/>
              <a:t>Disminución de salud física (requiere más ayuda con las actividades de la vida diaria)</a:t>
            </a:r>
          </a:p>
          <a:p>
            <a:pPr>
              <a:buNone/>
            </a:pPr>
            <a:r>
              <a:rPr lang="es-CL" dirty="0" smtClean="0"/>
              <a:t>Deterioro cognitivo o demencia</a:t>
            </a:r>
          </a:p>
          <a:p>
            <a:pPr>
              <a:buNone/>
            </a:pPr>
            <a:r>
              <a:rPr lang="es-CL" dirty="0" smtClean="0"/>
              <a:t>Sexo femenino</a:t>
            </a:r>
          </a:p>
          <a:p>
            <a:pPr>
              <a:buNone/>
            </a:pPr>
            <a:r>
              <a:rPr lang="es-CL" dirty="0" smtClean="0"/>
              <a:t>Historia de violencia en biografía</a:t>
            </a:r>
          </a:p>
          <a:p>
            <a:pPr>
              <a:buNone/>
            </a:pPr>
            <a:r>
              <a:rPr lang="es-ES" dirty="0" smtClean="0"/>
              <a:t>Edad avanzada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Dormitorio común con cuidador</a:t>
            </a:r>
          </a:p>
          <a:p>
            <a:pPr>
              <a:buNone/>
            </a:pPr>
            <a:r>
              <a:rPr lang="es-CL" dirty="0" smtClean="0"/>
              <a:t>Aislamiento social</a:t>
            </a:r>
          </a:p>
          <a:p>
            <a:pPr>
              <a:buNone/>
            </a:pPr>
            <a:r>
              <a:rPr lang="es-CL" dirty="0" smtClean="0"/>
              <a:t>Víctima o cuidador con problemas de salud mental o abuso de sustancias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Signos de maltrato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Falta de ayudas médicas (por ejemplo, medicación, andador, bastón, gafas)</a:t>
            </a:r>
          </a:p>
          <a:p>
            <a:pPr>
              <a:buNone/>
            </a:pPr>
            <a:r>
              <a:rPr lang="es-CL" dirty="0" smtClean="0"/>
              <a:t>Falta de alimentación adecuada, higiene básica, abrigo, hidratación, ropa apropiada</a:t>
            </a:r>
          </a:p>
          <a:p>
            <a:pPr>
              <a:buNone/>
            </a:pPr>
            <a:r>
              <a:rPr lang="es-CL" dirty="0" smtClean="0"/>
              <a:t>Descuido en cuidados médicos (por ejemplo, úlceras por presión, sonda Foley, colostomía, </a:t>
            </a:r>
            <a:r>
              <a:rPr lang="es-CL" dirty="0" err="1" smtClean="0"/>
              <a:t>etc</a:t>
            </a:r>
            <a:r>
              <a:rPr lang="es-CL" dirty="0" smtClean="0"/>
              <a:t>)</a:t>
            </a:r>
          </a:p>
          <a:p>
            <a:pPr>
              <a:buNone/>
            </a:pPr>
            <a:r>
              <a:rPr lang="es-CL" dirty="0" smtClean="0"/>
              <a:t>Confinamiento en cama sin ayuda durante largos períodos de tiempo</a:t>
            </a:r>
          </a:p>
          <a:p>
            <a:pPr>
              <a:buNone/>
            </a:pPr>
            <a:r>
              <a:rPr lang="es-CL" dirty="0" smtClean="0"/>
              <a:t>Signos de abuso financiero</a:t>
            </a:r>
          </a:p>
          <a:p>
            <a:pPr>
              <a:buNone/>
            </a:pPr>
            <a:r>
              <a:rPr lang="es-CL" dirty="0" smtClean="0"/>
              <a:t>Regalos costosos o reembolsos excesivos por atención recibida</a:t>
            </a:r>
          </a:p>
          <a:p>
            <a:pPr>
              <a:buNone/>
            </a:pPr>
            <a:r>
              <a:rPr lang="es-CL" dirty="0" smtClean="0"/>
              <a:t>Falta de servicios que el paciente debiera ser capaz de pagar (por ejemplo, calefacción, agua, alimentos)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Signos de maltrato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CL" dirty="0" smtClean="0"/>
              <a:t>Signos de abuso psicológico o emocional</a:t>
            </a:r>
          </a:p>
          <a:p>
            <a:pPr>
              <a:buNone/>
            </a:pPr>
            <a:r>
              <a:rPr lang="es-CL" dirty="0" smtClean="0"/>
              <a:t>Cambios inexplicables en el comportamiento (por ejemplo, depresión, retraimiento, alteración del estado mental)</a:t>
            </a:r>
          </a:p>
          <a:p>
            <a:pPr>
              <a:buNone/>
            </a:pPr>
            <a:r>
              <a:rPr lang="es-CL" dirty="0" smtClean="0"/>
              <a:t>Aislamiento de familiares y amigos</a:t>
            </a:r>
          </a:p>
          <a:p>
            <a:pPr>
              <a:buNone/>
            </a:pPr>
            <a:r>
              <a:rPr lang="es-CL" dirty="0" smtClean="0"/>
              <a:t>Un cuidador que parece estar controlando, degradante, demasiado preocupados por el gasto</a:t>
            </a:r>
          </a:p>
          <a:p>
            <a:pPr>
              <a:buNone/>
            </a:pPr>
            <a:r>
              <a:rPr lang="es-CL" dirty="0" smtClean="0"/>
              <a:t>dinero o es verbal o físicamente agresivo hacia el paciente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Signos de maltrato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L" sz="4000" dirty="0" smtClean="0"/>
              <a:t>Signos de abuso físico o sexual</a:t>
            </a:r>
          </a:p>
          <a:p>
            <a:pPr>
              <a:buNone/>
            </a:pPr>
            <a:r>
              <a:rPr lang="es-CL" dirty="0" smtClean="0"/>
              <a:t>Lesiones mal ( fracturas, úlceras, laceraciones, quemaduras)</a:t>
            </a:r>
          </a:p>
          <a:p>
            <a:pPr>
              <a:buNone/>
            </a:pPr>
            <a:r>
              <a:rPr lang="es-CL" dirty="0" smtClean="0"/>
              <a:t>Retraso en la búsqueda de atención médica después de una lesión</a:t>
            </a:r>
          </a:p>
          <a:p>
            <a:pPr>
              <a:buNone/>
            </a:pPr>
            <a:r>
              <a:rPr lang="es-CL" dirty="0" smtClean="0"/>
              <a:t>Enfermedades de transmisión sexual sin explicación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sz="4000" dirty="0" smtClean="0"/>
              <a:t>Signos generales de abuso y negligencia</a:t>
            </a:r>
          </a:p>
          <a:p>
            <a:pPr>
              <a:buNone/>
            </a:pPr>
            <a:r>
              <a:rPr lang="es-CL" dirty="0" smtClean="0"/>
              <a:t>Incongruencia entre las </a:t>
            </a:r>
            <a:r>
              <a:rPr lang="es-CL" dirty="0" err="1" smtClean="0"/>
              <a:t>histori</a:t>
            </a:r>
            <a:r>
              <a:rPr lang="es-CL" dirty="0" smtClean="0"/>
              <a:t> as del paciente y el cuidador</a:t>
            </a:r>
          </a:p>
          <a:p>
            <a:pPr>
              <a:buNone/>
            </a:pPr>
            <a:r>
              <a:rPr lang="es-CL" dirty="0" smtClean="0"/>
              <a:t>Explicaciones vagas o improbables por lesiones</a:t>
            </a:r>
          </a:p>
          <a:p>
            <a:pPr>
              <a:buNone/>
            </a:pPr>
            <a:r>
              <a:rPr lang="es-CL" dirty="0" smtClean="0"/>
              <a:t>Presentación de un paciente con discapacidad mental sin un cuidador</a:t>
            </a:r>
          </a:p>
          <a:p>
            <a:pPr>
              <a:buNone/>
            </a:pPr>
            <a:r>
              <a:rPr lang="es-CL" dirty="0" smtClean="0"/>
              <a:t>Hallazgos de laboratorio o de radiología no coherentes con la historia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77300" cy="1143000"/>
          </a:xfrm>
        </p:spPr>
        <p:txBody>
          <a:bodyPr/>
          <a:lstStyle/>
          <a:p>
            <a:endParaRPr lang="es-ES" sz="3200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410" name="Marcador de contenido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>
              <a:buNone/>
            </a:pPr>
            <a:endParaRPr lang="es-ES" dirty="0" smtClean="0">
              <a:ea typeface="ＭＳ Ｐゴシック" pitchFamily="34" charset="-128"/>
            </a:endParaRPr>
          </a:p>
          <a:p>
            <a:endParaRPr lang="es-ES" dirty="0" smtClean="0">
              <a:ea typeface="ＭＳ Ｐゴシック" pitchFamily="34" charset="-128"/>
            </a:endParaRPr>
          </a:p>
        </p:txBody>
      </p:sp>
      <p:cxnSp>
        <p:nvCxnSpPr>
          <p:cNvPr id="17411" name="Conector recto 13"/>
          <p:cNvCxnSpPr>
            <a:cxnSpLocks noChangeShapeType="1"/>
          </p:cNvCxnSpPr>
          <p:nvPr/>
        </p:nvCxnSpPr>
        <p:spPr bwMode="auto">
          <a:xfrm>
            <a:off x="303213" y="6451600"/>
            <a:ext cx="61912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2" name="Agrupar 3"/>
          <p:cNvGrpSpPr>
            <a:grpSpLocks/>
          </p:cNvGrpSpPr>
          <p:nvPr/>
        </p:nvGrpSpPr>
        <p:grpSpPr bwMode="auto">
          <a:xfrm>
            <a:off x="1000100" y="1071546"/>
            <a:ext cx="6858048" cy="3643338"/>
            <a:chOff x="84667" y="1484784"/>
            <a:chExt cx="9144000" cy="3758099"/>
          </a:xfrm>
          <a:solidFill>
            <a:schemeClr val="bg1"/>
          </a:solidFill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920"/>
            <a:stretch>
              <a:fillRect/>
            </a:stretch>
          </p:blipFill>
          <p:spPr bwMode="auto">
            <a:xfrm>
              <a:off x="84667" y="1484784"/>
              <a:ext cx="9144000" cy="37580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ángulo 2"/>
            <p:cNvSpPr>
              <a:spLocks noChangeArrowheads="1"/>
            </p:cNvSpPr>
            <p:nvPr/>
          </p:nvSpPr>
          <p:spPr bwMode="auto">
            <a:xfrm>
              <a:off x="84667" y="1484784"/>
              <a:ext cx="7020272" cy="936104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755650" y="5300663"/>
            <a:ext cx="6192838" cy="136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2000" b="1">
                <a:latin typeface="Times New Roman" pitchFamily="18" charset="0"/>
              </a:rPr>
              <a:t>POBLACIÓN &gt; 65 AÑOS</a:t>
            </a:r>
          </a:p>
          <a:p>
            <a:pPr>
              <a:lnSpc>
                <a:spcPct val="140000"/>
              </a:lnSpc>
              <a:buFontTx/>
              <a:buAutoNum type="arabicPlain" startAt="2012"/>
            </a:pPr>
            <a:r>
              <a:rPr lang="es-ES_tradnl" sz="2000" b="1">
                <a:latin typeface="Times New Roman" pitchFamily="18" charset="0"/>
              </a:rPr>
              <a:t>        12,95 %  de la población</a:t>
            </a:r>
          </a:p>
          <a:p>
            <a:pPr>
              <a:lnSpc>
                <a:spcPct val="140000"/>
              </a:lnSpc>
            </a:pPr>
            <a:r>
              <a:rPr lang="es-ES_tradnl" sz="2000" b="1">
                <a:latin typeface="Times New Roman" pitchFamily="18" charset="0"/>
              </a:rPr>
              <a:t>2050        28,20 %  de la población </a:t>
            </a:r>
            <a:endParaRPr lang="es-CL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Prevalencia 25 – 80 % de AM.</a:t>
            </a:r>
          </a:p>
          <a:p>
            <a:pPr>
              <a:buNone/>
            </a:pPr>
            <a:r>
              <a:rPr lang="es-ES" dirty="0" smtClean="0"/>
              <a:t>Comunidad 25 – 50 %</a:t>
            </a:r>
          </a:p>
          <a:p>
            <a:pPr>
              <a:buNone/>
            </a:pPr>
            <a:r>
              <a:rPr lang="es-ES" dirty="0" smtClean="0"/>
              <a:t>La falta de familiaridad con las causas frecuentes de dolor: </a:t>
            </a:r>
            <a:r>
              <a:rPr lang="es-ES" dirty="0" err="1" smtClean="0"/>
              <a:t>subdiagnóstico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Los estudios de imágenes tienen escaso rendimiento con muchas causas.</a:t>
            </a:r>
          </a:p>
          <a:p>
            <a:pPr>
              <a:buNone/>
            </a:pPr>
            <a:r>
              <a:rPr lang="es-ES" dirty="0" smtClean="0"/>
              <a:t>Inmovilidad: </a:t>
            </a:r>
            <a:r>
              <a:rPr lang="es-ES" dirty="0" err="1" smtClean="0"/>
              <a:t>desacondicionamiento</a:t>
            </a:r>
            <a:r>
              <a:rPr lang="es-ES" dirty="0" smtClean="0"/>
              <a:t>, trastorno de la marcha y caídas.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Dolor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Dolor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800" dirty="0" smtClean="0"/>
              <a:t>		Dolor Agudo 	Umbral Elevado</a:t>
            </a:r>
          </a:p>
          <a:p>
            <a:pPr>
              <a:buNone/>
            </a:pPr>
            <a:r>
              <a:rPr lang="es-ES" sz="2800" dirty="0" smtClean="0"/>
              <a:t>		Dolor crónico	Umbral Bajo</a:t>
            </a:r>
          </a:p>
          <a:p>
            <a:pPr>
              <a:buNone/>
            </a:pPr>
            <a:r>
              <a:rPr lang="es-ES" sz="2800" dirty="0" smtClean="0"/>
              <a:t>Depresión:</a:t>
            </a:r>
          </a:p>
          <a:p>
            <a:pPr>
              <a:buNone/>
            </a:pPr>
            <a:r>
              <a:rPr lang="es-ES" sz="2800" dirty="0" smtClean="0"/>
              <a:t>		Potencia el dolor, especialmente crónico</a:t>
            </a:r>
            <a:endParaRPr lang="es-CL" sz="2800" dirty="0"/>
          </a:p>
        </p:txBody>
      </p:sp>
      <p:pic>
        <p:nvPicPr>
          <p:cNvPr id="4" name="Picture 8" descr="pain-relie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04667"/>
            <a:ext cx="2857520" cy="271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Reducción de fibras </a:t>
            </a:r>
            <a:r>
              <a:rPr lang="es-ES" dirty="0" err="1" smtClean="0"/>
              <a:t>mielínicas</a:t>
            </a:r>
            <a:r>
              <a:rPr lang="es-ES" dirty="0" smtClean="0"/>
              <a:t> y no </a:t>
            </a:r>
            <a:r>
              <a:rPr lang="es-ES" dirty="0" err="1" smtClean="0"/>
              <a:t>mielínicas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Reducción de la mielina y de la expresión de sus proteínas.</a:t>
            </a:r>
          </a:p>
          <a:p>
            <a:pPr>
              <a:buNone/>
            </a:pPr>
            <a:r>
              <a:rPr lang="es-ES" dirty="0" smtClean="0"/>
              <a:t>Atrofia </a:t>
            </a:r>
            <a:r>
              <a:rPr lang="es-ES" dirty="0" err="1" smtClean="0"/>
              <a:t>axonal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Velocidad de conducción nerviosa.</a:t>
            </a:r>
          </a:p>
          <a:p>
            <a:pPr>
              <a:buNone/>
            </a:pPr>
            <a:r>
              <a:rPr lang="es-ES" dirty="0" smtClean="0"/>
              <a:t>Flujo sanguíneo </a:t>
            </a:r>
            <a:r>
              <a:rPr lang="es-ES" dirty="0" err="1" smtClean="0"/>
              <a:t>endoneural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neurales</a:t>
            </a:r>
            <a:endParaRPr lang="es-CL" dirty="0"/>
          </a:p>
        </p:txBody>
      </p:sp>
      <p:pic>
        <p:nvPicPr>
          <p:cNvPr id="4" name="Picture 11" descr="loadBin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40" y="4490347"/>
            <a:ext cx="3890960" cy="23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Expresión facial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Ceño fruncido, tristeza, facies de temor,</a:t>
            </a:r>
          </a:p>
          <a:p>
            <a:pPr>
              <a:buNone/>
            </a:pPr>
            <a:r>
              <a:rPr lang="es-CL" dirty="0" smtClean="0"/>
              <a:t>muecas, frente arrugada, ojos cerrado</a:t>
            </a:r>
          </a:p>
          <a:p>
            <a:pPr>
              <a:buNone/>
            </a:pPr>
            <a:r>
              <a:rPr lang="es-CL" dirty="0" smtClean="0"/>
              <a:t>apretados, expresión distorsionada, parpadeo</a:t>
            </a:r>
          </a:p>
          <a:p>
            <a:pPr>
              <a:buNone/>
            </a:pPr>
            <a:r>
              <a:rPr lang="es-CL" dirty="0" smtClean="0"/>
              <a:t>rápido.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Verbalizaciones, vocalizaciones</a:t>
            </a:r>
          </a:p>
          <a:p>
            <a:pPr>
              <a:buNone/>
            </a:pPr>
            <a:r>
              <a:rPr lang="es-ES" dirty="0" smtClean="0"/>
              <a:t>Suspiros, gemidos, gruñidos, gritos,</a:t>
            </a:r>
          </a:p>
          <a:p>
            <a:pPr>
              <a:buNone/>
            </a:pPr>
            <a:r>
              <a:rPr lang="es-ES" dirty="0" smtClean="0"/>
              <a:t>Respiración ruidosa, pedir ayuda, maltrato</a:t>
            </a:r>
          </a:p>
          <a:p>
            <a:pPr>
              <a:buNone/>
            </a:pPr>
            <a:r>
              <a:rPr lang="es-ES" dirty="0" smtClean="0"/>
              <a:t>verbal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Dolor y deterioro cognitivo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Movimientos corporales </a:t>
            </a:r>
          </a:p>
          <a:p>
            <a:pPr>
              <a:buNone/>
            </a:pPr>
            <a:r>
              <a:rPr lang="es-ES" dirty="0" smtClean="0"/>
              <a:t>Rigidez, postura corporal tensa, inquietud,</a:t>
            </a:r>
          </a:p>
          <a:p>
            <a:pPr>
              <a:buNone/>
            </a:pPr>
            <a:r>
              <a:rPr lang="es-ES" dirty="0" smtClean="0"/>
              <a:t>aumento de ritmos, mecerse, movimientos</a:t>
            </a:r>
          </a:p>
          <a:p>
            <a:pPr>
              <a:buNone/>
            </a:pPr>
            <a:r>
              <a:rPr lang="es-ES" dirty="0" smtClean="0"/>
              <a:t>restringidos.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Cambios en las interacciones interpersonales</a:t>
            </a:r>
          </a:p>
          <a:p>
            <a:pPr>
              <a:buNone/>
            </a:pPr>
            <a:r>
              <a:rPr lang="es-ES" dirty="0" smtClean="0"/>
              <a:t>Agresividad, resistencia a la atención,</a:t>
            </a:r>
          </a:p>
          <a:p>
            <a:pPr>
              <a:buNone/>
            </a:pPr>
            <a:r>
              <a:rPr lang="es-ES" dirty="0" smtClean="0"/>
              <a:t>Disminución de interacciones sociales,</a:t>
            </a:r>
          </a:p>
          <a:p>
            <a:pPr>
              <a:buNone/>
            </a:pPr>
            <a:r>
              <a:rPr lang="es-ES" dirty="0" smtClean="0"/>
              <a:t>Socialmente inadecuado, retraído.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Dolor y deterioro cognitivo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Cambios en los patrones de actividad o rutinas</a:t>
            </a:r>
          </a:p>
          <a:p>
            <a:pPr>
              <a:buNone/>
            </a:pPr>
            <a:r>
              <a:rPr lang="es-ES" dirty="0" smtClean="0"/>
              <a:t>Rechaza alimentación, cambios en apetito y sueño</a:t>
            </a:r>
          </a:p>
          <a:p>
            <a:pPr>
              <a:buNone/>
            </a:pPr>
            <a:r>
              <a:rPr lang="es-ES" dirty="0" smtClean="0"/>
              <a:t>Cambio en las rutinas comunes, </a:t>
            </a:r>
            <a:r>
              <a:rPr lang="es-ES" dirty="0" err="1" smtClean="0"/>
              <a:t>deambulación</a:t>
            </a:r>
            <a:r>
              <a:rPr lang="es-ES" dirty="0" smtClean="0"/>
              <a:t> aumentada.</a:t>
            </a:r>
          </a:p>
          <a:p>
            <a:pPr>
              <a:buNone/>
            </a:pPr>
            <a:r>
              <a:rPr lang="es-ES" dirty="0" smtClean="0"/>
              <a:t>Cambios en el estado mental </a:t>
            </a:r>
          </a:p>
          <a:p>
            <a:pPr>
              <a:buNone/>
            </a:pPr>
            <a:r>
              <a:rPr lang="es-ES" dirty="0" smtClean="0"/>
              <a:t>Llanto o lagrimeo, aumento de la</a:t>
            </a:r>
          </a:p>
          <a:p>
            <a:pPr>
              <a:buNone/>
            </a:pPr>
            <a:r>
              <a:rPr lang="es-ES" dirty="0" smtClean="0"/>
              <a:t>confusión, irritabilidad o angustia.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Dolor y deterioro cognitivo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Deterioro Cognitivo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Estado cognitivo alterado </a:t>
            </a:r>
            <a:r>
              <a:rPr lang="es-CL" dirty="0" smtClean="0">
                <a:latin typeface="Calibri" panose="020F0502020204030204" pitchFamily="34" charset="0"/>
              </a:rPr>
              <a:t> 25%</a:t>
            </a:r>
          </a:p>
          <a:p>
            <a:pPr lvl="1">
              <a:buNone/>
            </a:pPr>
            <a:r>
              <a:rPr lang="es-CL" dirty="0" smtClean="0">
                <a:latin typeface="Calibri" panose="020F0502020204030204" pitchFamily="34" charset="0"/>
              </a:rPr>
              <a:t>Delirium y/o demencia</a:t>
            </a:r>
          </a:p>
          <a:p>
            <a:pPr lvl="1">
              <a:buNone/>
            </a:pPr>
            <a:r>
              <a:rPr lang="es-CL" dirty="0" smtClean="0">
                <a:latin typeface="Calibri" panose="020F0502020204030204" pitchFamily="34" charset="0"/>
              </a:rPr>
              <a:t>Delirium es reconocido sólo en 16 – 35%</a:t>
            </a:r>
          </a:p>
          <a:p>
            <a:pPr lvl="1">
              <a:buNone/>
            </a:pPr>
            <a:r>
              <a:rPr lang="es-ES" dirty="0" smtClean="0">
                <a:latin typeface="Calibri" panose="020F0502020204030204" pitchFamily="34" charset="0"/>
              </a:rPr>
              <a:t>Demencia se ignora antecedente o se niega existencia.</a:t>
            </a:r>
            <a:endParaRPr lang="es-C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97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514602"/>
            <a:ext cx="8219256" cy="12715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CL" sz="2400" dirty="0" err="1" smtClean="0"/>
              <a:t>AMs</a:t>
            </a:r>
            <a:r>
              <a:rPr lang="es-CL" sz="2400" dirty="0" smtClean="0"/>
              <a:t> consultaron SU</a:t>
            </a:r>
          </a:p>
          <a:p>
            <a:pPr>
              <a:spcBef>
                <a:spcPts val="0"/>
              </a:spcBef>
            </a:pPr>
            <a:r>
              <a:rPr lang="es-CL" sz="2400" dirty="0" smtClean="0"/>
              <a:t>N=303 (mediana edad 74 años)</a:t>
            </a:r>
          </a:p>
          <a:p>
            <a:pPr>
              <a:spcBef>
                <a:spcPts val="0"/>
              </a:spcBef>
            </a:pPr>
            <a:endParaRPr lang="es-CL" sz="24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8219256" cy="2187575"/>
          </a:xfrm>
        </p:spPr>
        <p:txBody>
          <a:bodyPr/>
          <a:lstStyle/>
          <a:p>
            <a:r>
              <a:rPr lang="es-CL" dirty="0" smtClean="0"/>
              <a:t>8,3% consultó con Delirium</a:t>
            </a:r>
          </a:p>
          <a:p>
            <a:pPr lvl="1"/>
            <a:r>
              <a:rPr lang="es-CL" dirty="0" smtClean="0"/>
              <a:t>92% Tipo </a:t>
            </a:r>
            <a:r>
              <a:rPr lang="es-CL" dirty="0" err="1" smtClean="0"/>
              <a:t>Hipoactivo</a:t>
            </a:r>
            <a:endParaRPr lang="es-CL" dirty="0" smtClean="0"/>
          </a:p>
          <a:p>
            <a:pPr lvl="1"/>
            <a:r>
              <a:rPr lang="es-CL" dirty="0" smtClean="0"/>
              <a:t>No diagnosticó </a:t>
            </a:r>
            <a:r>
              <a:rPr lang="es-CL" dirty="0" smtClean="0">
                <a:latin typeface="Calibri"/>
                <a:cs typeface="Calibri"/>
              </a:rPr>
              <a:t>→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r>
              <a:rPr lang="es-C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r>
              <a:rPr lang="es-CL" dirty="0" smtClean="0"/>
              <a:t>   </a:t>
            </a:r>
            <a:r>
              <a:rPr lang="es-CL" sz="2000" dirty="0" smtClean="0"/>
              <a:t>(IC</a:t>
            </a:r>
            <a:r>
              <a:rPr lang="pl-PL" sz="2000" dirty="0"/>
              <a:t> 95%</a:t>
            </a:r>
            <a:r>
              <a:rPr lang="es-CL" sz="2000" dirty="0" smtClean="0"/>
              <a:t> = </a:t>
            </a:r>
            <a:r>
              <a:rPr lang="pl-PL" sz="2000" dirty="0" smtClean="0"/>
              <a:t>56.3%</a:t>
            </a:r>
            <a:r>
              <a:rPr lang="es-CL" sz="2000" dirty="0" smtClean="0"/>
              <a:t> – </a:t>
            </a:r>
            <a:r>
              <a:rPr lang="pl-PL" sz="2000" dirty="0" smtClean="0"/>
              <a:t>92.5%</a:t>
            </a:r>
            <a:r>
              <a:rPr lang="es-CL" sz="2000" dirty="0" smtClean="0"/>
              <a:t>)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280921" cy="189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083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Síndrome coronario agudo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Frecuente en AM</a:t>
            </a:r>
          </a:p>
          <a:p>
            <a:pPr>
              <a:buNone/>
            </a:pPr>
            <a:r>
              <a:rPr lang="es-ES" dirty="0" smtClean="0"/>
              <a:t>Ángor inestable: 60 % tiene más de 65 años.</a:t>
            </a:r>
          </a:p>
          <a:p>
            <a:pPr>
              <a:buNone/>
            </a:pPr>
            <a:r>
              <a:rPr lang="es-ES" dirty="0" smtClean="0"/>
              <a:t>Mas secuelas y mortalidad</a:t>
            </a:r>
          </a:p>
          <a:p>
            <a:pPr>
              <a:buNone/>
            </a:pPr>
            <a:r>
              <a:rPr lang="es-ES" dirty="0" smtClean="0"/>
              <a:t>Clínica atípica</a:t>
            </a:r>
          </a:p>
          <a:p>
            <a:pPr>
              <a:buNone/>
            </a:pPr>
            <a:r>
              <a:rPr lang="es-ES" dirty="0" smtClean="0"/>
              <a:t>EKG solo, no diagnóstico</a:t>
            </a:r>
          </a:p>
          <a:p>
            <a:pPr>
              <a:buNone/>
            </a:pPr>
            <a:r>
              <a:rPr lang="es-ES" dirty="0" smtClean="0"/>
              <a:t>En &gt; 80 años: 40 % presenta </a:t>
            </a:r>
            <a:r>
              <a:rPr lang="es-ES" dirty="0" err="1" smtClean="0"/>
              <a:t>angor</a:t>
            </a:r>
            <a:endParaRPr lang="es-ES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IAM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Disnea 		35 %</a:t>
            </a:r>
          </a:p>
          <a:p>
            <a:r>
              <a:rPr lang="es-ES" dirty="0" smtClean="0"/>
              <a:t>Ángor 		22%</a:t>
            </a:r>
          </a:p>
          <a:p>
            <a:r>
              <a:rPr lang="es-ES" dirty="0" smtClean="0"/>
              <a:t>Asintomático 	21%</a:t>
            </a:r>
          </a:p>
          <a:p>
            <a:r>
              <a:rPr lang="es-ES" dirty="0" smtClean="0"/>
              <a:t>Otros 		22 %</a:t>
            </a:r>
          </a:p>
          <a:p>
            <a:endParaRPr lang="es-ES" dirty="0" smtClean="0"/>
          </a:p>
          <a:p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Síntomas menos frecuentes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es-CL" dirty="0" smtClean="0"/>
              <a:t>Vómitos</a:t>
            </a:r>
          </a:p>
          <a:p>
            <a:pPr marL="285750" indent="-285750"/>
            <a:r>
              <a:rPr lang="es-CL" dirty="0" smtClean="0"/>
              <a:t>Caídas</a:t>
            </a:r>
          </a:p>
          <a:p>
            <a:pPr marL="285750" indent="-285750"/>
            <a:r>
              <a:rPr lang="es-CL" dirty="0" smtClean="0"/>
              <a:t>Delirium</a:t>
            </a:r>
          </a:p>
          <a:p>
            <a:pPr marL="285750" indent="-285750"/>
            <a:r>
              <a:rPr lang="es-CL" dirty="0" smtClean="0"/>
              <a:t>Síncope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0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Caídas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latin typeface="Calibri" panose="020F0502020204030204" pitchFamily="34" charset="0"/>
              </a:rPr>
              <a:t>La principal causa de hospitalizaciones en </a:t>
            </a:r>
            <a:r>
              <a:rPr lang="es-CL" dirty="0" err="1" smtClean="0">
                <a:latin typeface="Calibri" panose="020F0502020204030204" pitchFamily="34" charset="0"/>
              </a:rPr>
              <a:t>AMs</a:t>
            </a:r>
            <a:endParaRPr lang="es-CL" dirty="0" smtClean="0">
              <a:latin typeface="Calibri" panose="020F0502020204030204" pitchFamily="34" charset="0"/>
            </a:endParaRPr>
          </a:p>
          <a:p>
            <a:pPr lvl="1"/>
            <a:r>
              <a:rPr lang="es-CL" dirty="0" smtClean="0">
                <a:latin typeface="Calibri" panose="020F0502020204030204" pitchFamily="34" charset="0"/>
              </a:rPr>
              <a:t>15 – 30%</a:t>
            </a:r>
          </a:p>
          <a:p>
            <a:r>
              <a:rPr lang="es-CL" dirty="0" smtClean="0">
                <a:latin typeface="Calibri" panose="020F0502020204030204" pitchFamily="34" charset="0"/>
              </a:rPr>
              <a:t>Diferenciar:</a:t>
            </a:r>
          </a:p>
          <a:p>
            <a:pPr lvl="1"/>
            <a:r>
              <a:rPr lang="es-CL" dirty="0" smtClean="0">
                <a:latin typeface="Calibri" panose="020F0502020204030204" pitchFamily="34" charset="0"/>
              </a:rPr>
              <a:t>Episodio aislado vs síndrome de caídas</a:t>
            </a:r>
          </a:p>
          <a:p>
            <a:pPr lvl="1"/>
            <a:r>
              <a:rPr lang="es-CL" dirty="0" smtClean="0">
                <a:latin typeface="Calibri" panose="020F0502020204030204" pitchFamily="34" charset="0"/>
              </a:rPr>
              <a:t>¿Síncope? ¿Ortostatismo?</a:t>
            </a:r>
          </a:p>
          <a:p>
            <a:pPr lvl="1"/>
            <a:r>
              <a:rPr lang="es-CL" dirty="0" smtClean="0"/>
              <a:t>¿2rio a otras patologías?</a:t>
            </a:r>
          </a:p>
          <a:p>
            <a:pPr lvl="2"/>
            <a:r>
              <a:rPr lang="es-CL" dirty="0" smtClean="0"/>
              <a:t>ACV, SCA</a:t>
            </a:r>
            <a:endParaRPr lang="es-CL" dirty="0"/>
          </a:p>
        </p:txBody>
      </p:sp>
      <p:pic>
        <p:nvPicPr>
          <p:cNvPr id="4" name="Picture 6" descr="fracturas_cu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3938588"/>
            <a:ext cx="3348037" cy="29194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344495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Las caídas en el adulto mayor</a:t>
            </a:r>
          </a:p>
        </p:txBody>
      </p:sp>
      <p:pic>
        <p:nvPicPr>
          <p:cNvPr id="23555" name="Picture 3" descr="Molina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1752600"/>
            <a:ext cx="562133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99200" y="1676400"/>
            <a:ext cx="284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Consecuencias de las caídas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502400" y="5257800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s-ES_tradnl" sz="1800" b="1">
                <a:solidFill>
                  <a:srgbClr val="FFDC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Vellas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Caídas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/>
          </a:p>
        </p:txBody>
      </p:sp>
      <p:sp>
        <p:nvSpPr>
          <p:cNvPr id="4" name="3 Elipse"/>
          <p:cNvSpPr/>
          <p:nvPr/>
        </p:nvSpPr>
        <p:spPr>
          <a:xfrm>
            <a:off x="1071538" y="2357430"/>
            <a:ext cx="164307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Fragilidad vascular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928662" y="4786322"/>
            <a:ext cx="1985970" cy="1771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Atrofia cerebral</a:t>
            </a:r>
            <a:endParaRPr lang="es-CL" dirty="0"/>
          </a:p>
        </p:txBody>
      </p:sp>
      <p:sp>
        <p:nvSpPr>
          <p:cNvPr id="6" name="5 Flecha derecha"/>
          <p:cNvSpPr/>
          <p:nvPr/>
        </p:nvSpPr>
        <p:spPr>
          <a:xfrm>
            <a:off x="2643174" y="4000504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3929058" y="3143248"/>
            <a:ext cx="214314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Lesiones Intracraneales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7215206" y="3286124"/>
            <a:ext cx="1428760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Hematoma </a:t>
            </a:r>
            <a:r>
              <a:rPr lang="es-ES" dirty="0" err="1" smtClean="0"/>
              <a:t>Subdural</a:t>
            </a:r>
            <a:r>
              <a:rPr lang="es-ES" dirty="0" smtClean="0"/>
              <a:t> Crónico</a:t>
            </a:r>
            <a:endParaRPr lang="es-CL" dirty="0"/>
          </a:p>
        </p:txBody>
      </p:sp>
      <p:sp>
        <p:nvSpPr>
          <p:cNvPr id="10" name="9 Flecha derecha"/>
          <p:cNvSpPr/>
          <p:nvPr/>
        </p:nvSpPr>
        <p:spPr>
          <a:xfrm>
            <a:off x="6357950" y="4143380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Hallazgos frecuentes:</a:t>
            </a:r>
            <a:br>
              <a:rPr lang="es-CL" dirty="0" smtClean="0"/>
            </a:br>
            <a:r>
              <a:rPr lang="es-CL" dirty="0" smtClean="0"/>
              <a:t>Reacción Adversa a Fármacos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Consultas S U </a:t>
            </a:r>
          </a:p>
          <a:p>
            <a:pPr lvl="1"/>
            <a:r>
              <a:rPr lang="es-CL" dirty="0" smtClean="0"/>
              <a:t>11%  vs  2% población general</a:t>
            </a:r>
          </a:p>
          <a:p>
            <a:r>
              <a:rPr lang="es-CL" dirty="0" smtClean="0"/>
              <a:t>Polifarmacia</a:t>
            </a:r>
          </a:p>
          <a:p>
            <a:r>
              <a:rPr lang="es-CL" dirty="0" smtClean="0"/>
              <a:t>Cambios en farmacocinética</a:t>
            </a:r>
          </a:p>
          <a:p>
            <a:r>
              <a:rPr lang="es-CL" dirty="0" smtClean="0"/>
              <a:t>1/3 de consultas por RAM</a:t>
            </a:r>
          </a:p>
          <a:p>
            <a:pPr lvl="1"/>
            <a:r>
              <a:rPr lang="es-CL" dirty="0" err="1" smtClean="0"/>
              <a:t>Warfarina</a:t>
            </a:r>
            <a:r>
              <a:rPr lang="es-CL" dirty="0" smtClean="0"/>
              <a:t>, Insulina, Digoxina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22341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Dolor Abdominal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CL" dirty="0" smtClean="0"/>
              <a:t>Motivo consulta frecuente 3 – 13%</a:t>
            </a:r>
          </a:p>
          <a:p>
            <a:pPr>
              <a:buNone/>
            </a:pPr>
            <a:r>
              <a:rPr lang="es-CL" dirty="0" smtClean="0"/>
              <a:t>Mortalidad </a:t>
            </a:r>
            <a:r>
              <a:rPr lang="es-CL" dirty="0" smtClean="0">
                <a:latin typeface="Calibri" panose="020F0502020204030204" pitchFamily="34" charset="0"/>
              </a:rPr>
              <a:t>elevada </a:t>
            </a:r>
            <a:r>
              <a:rPr lang="es-CL" dirty="0" smtClean="0"/>
              <a:t>6 a 8  veces población general</a:t>
            </a:r>
          </a:p>
          <a:p>
            <a:pPr>
              <a:buNone/>
            </a:pPr>
            <a:r>
              <a:rPr lang="es-CL" dirty="0" smtClean="0"/>
              <a:t>Alto índice de sospecha</a:t>
            </a:r>
          </a:p>
          <a:p>
            <a:pPr>
              <a:buNone/>
            </a:pPr>
            <a:r>
              <a:rPr lang="es-ES" dirty="0" err="1" smtClean="0"/>
              <a:t>Imagenología</a:t>
            </a:r>
            <a:r>
              <a:rPr lang="es-ES" dirty="0" smtClean="0"/>
              <a:t>: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TAC Abdomen:</a:t>
            </a:r>
          </a:p>
          <a:p>
            <a:pPr lvl="1">
              <a:buNone/>
            </a:pPr>
            <a:r>
              <a:rPr lang="es-CL" dirty="0" smtClean="0"/>
              <a:t>Diagnóstico 57 – 67% casos</a:t>
            </a:r>
          </a:p>
          <a:p>
            <a:pPr lvl="1">
              <a:buNone/>
            </a:pPr>
            <a:r>
              <a:rPr lang="es-CL" dirty="0" smtClean="0"/>
              <a:t>Cambia conducta: Hospitalización, Cirugía, Antibióticos, UPC.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90910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Abdomen Agudo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Dolor escaso o ausente</a:t>
            </a:r>
          </a:p>
          <a:p>
            <a:pPr>
              <a:buNone/>
            </a:pPr>
            <a:r>
              <a:rPr lang="es-ES" dirty="0" smtClean="0"/>
              <a:t>Fiebre infrecuente</a:t>
            </a:r>
          </a:p>
          <a:p>
            <a:pPr>
              <a:buNone/>
            </a:pPr>
            <a:r>
              <a:rPr lang="es-ES" dirty="0" smtClean="0"/>
              <a:t>Rigidez de pared infrecuente</a:t>
            </a:r>
          </a:p>
          <a:p>
            <a:pPr>
              <a:buNone/>
            </a:pPr>
            <a:r>
              <a:rPr lang="es-ES" dirty="0" smtClean="0"/>
              <a:t>Síntomas atípicos: debilidad, delirium, CEG.</a:t>
            </a:r>
          </a:p>
          <a:p>
            <a:pPr>
              <a:buNone/>
            </a:pPr>
            <a:r>
              <a:rPr lang="es-ES" dirty="0" smtClean="0"/>
              <a:t>Recuento leucocitario normal (</a:t>
            </a:r>
            <a:r>
              <a:rPr lang="es-ES" dirty="0" err="1" smtClean="0"/>
              <a:t>Neutrofilia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/>
              <a:t>Diagnóstico: por imágenes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Infecciones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Neumonia</a:t>
            </a:r>
            <a:r>
              <a:rPr lang="es-CL" dirty="0" smtClean="0"/>
              <a:t> 25%, ITU 22%, Sepsis 18%</a:t>
            </a:r>
          </a:p>
          <a:p>
            <a:r>
              <a:rPr lang="es-CL" dirty="0" smtClean="0"/>
              <a:t>Presentación atípica:</a:t>
            </a:r>
          </a:p>
          <a:p>
            <a:pPr lvl="1"/>
            <a:r>
              <a:rPr lang="es-CL" dirty="0" smtClean="0"/>
              <a:t>Caídas, delirium</a:t>
            </a:r>
          </a:p>
          <a:p>
            <a:pPr lvl="1"/>
            <a:r>
              <a:rPr lang="es-CL" dirty="0" smtClean="0"/>
              <a:t>Pueden no presentar: fiebre, taquicardia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13365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Neumonia</a:t>
            </a:r>
            <a:endParaRPr lang="es-CL" smtClean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dirty="0" smtClean="0"/>
              <a:t>Alta mortalidad</a:t>
            </a:r>
          </a:p>
          <a:p>
            <a:pPr>
              <a:buFont typeface="Arial" charset="0"/>
              <a:buNone/>
            </a:pPr>
            <a:r>
              <a:rPr lang="es-ES" dirty="0" smtClean="0"/>
              <a:t>20 % en hospitalizados</a:t>
            </a:r>
          </a:p>
          <a:p>
            <a:pPr>
              <a:buFont typeface="Arial" charset="0"/>
              <a:buNone/>
            </a:pPr>
            <a:r>
              <a:rPr lang="es-ES" dirty="0" smtClean="0"/>
              <a:t>Alta tasa de recurrencia.</a:t>
            </a:r>
          </a:p>
          <a:p>
            <a:pPr>
              <a:buFont typeface="Arial" charset="0"/>
              <a:buNone/>
            </a:pPr>
            <a:r>
              <a:rPr lang="es-ES" dirty="0" smtClean="0"/>
              <a:t> Mortalidad asociada a pobre status funcional.</a:t>
            </a:r>
          </a:p>
          <a:p>
            <a:pPr>
              <a:buFont typeface="Arial" charset="0"/>
              <a:buNone/>
            </a:pPr>
            <a:r>
              <a:rPr lang="es-ES" dirty="0" smtClean="0"/>
              <a:t>Costos elevados</a:t>
            </a:r>
            <a:endParaRPr lang="es-CL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Multirresistencia</a:t>
            </a:r>
            <a:endParaRPr lang="es-CL" smtClean="0"/>
          </a:p>
        </p:txBody>
      </p:sp>
      <p:sp>
        <p:nvSpPr>
          <p:cNvPr id="33795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Factores de riesgo</a:t>
            </a:r>
            <a:endParaRPr lang="es-CL" smtClean="0"/>
          </a:p>
        </p:txBody>
      </p:sp>
      <p:sp>
        <p:nvSpPr>
          <p:cNvPr id="33796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dirty="0" smtClean="0"/>
              <a:t>Institucionalizados</a:t>
            </a:r>
          </a:p>
          <a:p>
            <a:pPr>
              <a:buFont typeface="Arial" charset="0"/>
              <a:buNone/>
            </a:pPr>
            <a:r>
              <a:rPr lang="es-ES" dirty="0" smtClean="0"/>
              <a:t>Heridas o UPP</a:t>
            </a:r>
          </a:p>
          <a:p>
            <a:pPr>
              <a:buFont typeface="Arial" charset="0"/>
              <a:buNone/>
            </a:pPr>
            <a:r>
              <a:rPr lang="es-ES" dirty="0" smtClean="0"/>
              <a:t>Avanzada edad</a:t>
            </a:r>
          </a:p>
          <a:p>
            <a:pPr>
              <a:buFont typeface="Arial" charset="0"/>
              <a:buNone/>
            </a:pPr>
            <a:r>
              <a:rPr lang="es-ES" dirty="0" err="1" smtClean="0"/>
              <a:t>Comorbilidades</a:t>
            </a:r>
            <a:r>
              <a:rPr lang="es-ES" dirty="0" smtClean="0"/>
              <a:t> </a:t>
            </a:r>
          </a:p>
          <a:p>
            <a:pPr>
              <a:buFont typeface="Arial" charset="0"/>
              <a:buNone/>
            </a:pPr>
            <a:r>
              <a:rPr lang="es-ES" dirty="0" smtClean="0"/>
              <a:t>Exposición previa a ABT.</a:t>
            </a:r>
          </a:p>
          <a:p>
            <a:pPr>
              <a:buFont typeface="Arial" charset="0"/>
              <a:buNone/>
            </a:pPr>
            <a:r>
              <a:rPr lang="es-ES" dirty="0" smtClean="0"/>
              <a:t>Mal status funcional.</a:t>
            </a:r>
          </a:p>
          <a:p>
            <a:pPr>
              <a:buFont typeface="Arial" charset="0"/>
              <a:buNone/>
            </a:pPr>
            <a:endParaRPr lang="es-CL" dirty="0" smtClean="0"/>
          </a:p>
        </p:txBody>
      </p:sp>
      <p:sp>
        <p:nvSpPr>
          <p:cNvPr id="33797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smtClean="0"/>
              <a:t>Patógeno:</a:t>
            </a:r>
            <a:endParaRPr lang="es-CL" smtClean="0"/>
          </a:p>
        </p:txBody>
      </p:sp>
      <p:sp>
        <p:nvSpPr>
          <p:cNvPr id="33798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smtClean="0"/>
              <a:t>Staphilococcus aureus</a:t>
            </a:r>
          </a:p>
          <a:p>
            <a:pPr>
              <a:buFont typeface="Arial" charset="0"/>
              <a:buNone/>
            </a:pPr>
            <a:r>
              <a:rPr lang="es-ES" smtClean="0"/>
              <a:t>Bacilos gramm negativos</a:t>
            </a:r>
          </a:p>
          <a:p>
            <a:pPr>
              <a:buFont typeface="Arial" charset="0"/>
              <a:buNone/>
            </a:pPr>
            <a:r>
              <a:rPr lang="es-ES" smtClean="0"/>
              <a:t>Streptococo pneumoniae</a:t>
            </a:r>
            <a:endParaRPr lang="es-CL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4819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smtClean="0"/>
              <a:t>Fisiopatología:</a:t>
            </a:r>
          </a:p>
          <a:p>
            <a:pPr>
              <a:buFont typeface="Arial" charset="0"/>
              <a:buNone/>
            </a:pPr>
            <a:r>
              <a:rPr lang="es-ES" smtClean="0"/>
              <a:t>Colonización del tracto respiratorio superior.</a:t>
            </a:r>
          </a:p>
          <a:p>
            <a:pPr>
              <a:buFont typeface="Arial" charset="0"/>
              <a:buNone/>
            </a:pPr>
            <a:r>
              <a:rPr lang="es-ES" smtClean="0"/>
              <a:t>Colonización del estómago, aumentada por bloquedores de H2</a:t>
            </a:r>
          </a:p>
          <a:p>
            <a:pPr>
              <a:buFont typeface="Arial" charset="0"/>
              <a:buNone/>
            </a:pPr>
            <a:r>
              <a:rPr lang="es-ES" smtClean="0"/>
              <a:t>Edad avanzada, manejo de saliva, trastorno de la deglución.</a:t>
            </a:r>
          </a:p>
          <a:p>
            <a:pPr>
              <a:buFont typeface="Arial" charset="0"/>
              <a:buNone/>
            </a:pPr>
            <a:r>
              <a:rPr lang="es-ES" smtClean="0"/>
              <a:t>Enf cerebrovascular, deterioro cognitivo.</a:t>
            </a:r>
          </a:p>
          <a:p>
            <a:pPr>
              <a:buFont typeface="Arial" charset="0"/>
              <a:buNone/>
            </a:pPr>
            <a:r>
              <a:rPr lang="es-ES" smtClean="0"/>
              <a:t>Uso de SNG.</a:t>
            </a:r>
            <a:endParaRPr lang="es-CL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73" y="0"/>
            <a:ext cx="8873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dirty="0" smtClean="0"/>
              <a:t>Patología asociada: </a:t>
            </a:r>
            <a:r>
              <a:rPr lang="es-ES" dirty="0"/>
              <a:t>D</a:t>
            </a:r>
            <a:r>
              <a:rPr lang="es-ES" dirty="0" smtClean="0"/>
              <a:t>iabetes, malnutrición, EPOC, RGE.</a:t>
            </a:r>
            <a:endParaRPr lang="es-CL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dirty="0" smtClean="0"/>
              <a:t>Diagnóstico:</a:t>
            </a:r>
          </a:p>
          <a:p>
            <a:pPr>
              <a:buFont typeface="Arial" charset="0"/>
              <a:buNone/>
            </a:pPr>
            <a:r>
              <a:rPr lang="es-ES" dirty="0" smtClean="0"/>
              <a:t>La sospecha emerge de observación de acompañantes (¿existen?).</a:t>
            </a:r>
          </a:p>
          <a:p>
            <a:pPr>
              <a:buFont typeface="Arial" charset="0"/>
              <a:buNone/>
            </a:pPr>
            <a:r>
              <a:rPr lang="es-ES" dirty="0" smtClean="0"/>
              <a:t>Cuadro atípico: menos fiebre, calofríos, dolor pleurítico, mialgias.</a:t>
            </a:r>
          </a:p>
          <a:p>
            <a:pPr>
              <a:buFont typeface="Arial" charset="0"/>
              <a:buNone/>
            </a:pPr>
            <a:r>
              <a:rPr lang="es-ES" dirty="0" smtClean="0"/>
              <a:t>Presentan tos, taquipnea, </a:t>
            </a:r>
            <a:r>
              <a:rPr lang="es-ES" dirty="0" err="1" smtClean="0"/>
              <a:t>crépitos</a:t>
            </a:r>
            <a:r>
              <a:rPr lang="es-ES" dirty="0" smtClean="0"/>
              <a:t> y menor murmullo vesicular.</a:t>
            </a:r>
            <a:endParaRPr lang="es-CL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s-ES" dirty="0" err="1" smtClean="0"/>
              <a:t>Neumonia</a:t>
            </a:r>
            <a:r>
              <a:rPr lang="es-ES" dirty="0" smtClean="0"/>
              <a:t> </a:t>
            </a:r>
            <a:r>
              <a:rPr lang="es-ES" dirty="0" err="1" smtClean="0"/>
              <a:t>aspirativa</a:t>
            </a:r>
            <a:r>
              <a:rPr lang="es-ES" dirty="0" smtClean="0"/>
              <a:t>:</a:t>
            </a:r>
          </a:p>
          <a:p>
            <a:pPr>
              <a:buFont typeface="Arial" charset="0"/>
              <a:buNone/>
            </a:pPr>
            <a:r>
              <a:rPr lang="es-ES" dirty="0" smtClean="0"/>
              <a:t>Asociada al uso de tubos ( SNG y aún </a:t>
            </a:r>
            <a:r>
              <a:rPr lang="es-ES" dirty="0" err="1" smtClean="0"/>
              <a:t>gastostomía</a:t>
            </a:r>
            <a:r>
              <a:rPr lang="es-ES" dirty="0" smtClean="0"/>
              <a:t> y </a:t>
            </a:r>
            <a:r>
              <a:rPr lang="es-ES" dirty="0" err="1" smtClean="0"/>
              <a:t>yeyunostomía</a:t>
            </a:r>
            <a:r>
              <a:rPr lang="es-ES" dirty="0" smtClean="0"/>
              <a:t>).</a:t>
            </a:r>
          </a:p>
          <a:p>
            <a:pPr>
              <a:buFont typeface="Arial" charset="0"/>
              <a:buNone/>
            </a:pPr>
            <a:r>
              <a:rPr lang="es-ES" dirty="0" smtClean="0"/>
              <a:t>Fármacos que reducen saliva: diuréticos, </a:t>
            </a:r>
            <a:r>
              <a:rPr lang="es-ES" dirty="0" err="1" smtClean="0"/>
              <a:t>anticolinérgicos</a:t>
            </a:r>
            <a:r>
              <a:rPr lang="es-ES" dirty="0" smtClean="0"/>
              <a:t>, ansiolíticos y </a:t>
            </a:r>
            <a:r>
              <a:rPr lang="es-ES" dirty="0" err="1" smtClean="0"/>
              <a:t>antipsicóticos</a:t>
            </a:r>
            <a:r>
              <a:rPr lang="es-ES" dirty="0" smtClean="0"/>
              <a:t>.</a:t>
            </a:r>
          </a:p>
          <a:p>
            <a:pPr>
              <a:buFont typeface="Arial" charset="0"/>
              <a:buNone/>
            </a:pPr>
            <a:r>
              <a:rPr lang="es-ES" dirty="0" smtClean="0"/>
              <a:t>Caries y ausencia de piezas dentales.</a:t>
            </a:r>
          </a:p>
          <a:p>
            <a:pPr>
              <a:buFont typeface="Arial" charset="0"/>
              <a:buNone/>
            </a:pPr>
            <a:r>
              <a:rPr lang="es-ES" dirty="0" smtClean="0"/>
              <a:t>Fármacos </a:t>
            </a:r>
            <a:r>
              <a:rPr lang="es-ES" dirty="0" err="1" smtClean="0"/>
              <a:t>antipsicóticos</a:t>
            </a:r>
            <a:r>
              <a:rPr lang="es-ES" dirty="0" smtClean="0"/>
              <a:t>, </a:t>
            </a:r>
            <a:r>
              <a:rPr lang="es-ES" dirty="0" err="1" smtClean="0"/>
              <a:t>anticolinérgicos</a:t>
            </a:r>
            <a:r>
              <a:rPr lang="es-ES" dirty="0" smtClean="0"/>
              <a:t>, antihistamínicos, </a:t>
            </a:r>
            <a:r>
              <a:rPr lang="es-ES" dirty="0" err="1" smtClean="0"/>
              <a:t>benzodiazepinas</a:t>
            </a:r>
            <a:r>
              <a:rPr lang="es-ES" dirty="0" smtClean="0"/>
              <a:t>.</a:t>
            </a:r>
          </a:p>
          <a:p>
            <a:pPr>
              <a:buFont typeface="Arial" charset="0"/>
              <a:buNone/>
            </a:pPr>
            <a:r>
              <a:rPr lang="es-ES" dirty="0" smtClean="0"/>
              <a:t>Delirium y demencia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Neumonia al final de la vida.</a:t>
            </a:r>
            <a:endParaRPr lang="es-CL" smtClean="0"/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mtClean="0"/>
              <a:t>Situación frecuente: demencias, cáncer, EPOC, enfertmedades reumatológicas y neurológicas.</a:t>
            </a:r>
          </a:p>
          <a:p>
            <a:pPr>
              <a:buFont typeface="Arial" charset="0"/>
              <a:buNone/>
            </a:pPr>
            <a:r>
              <a:rPr lang="es-ES" smtClean="0"/>
              <a:t>Tratamiento enfocado a aliviar los síntomas:</a:t>
            </a:r>
          </a:p>
          <a:p>
            <a:pPr>
              <a:buFont typeface="Arial" charset="0"/>
              <a:buNone/>
            </a:pPr>
            <a:r>
              <a:rPr lang="es-ES" smtClean="0"/>
              <a:t>Disnea, congestión pulmonar, secreciones, agitación, delirium y dolor.</a:t>
            </a:r>
          </a:p>
          <a:p>
            <a:pPr>
              <a:buFont typeface="Arial" charset="0"/>
              <a:buNone/>
            </a:pPr>
            <a:r>
              <a:rPr lang="es-ES" smtClean="0"/>
              <a:t>Tratamiento sintomático</a:t>
            </a:r>
          </a:p>
          <a:p>
            <a:pPr>
              <a:buFont typeface="Arial" charset="0"/>
              <a:buNone/>
            </a:pPr>
            <a:r>
              <a:rPr lang="es-ES" smtClean="0"/>
              <a:t>Antibióticos como paliativo</a:t>
            </a:r>
            <a:endParaRPr lang="es-CL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Infección del Tracto Urinario </a:t>
            </a:r>
            <a:endParaRPr lang="es-CL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s-ES" dirty="0" smtClean="0"/>
              <a:t>Varones: 15 – 37 %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Mujeres: 25 – 53 %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ITU asintomática: casi universal.</a:t>
            </a:r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r>
              <a:rPr lang="es-ES" dirty="0" smtClean="0"/>
              <a:t>Microbiología:</a:t>
            </a:r>
          </a:p>
          <a:p>
            <a:pPr>
              <a:buFont typeface="Arial" charset="0"/>
              <a:buNone/>
              <a:defRPr/>
            </a:pPr>
            <a:r>
              <a:rPr lang="es-ES" sz="2800" dirty="0" smtClean="0"/>
              <a:t>		E </a:t>
            </a:r>
            <a:r>
              <a:rPr lang="es-ES" sz="2800" dirty="0" err="1" smtClean="0"/>
              <a:t>coli</a:t>
            </a:r>
            <a:endParaRPr lang="es-ES" sz="2800" dirty="0" smtClean="0"/>
          </a:p>
          <a:p>
            <a:pPr>
              <a:buFont typeface="Arial" charset="0"/>
              <a:buNone/>
              <a:defRPr/>
            </a:pPr>
            <a:r>
              <a:rPr lang="es-ES" sz="2800" dirty="0" smtClean="0"/>
              <a:t>		</a:t>
            </a:r>
            <a:r>
              <a:rPr lang="es-ES" sz="2800" dirty="0" err="1" smtClean="0"/>
              <a:t>Proteus</a:t>
            </a:r>
            <a:r>
              <a:rPr lang="es-ES" sz="2800" dirty="0" smtClean="0"/>
              <a:t> </a:t>
            </a:r>
            <a:r>
              <a:rPr lang="es-ES" sz="2800" dirty="0" err="1" smtClean="0"/>
              <a:t>mirabilis</a:t>
            </a:r>
            <a:endParaRPr lang="es-ES" sz="2800" dirty="0" smtClean="0"/>
          </a:p>
          <a:p>
            <a:pPr>
              <a:buFont typeface="Arial" charset="0"/>
              <a:buNone/>
              <a:defRPr/>
            </a:pPr>
            <a:r>
              <a:rPr lang="es-ES" sz="2800" dirty="0" smtClean="0"/>
              <a:t>		</a:t>
            </a:r>
            <a:r>
              <a:rPr lang="es-ES" sz="2800" dirty="0" err="1" smtClean="0"/>
              <a:t>Klebsiella</a:t>
            </a:r>
            <a:r>
              <a:rPr lang="es-ES" sz="2800" dirty="0" smtClean="0"/>
              <a:t> </a:t>
            </a:r>
            <a:r>
              <a:rPr lang="es-ES" sz="2800" dirty="0" err="1" smtClean="0"/>
              <a:t>sp</a:t>
            </a:r>
            <a:endParaRPr lang="es-ES" sz="2800" dirty="0" smtClean="0"/>
          </a:p>
          <a:p>
            <a:pPr>
              <a:buFont typeface="Arial" charset="0"/>
              <a:buNone/>
              <a:defRPr/>
            </a:pPr>
            <a:r>
              <a:rPr lang="es-ES" sz="2800" dirty="0" smtClean="0"/>
              <a:t>		</a:t>
            </a:r>
            <a:r>
              <a:rPr lang="es-ES" sz="2800" dirty="0" err="1" smtClean="0"/>
              <a:t>Enteroco</a:t>
            </a:r>
            <a:endParaRPr lang="es-ES" sz="2800" dirty="0" smtClean="0"/>
          </a:p>
          <a:p>
            <a:pPr>
              <a:buFont typeface="Arial" charset="0"/>
              <a:buNone/>
              <a:defRPr/>
            </a:pPr>
            <a:r>
              <a:rPr lang="es-ES" sz="2800" dirty="0" smtClean="0"/>
              <a:t>		Estafilococo</a:t>
            </a:r>
          </a:p>
          <a:p>
            <a:pPr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es-ES" dirty="0" smtClean="0"/>
              <a:t>Factores de riesgo: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Edad</a:t>
            </a:r>
          </a:p>
          <a:p>
            <a:pPr>
              <a:buFont typeface="Arial" charset="0"/>
              <a:buNone/>
              <a:defRPr/>
            </a:pPr>
            <a:r>
              <a:rPr lang="es-ES" dirty="0" err="1" smtClean="0"/>
              <a:t>Postmenopausia</a:t>
            </a:r>
            <a:endParaRPr lang="es-ES" dirty="0" smtClean="0"/>
          </a:p>
          <a:p>
            <a:pPr>
              <a:buFont typeface="Arial" charset="0"/>
              <a:buNone/>
              <a:defRPr/>
            </a:pPr>
            <a:r>
              <a:rPr lang="es-ES" dirty="0" smtClean="0"/>
              <a:t>Hipertrofia prostática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ITU previa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Demencia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Inmovilidad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/>
              <a:t>Motilidad vesical deteriorada (AVE, Parkinson, DM).</a:t>
            </a:r>
            <a:endParaRPr lang="es-C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ITU: Clínica</a:t>
            </a:r>
            <a:endParaRPr lang="es-CL" dirty="0" smtClean="0"/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smtClean="0"/>
              <a:t>Cambio en estado mental			39.0 	%</a:t>
            </a:r>
          </a:p>
          <a:p>
            <a:pPr>
              <a:buFont typeface="Arial" charset="0"/>
              <a:buNone/>
            </a:pPr>
            <a:r>
              <a:rPr lang="es-ES" smtClean="0"/>
              <a:t>Cambio conductual				19.0	</a:t>
            </a:r>
          </a:p>
          <a:p>
            <a:pPr>
              <a:buFont typeface="Arial" charset="0"/>
              <a:buNone/>
            </a:pPr>
            <a:r>
              <a:rPr lang="es-ES" smtClean="0"/>
              <a:t>Cambio en el aspecto de la orina		15.0	</a:t>
            </a:r>
          </a:p>
          <a:p>
            <a:pPr>
              <a:buFont typeface="Arial" charset="0"/>
              <a:buNone/>
            </a:pPr>
            <a:r>
              <a:rPr lang="es-ES" smtClean="0"/>
              <a:t>Fiebre o calofríos				12.0	</a:t>
            </a:r>
          </a:p>
          <a:p>
            <a:pPr>
              <a:buFont typeface="Arial" charset="0"/>
              <a:buNone/>
            </a:pPr>
            <a:r>
              <a:rPr lang="es-ES" smtClean="0"/>
              <a:t>Trastorno de la marcha y caídas		   8.8	</a:t>
            </a:r>
          </a:p>
          <a:p>
            <a:pPr>
              <a:buFont typeface="Arial" charset="0"/>
              <a:buNone/>
            </a:pPr>
            <a:r>
              <a:rPr lang="es-ES" smtClean="0"/>
              <a:t>Disuria						   7.8</a:t>
            </a:r>
          </a:p>
          <a:p>
            <a:pPr>
              <a:buFont typeface="Arial" charset="0"/>
              <a:buNone/>
            </a:pPr>
            <a:r>
              <a:rPr lang="es-ES" smtClean="0"/>
              <a:t>Cambio en el patrón miccional		   7.0</a:t>
            </a:r>
            <a:endParaRPr lang="es-CL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4096" y="485800"/>
            <a:ext cx="7772400" cy="1143000"/>
          </a:xfrm>
        </p:spPr>
        <p:txBody>
          <a:bodyPr anchor="t">
            <a:normAutofit/>
          </a:bodyPr>
          <a:lstStyle/>
          <a:p>
            <a:pPr algn="r"/>
            <a:r>
              <a:rPr lang="es-CL" sz="3600" dirty="0" smtClean="0"/>
              <a:t>Formas Inespecíficas de Presentación</a:t>
            </a:r>
            <a:endParaRPr lang="es-CL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59096095"/>
              </p:ext>
            </p:extLst>
          </p:nvPr>
        </p:nvGraphicFramePr>
        <p:xfrm>
          <a:off x="179512" y="1130384"/>
          <a:ext cx="87849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584176"/>
                <a:gridCol w="1008112"/>
                <a:gridCol w="1080120"/>
                <a:gridCol w="792088"/>
                <a:gridCol w="936104"/>
                <a:gridCol w="792088"/>
                <a:gridCol w="792088"/>
              </a:tblGrid>
              <a:tr h="64008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Categorías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Ejemplos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Delirium</a:t>
                      </a:r>
                      <a:endParaRPr lang="es-CL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Baja Peso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Fatiga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Mareos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Caídas</a:t>
                      </a:r>
                      <a:endParaRPr lang="es-C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Fiebre</a:t>
                      </a:r>
                      <a:endParaRPr lang="es-CL" b="0" dirty="0"/>
                    </a:p>
                  </a:txBody>
                  <a:tcPr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smtClean="0"/>
                        <a:t>Infección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ITU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NAC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Celulitis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smtClean="0"/>
                        <a:t>Metabólico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Hipoxia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Deshidratación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Hipoglicemia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smtClean="0"/>
                        <a:t>Cardiopulmonar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EPOC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smtClean="0"/>
                        <a:t>Cáncer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Reumatólogico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Pseudo</a:t>
                      </a:r>
                      <a:r>
                        <a:rPr lang="es-CL" dirty="0" smtClean="0"/>
                        <a:t>-Gota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r>
                        <a:rPr lang="es-CL" dirty="0" smtClean="0"/>
                        <a:t>Endocrino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Hipo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err="1" smtClean="0"/>
                        <a:t>Tyr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2301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Hiper</a:t>
                      </a:r>
                      <a:r>
                        <a:rPr lang="es-CL" dirty="0" smtClean="0"/>
                        <a:t> </a:t>
                      </a:r>
                      <a:r>
                        <a:rPr lang="es-CL" dirty="0" err="1" smtClean="0"/>
                        <a:t>Tyr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√</a:t>
                      </a:r>
                      <a:endParaRPr lang="es-C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19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Problemas sociales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Abandono (es encontrado por terceros)</a:t>
            </a:r>
          </a:p>
          <a:p>
            <a:r>
              <a:rPr lang="es-CL" dirty="0" smtClean="0"/>
              <a:t>Familia no es capaz de cuidarlo</a:t>
            </a:r>
          </a:p>
          <a:p>
            <a:pPr lvl="1">
              <a:buNone/>
            </a:pPr>
            <a:r>
              <a:rPr lang="es-CL" dirty="0" smtClean="0"/>
              <a:t>		Deterioro cognitivo</a:t>
            </a:r>
          </a:p>
          <a:p>
            <a:pPr lvl="1">
              <a:buNone/>
            </a:pPr>
            <a:r>
              <a:rPr lang="es-CL" dirty="0" smtClean="0"/>
              <a:t>		Postración</a:t>
            </a:r>
          </a:p>
          <a:p>
            <a:r>
              <a:rPr lang="es-CL" dirty="0" smtClean="0"/>
              <a:t>Al momento de darlo de alta:</a:t>
            </a:r>
          </a:p>
          <a:p>
            <a:pPr>
              <a:buNone/>
            </a:pPr>
            <a:r>
              <a:rPr lang="es-ES" dirty="0" smtClean="0"/>
              <a:t>		¿Tiene dónde ir?</a:t>
            </a:r>
            <a:endParaRPr lang="es-CL" dirty="0" smtClean="0"/>
          </a:p>
          <a:p>
            <a:pPr lvl="1">
              <a:buNone/>
            </a:pPr>
            <a:r>
              <a:rPr lang="es-CL" dirty="0" smtClean="0"/>
              <a:t>    ¿Entiende indicaciones?</a:t>
            </a:r>
          </a:p>
          <a:p>
            <a:pPr lvl="1">
              <a:buNone/>
            </a:pPr>
            <a:r>
              <a:rPr lang="es-CL" dirty="0" smtClean="0"/>
              <a:t>    ¿Puede acudir/costear indicaciones?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95798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mic Sans MS" pitchFamily="66" charset="0"/>
              </a:rPr>
              <a:t>Niveles de intervención integral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3352800"/>
            <a:ext cx="2492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accent2"/>
                </a:solidFill>
                <a:latin typeface="Comic Sans MS" pitchFamily="66" charset="0"/>
              </a:rPr>
              <a:t>Intervención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19600" y="5562600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accent2"/>
                </a:solidFill>
                <a:latin typeface="Comic Sans MS" pitchFamily="66" charset="0"/>
              </a:rPr>
              <a:t>Social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72200" y="2438400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669900"/>
                </a:solidFill>
                <a:latin typeface="Comic Sans MS" pitchFamily="66" charset="0"/>
              </a:rPr>
              <a:t>Funcional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19800" y="4648200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FF0000"/>
                </a:solidFill>
                <a:latin typeface="Comic Sans MS" pitchFamily="66" charset="0"/>
              </a:rPr>
              <a:t>Mental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43400" y="1371600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FF9900"/>
                </a:solidFill>
                <a:latin typeface="Comic Sans MS" pitchFamily="66" charset="0"/>
              </a:rPr>
              <a:t>Clínica</a:t>
            </a: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3200400" y="2057400"/>
            <a:ext cx="1676400" cy="1295400"/>
          </a:xfrm>
          <a:custGeom>
            <a:avLst/>
            <a:gdLst>
              <a:gd name="T0" fmla="*/ 0 w 1008"/>
              <a:gd name="T1" fmla="*/ 2147483647 h 672"/>
              <a:gd name="T2" fmla="*/ 2147483647 w 1008"/>
              <a:gd name="T3" fmla="*/ 2147483647 h 672"/>
              <a:gd name="T4" fmla="*/ 2147483647 w 1008"/>
              <a:gd name="T5" fmla="*/ 2147483647 h 672"/>
              <a:gd name="T6" fmla="*/ 2147483647 w 1008"/>
              <a:gd name="T7" fmla="*/ 2147483647 h 672"/>
              <a:gd name="T8" fmla="*/ 2147483647 w 1008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72"/>
              <a:gd name="T17" fmla="*/ 1008 w 10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72">
                <a:moveTo>
                  <a:pt x="0" y="672"/>
                </a:moveTo>
                <a:cubicBezTo>
                  <a:pt x="88" y="664"/>
                  <a:pt x="176" y="656"/>
                  <a:pt x="288" y="624"/>
                </a:cubicBezTo>
                <a:cubicBezTo>
                  <a:pt x="400" y="592"/>
                  <a:pt x="568" y="544"/>
                  <a:pt x="672" y="480"/>
                </a:cubicBezTo>
                <a:cubicBezTo>
                  <a:pt x="776" y="416"/>
                  <a:pt x="856" y="320"/>
                  <a:pt x="912" y="240"/>
                </a:cubicBezTo>
                <a:cubicBezTo>
                  <a:pt x="968" y="160"/>
                  <a:pt x="988" y="80"/>
                  <a:pt x="1008" y="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3200400" y="2971800"/>
            <a:ext cx="2819400" cy="533400"/>
          </a:xfrm>
          <a:custGeom>
            <a:avLst/>
            <a:gdLst>
              <a:gd name="T0" fmla="*/ 0 w 1008"/>
              <a:gd name="T1" fmla="*/ 2147483647 h 672"/>
              <a:gd name="T2" fmla="*/ 2147483647 w 1008"/>
              <a:gd name="T3" fmla="*/ 2147483647 h 672"/>
              <a:gd name="T4" fmla="*/ 2147483647 w 1008"/>
              <a:gd name="T5" fmla="*/ 2147483647 h 672"/>
              <a:gd name="T6" fmla="*/ 2147483647 w 1008"/>
              <a:gd name="T7" fmla="*/ 2147483647 h 672"/>
              <a:gd name="T8" fmla="*/ 2147483647 w 1008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72"/>
              <a:gd name="T17" fmla="*/ 1008 w 10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72">
                <a:moveTo>
                  <a:pt x="0" y="672"/>
                </a:moveTo>
                <a:cubicBezTo>
                  <a:pt x="88" y="664"/>
                  <a:pt x="176" y="656"/>
                  <a:pt x="288" y="624"/>
                </a:cubicBezTo>
                <a:cubicBezTo>
                  <a:pt x="400" y="592"/>
                  <a:pt x="568" y="544"/>
                  <a:pt x="672" y="480"/>
                </a:cubicBezTo>
                <a:cubicBezTo>
                  <a:pt x="776" y="416"/>
                  <a:pt x="856" y="320"/>
                  <a:pt x="912" y="240"/>
                </a:cubicBezTo>
                <a:cubicBezTo>
                  <a:pt x="968" y="160"/>
                  <a:pt x="988" y="80"/>
                  <a:pt x="1008" y="0"/>
                </a:cubicBezTo>
              </a:path>
            </a:pathLst>
          </a:custGeom>
          <a:noFill/>
          <a:ln w="762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 flipV="1">
            <a:off x="3200400" y="3657600"/>
            <a:ext cx="2819400" cy="914400"/>
          </a:xfrm>
          <a:custGeom>
            <a:avLst/>
            <a:gdLst>
              <a:gd name="T0" fmla="*/ 0 w 1008"/>
              <a:gd name="T1" fmla="*/ 2147483647 h 672"/>
              <a:gd name="T2" fmla="*/ 2147483647 w 1008"/>
              <a:gd name="T3" fmla="*/ 2147483647 h 672"/>
              <a:gd name="T4" fmla="*/ 2147483647 w 1008"/>
              <a:gd name="T5" fmla="*/ 2147483647 h 672"/>
              <a:gd name="T6" fmla="*/ 2147483647 w 1008"/>
              <a:gd name="T7" fmla="*/ 2147483647 h 672"/>
              <a:gd name="T8" fmla="*/ 2147483647 w 1008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72"/>
              <a:gd name="T17" fmla="*/ 1008 w 10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72">
                <a:moveTo>
                  <a:pt x="0" y="672"/>
                </a:moveTo>
                <a:cubicBezTo>
                  <a:pt x="88" y="664"/>
                  <a:pt x="176" y="656"/>
                  <a:pt x="288" y="624"/>
                </a:cubicBezTo>
                <a:cubicBezTo>
                  <a:pt x="400" y="592"/>
                  <a:pt x="568" y="544"/>
                  <a:pt x="672" y="480"/>
                </a:cubicBezTo>
                <a:cubicBezTo>
                  <a:pt x="776" y="416"/>
                  <a:pt x="856" y="320"/>
                  <a:pt x="912" y="240"/>
                </a:cubicBezTo>
                <a:cubicBezTo>
                  <a:pt x="968" y="160"/>
                  <a:pt x="988" y="80"/>
                  <a:pt x="1008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flipV="1">
            <a:off x="3200400" y="3886200"/>
            <a:ext cx="1752600" cy="1524000"/>
          </a:xfrm>
          <a:custGeom>
            <a:avLst/>
            <a:gdLst>
              <a:gd name="T0" fmla="*/ 0 w 1008"/>
              <a:gd name="T1" fmla="*/ 2147483647 h 672"/>
              <a:gd name="T2" fmla="*/ 2147483647 w 1008"/>
              <a:gd name="T3" fmla="*/ 2147483647 h 672"/>
              <a:gd name="T4" fmla="*/ 2147483647 w 1008"/>
              <a:gd name="T5" fmla="*/ 2147483647 h 672"/>
              <a:gd name="T6" fmla="*/ 2147483647 w 1008"/>
              <a:gd name="T7" fmla="*/ 2147483647 h 672"/>
              <a:gd name="T8" fmla="*/ 2147483647 w 1008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72"/>
              <a:gd name="T17" fmla="*/ 1008 w 100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72">
                <a:moveTo>
                  <a:pt x="0" y="672"/>
                </a:moveTo>
                <a:cubicBezTo>
                  <a:pt x="88" y="664"/>
                  <a:pt x="176" y="656"/>
                  <a:pt x="288" y="624"/>
                </a:cubicBezTo>
                <a:cubicBezTo>
                  <a:pt x="400" y="592"/>
                  <a:pt x="568" y="544"/>
                  <a:pt x="672" y="480"/>
                </a:cubicBezTo>
                <a:cubicBezTo>
                  <a:pt x="776" y="416"/>
                  <a:pt x="856" y="320"/>
                  <a:pt x="912" y="240"/>
                </a:cubicBezTo>
                <a:cubicBezTo>
                  <a:pt x="968" y="160"/>
                  <a:pt x="988" y="80"/>
                  <a:pt x="1008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595"/>
            <a:ext cx="8929719" cy="69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s-CL" dirty="0" smtClean="0"/>
              <a:t>Pacientes AM son más complejos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6364841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2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población envejece rápidamente</a:t>
            </a:r>
          </a:p>
          <a:p>
            <a:r>
              <a:rPr lang="es-ES" dirty="0" smtClean="0"/>
              <a:t>Es </a:t>
            </a:r>
            <a:r>
              <a:rPr lang="es-ES" smtClean="0"/>
              <a:t>muy heterogénea</a:t>
            </a:r>
            <a:endParaRPr lang="es-ES" dirty="0" smtClean="0"/>
          </a:p>
          <a:p>
            <a:r>
              <a:rPr lang="es-ES" dirty="0" smtClean="0"/>
              <a:t>Aumenta el requerimiento de atención en SU</a:t>
            </a:r>
          </a:p>
          <a:p>
            <a:r>
              <a:rPr lang="es-ES" dirty="0" smtClean="0"/>
              <a:t>Los pacientes AM presentan necesidades especiales:</a:t>
            </a:r>
          </a:p>
          <a:p>
            <a:pPr>
              <a:buNone/>
            </a:pPr>
            <a:r>
              <a:rPr lang="es-ES" sz="2800" dirty="0" smtClean="0"/>
              <a:t>			Mayor complejidad </a:t>
            </a:r>
          </a:p>
          <a:p>
            <a:pPr>
              <a:buNone/>
            </a:pPr>
            <a:r>
              <a:rPr lang="es-ES" sz="2800" dirty="0" smtClean="0"/>
              <a:t>			Presentación atípica</a:t>
            </a:r>
          </a:p>
          <a:p>
            <a:r>
              <a:rPr lang="es-ES" dirty="0" smtClean="0"/>
              <a:t>Se necesita VGI e intervención multidisciplinaria en SU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Adultos mayores consumen un 25 % de los gastos destinados a Modalidad de Libre elección.</a:t>
            </a:r>
          </a:p>
          <a:p>
            <a:pPr>
              <a:buNone/>
            </a:pPr>
            <a:r>
              <a:rPr lang="es-ES" dirty="0" smtClean="0"/>
              <a:t>Constituyen el 9 % de los beneficiarios de </a:t>
            </a:r>
            <a:r>
              <a:rPr lang="es-ES" dirty="0" err="1" smtClean="0"/>
              <a:t>Fonasa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Grupos de usuarios más relevantes en esta forma de atención.</a:t>
            </a:r>
            <a:endParaRPr lang="es-C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9"/>
            <a:ext cx="5781943" cy="184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600" dirty="0" smtClean="0"/>
              <a:t>CARACTERISTICAS DE LAS ENFERMEDADES DEL ANCIANO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Presentación atípica, síntomas larvados.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Presentación como pérdida de la independencia funcional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Pluripatología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Tendencia a la cronicidad e incapacidad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Polifarmacia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s-ES_tradnl" smtClean="0"/>
              <a:t>Complicaciones médicas y de enfermería frecuentes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2102</Words>
  <Application>Microsoft Office PowerPoint</Application>
  <PresentationFormat>Presentación en pantalla (4:3)</PresentationFormat>
  <Paragraphs>540</Paragraphs>
  <Slides>71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3" baseType="lpstr">
      <vt:lpstr>Tema de Office</vt:lpstr>
      <vt:lpstr>Gráfico</vt:lpstr>
      <vt:lpstr>El paciente Adulto Mayor en  Servicio de Urgencias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CARACTERISTICAS DE LAS ENFERMEDADES DEL ANCIANO</vt:lpstr>
      <vt:lpstr>CARACTERISTICAS DE LAS ENFERMEDADES DEL ANCIANO</vt:lpstr>
      <vt:lpstr>Envejecimiento: Heterogéneo</vt:lpstr>
      <vt:lpstr>Diapositiva 12</vt:lpstr>
      <vt:lpstr>Diapositiva 13</vt:lpstr>
      <vt:lpstr>Diapositiva 14</vt:lpstr>
      <vt:lpstr>Proyección de Consultas en SU</vt:lpstr>
      <vt:lpstr>Servicios de Urgencia Actuales</vt:lpstr>
      <vt:lpstr>En Servicio de Urgencia los AM necesitan:</vt:lpstr>
      <vt:lpstr>Diapositiva 18</vt:lpstr>
      <vt:lpstr>Diapositiva 19</vt:lpstr>
      <vt:lpstr>Diapositiva 20</vt:lpstr>
      <vt:lpstr>Caplan, G. A., A. J. Williams, et al. (2004). "A Randomized, Controlled Trial of Comprehensive Geriatric Assessment and Multidisciplinary Intervention After Discharge of Elderly from the Emergency Department—The DEED II Study." Journal of the American Geriatrics Society 52(9): 1417-1423.</vt:lpstr>
      <vt:lpstr>Caplan, G. A., A. J. Williams, et al. (2004). "A Randomized, Controlled Trial of Comprehensive Geriatric Assessment and Multidisciplinary Intervention After Discharge of Elderly from the Emergency Department—The DEED II Study." Journal of the American Geriatrics Society 52(9): 1417-1423.</vt:lpstr>
      <vt:lpstr>Cambios en MSQ</vt:lpstr>
      <vt:lpstr>Modelos de atención del AM en SU</vt:lpstr>
      <vt:lpstr>Servicio de urgencia amigable con AM</vt:lpstr>
      <vt:lpstr>Servicio de urgencia amigable con AM</vt:lpstr>
      <vt:lpstr>Modelo de atención de Urgencias en AM </vt:lpstr>
      <vt:lpstr>Considerar Módulos de Educación </vt:lpstr>
      <vt:lpstr>Clínica en Servicio de Urgencia</vt:lpstr>
      <vt:lpstr>Epidemiología del AM en SU</vt:lpstr>
      <vt:lpstr>Diapositiva 31</vt:lpstr>
      <vt:lpstr>Diagnósticos comunes del AM en SU </vt:lpstr>
      <vt:lpstr>Trauma en AM </vt:lpstr>
      <vt:lpstr>Diapositiva 34</vt:lpstr>
      <vt:lpstr>Diapositiva 35</vt:lpstr>
      <vt:lpstr>Maltrato: Factores de riesgo</vt:lpstr>
      <vt:lpstr>Signos de maltrato</vt:lpstr>
      <vt:lpstr>Signos de maltrato</vt:lpstr>
      <vt:lpstr>Signos de maltrato</vt:lpstr>
      <vt:lpstr>Dolor</vt:lpstr>
      <vt:lpstr>Dolor</vt:lpstr>
      <vt:lpstr>Cambios neurales</vt:lpstr>
      <vt:lpstr>Dolor y deterioro cognitivo</vt:lpstr>
      <vt:lpstr>Dolor y deterioro cognitivo</vt:lpstr>
      <vt:lpstr>Dolor y deterioro cognitivo</vt:lpstr>
      <vt:lpstr> Deterioro Cognitivo</vt:lpstr>
      <vt:lpstr>Diapositiva 47</vt:lpstr>
      <vt:lpstr>Síndrome coronario agudo</vt:lpstr>
      <vt:lpstr>IAM</vt:lpstr>
      <vt:lpstr> Caídas</vt:lpstr>
      <vt:lpstr>Las caídas en el adulto mayor</vt:lpstr>
      <vt:lpstr>Caídas</vt:lpstr>
      <vt:lpstr>Hallazgos frecuentes: Reacción Adversa a Fármacos</vt:lpstr>
      <vt:lpstr>Dolor Abdominal</vt:lpstr>
      <vt:lpstr>Abdomen Agudo</vt:lpstr>
      <vt:lpstr> Infecciones</vt:lpstr>
      <vt:lpstr>Neumonia</vt:lpstr>
      <vt:lpstr>Multirresistencia</vt:lpstr>
      <vt:lpstr>Diapositiva 59</vt:lpstr>
      <vt:lpstr>Diapositiva 60</vt:lpstr>
      <vt:lpstr>Diapositiva 61</vt:lpstr>
      <vt:lpstr>Diapositiva 62</vt:lpstr>
      <vt:lpstr>Neumonia al final de la vida.</vt:lpstr>
      <vt:lpstr>Infección del Tracto Urinario </vt:lpstr>
      <vt:lpstr>Diapositiva 65</vt:lpstr>
      <vt:lpstr>ITU: Clínica</vt:lpstr>
      <vt:lpstr>Formas Inespecíficas de Presentación</vt:lpstr>
      <vt:lpstr>Problemas sociales</vt:lpstr>
      <vt:lpstr>Diapositiva 69</vt:lpstr>
      <vt:lpstr>Pacientes AM son más complejos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 Alejandra Barahona Chang</dc:creator>
  <cp:lastModifiedBy>Windows User</cp:lastModifiedBy>
  <cp:revision>15</cp:revision>
  <dcterms:created xsi:type="dcterms:W3CDTF">2011-03-14T16:36:17Z</dcterms:created>
  <dcterms:modified xsi:type="dcterms:W3CDTF">2014-11-26T17:35:55Z</dcterms:modified>
</cp:coreProperties>
</file>