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86" r:id="rId11"/>
    <p:sldId id="264" r:id="rId12"/>
    <p:sldId id="265" r:id="rId13"/>
    <p:sldId id="279" r:id="rId14"/>
    <p:sldId id="266" r:id="rId15"/>
    <p:sldId id="280" r:id="rId16"/>
    <p:sldId id="267" r:id="rId17"/>
    <p:sldId id="298" r:id="rId18"/>
    <p:sldId id="299" r:id="rId19"/>
    <p:sldId id="287" r:id="rId20"/>
    <p:sldId id="268" r:id="rId21"/>
    <p:sldId id="276" r:id="rId22"/>
    <p:sldId id="270" r:id="rId23"/>
    <p:sldId id="271" r:id="rId24"/>
    <p:sldId id="272" r:id="rId25"/>
    <p:sldId id="273" r:id="rId26"/>
    <p:sldId id="274" r:id="rId27"/>
    <p:sldId id="275" r:id="rId28"/>
    <p:sldId id="278" r:id="rId29"/>
    <p:sldId id="288" r:id="rId30"/>
    <p:sldId id="282" r:id="rId31"/>
    <p:sldId id="281" r:id="rId32"/>
    <p:sldId id="285" r:id="rId33"/>
    <p:sldId id="284" r:id="rId34"/>
    <p:sldId id="283" r:id="rId35"/>
    <p:sldId id="292" r:id="rId36"/>
    <p:sldId id="291" r:id="rId37"/>
    <p:sldId id="290" r:id="rId38"/>
    <p:sldId id="289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1B925-E9F6-4244-A0BE-D85D436A2984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2D493-2773-4AA6-BFCA-4E0FCBD6B93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405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C490-D3D4-4877-8AF0-F09A2910EBBF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C490-D3D4-4877-8AF0-F09A2910EBB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D4979-4ADE-4963-AF02-272D005F0AAB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D4979-4ADE-4963-AF02-272D005F0AAB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D4979-4ADE-4963-AF02-272D005F0AAB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D4979-4ADE-4963-AF02-272D005F0AAB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C490-D3D4-4877-8AF0-F09A2910EBBF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C490-D3D4-4877-8AF0-F09A2910EBBF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431E5-ED8E-4169-97F5-69FD87FA5874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7D61E9-4AB8-4372-A87A-E9A2D73A3D41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C6FDEB-637F-4BD3-BC9F-37F507E31E8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7772400" cy="1829761"/>
          </a:xfrm>
        </p:spPr>
        <p:txBody>
          <a:bodyPr/>
          <a:lstStyle/>
          <a:p>
            <a:pPr algn="ctr"/>
            <a:r>
              <a:rPr lang="es-CL" dirty="0" smtClean="0"/>
              <a:t>Experiencias en Caídas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7772400" cy="699662"/>
          </a:xfrm>
        </p:spPr>
        <p:txBody>
          <a:bodyPr>
            <a:normAutofit fontScale="77500" lnSpcReduction="20000"/>
          </a:bodyPr>
          <a:lstStyle/>
          <a:p>
            <a:r>
              <a:rPr lang="es-CL" dirty="0" err="1" smtClean="0">
                <a:solidFill>
                  <a:schemeClr val="bg1"/>
                </a:solidFill>
              </a:rPr>
              <a:t>Klga</a:t>
            </a:r>
            <a:r>
              <a:rPr lang="es-CL" dirty="0" smtClean="0">
                <a:solidFill>
                  <a:schemeClr val="bg1"/>
                </a:solidFill>
              </a:rPr>
              <a:t>. Jacqueline Valencia Figueroa</a:t>
            </a:r>
          </a:p>
          <a:p>
            <a:r>
              <a:rPr lang="es-CL" dirty="0" err="1" smtClean="0">
                <a:solidFill>
                  <a:schemeClr val="bg1"/>
                </a:solidFill>
              </a:rPr>
              <a:t>Klgo</a:t>
            </a:r>
            <a:r>
              <a:rPr lang="es-CL" dirty="0" smtClean="0">
                <a:solidFill>
                  <a:schemeClr val="bg1"/>
                </a:solidFill>
              </a:rPr>
              <a:t>. Sebastián Sierra Meza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ssviqui.redsalud.gob.cl/wrdprss_minsal/wp-content/uploads/2013/06/LOGO-SSVQ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00042"/>
            <a:ext cx="2286016" cy="186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G_0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3071834" cy="262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71538" y="3571876"/>
            <a:ext cx="7772400" cy="829629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Hospital Geriátrico de </a:t>
            </a:r>
            <a:r>
              <a:rPr lang="es-CL" sz="36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Limache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 descr="Isotipo Hospital Geriátr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28604"/>
            <a:ext cx="1104900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285861"/>
            <a:ext cx="8229600" cy="4807436"/>
          </a:xfrm>
        </p:spPr>
        <p:txBody>
          <a:bodyPr>
            <a:normAutofit/>
          </a:bodyPr>
          <a:lstStyle/>
          <a:p>
            <a:pPr lvl="0"/>
            <a:r>
              <a:rPr lang="es-CL" dirty="0" smtClean="0"/>
              <a:t>A medida que aumenta la edad aumentan las caídas, 35–45% a los 80-85 años. </a:t>
            </a:r>
            <a:r>
              <a:rPr lang="es-CL" sz="1600" dirty="0" smtClean="0"/>
              <a:t>(Manual de Prevención de Caídas en el Adulto Mayor, </a:t>
            </a:r>
            <a:r>
              <a:rPr lang="es-CL" sz="1600" dirty="0" err="1" smtClean="0"/>
              <a:t>Minsal</a:t>
            </a:r>
            <a:r>
              <a:rPr lang="es-CL" sz="1600" dirty="0" smtClean="0"/>
              <a:t>)</a:t>
            </a:r>
          </a:p>
          <a:p>
            <a:pPr lvl="0"/>
            <a:endParaRPr lang="es-CL" sz="1600" dirty="0" smtClean="0"/>
          </a:p>
          <a:p>
            <a:r>
              <a:rPr lang="es-CL" dirty="0" smtClean="0"/>
              <a:t>La persona mayor que se cae, tiene mayor riesgo de volver a caerse.</a:t>
            </a:r>
            <a:r>
              <a:rPr lang="es-CL" sz="1600" dirty="0" smtClean="0">
                <a:solidFill>
                  <a:prstClr val="black"/>
                </a:solidFill>
              </a:rPr>
              <a:t> (Manual de Prevención de Caídas en el Adulto Mayor, </a:t>
            </a:r>
            <a:r>
              <a:rPr lang="es-CL" sz="1600" dirty="0" err="1" smtClean="0">
                <a:solidFill>
                  <a:prstClr val="black"/>
                </a:solidFill>
              </a:rPr>
              <a:t>Minsal</a:t>
            </a:r>
            <a:r>
              <a:rPr lang="es-CL" sz="1600" dirty="0" smtClean="0">
                <a:solidFill>
                  <a:prstClr val="black"/>
                </a:solidFill>
              </a:rPr>
              <a:t>)</a:t>
            </a:r>
            <a:endParaRPr lang="es-CL" dirty="0" smtClean="0"/>
          </a:p>
          <a:p>
            <a:pPr algn="just"/>
            <a:endParaRPr lang="es-CL" dirty="0" smtClean="0"/>
          </a:p>
          <a:p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Caídas</a:t>
            </a:r>
            <a:endParaRPr lang="es-CL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285720" y="2857496"/>
            <a:ext cx="8229600" cy="14476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kumimoji="0" lang="es-C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500034" y="2857496"/>
            <a:ext cx="8429684" cy="14476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C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1985165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525963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Alteraciones de equilibrio estático y dinámico.</a:t>
            </a:r>
            <a:r>
              <a:rPr lang="es-CL" b="1" dirty="0" smtClean="0">
                <a:solidFill>
                  <a:srgbClr val="00B0F0"/>
                </a:solidFill>
              </a:rPr>
              <a:t>*</a:t>
            </a:r>
          </a:p>
          <a:p>
            <a:r>
              <a:rPr lang="es-CL" dirty="0" smtClean="0"/>
              <a:t>Quienes toman mas de 3 medicamentos.</a:t>
            </a:r>
            <a:r>
              <a:rPr lang="es-CL" b="1" dirty="0" smtClean="0">
                <a:solidFill>
                  <a:srgbClr val="00B0F0"/>
                </a:solidFill>
              </a:rPr>
              <a:t>*</a:t>
            </a:r>
          </a:p>
          <a:p>
            <a:r>
              <a:rPr lang="es-CL" dirty="0" smtClean="0"/>
              <a:t>Alteraciones visuales y auditivas. </a:t>
            </a:r>
            <a:r>
              <a:rPr lang="es-CL" b="1" dirty="0" smtClean="0">
                <a:solidFill>
                  <a:srgbClr val="00B0F0"/>
                </a:solidFill>
              </a:rPr>
              <a:t>*</a:t>
            </a:r>
          </a:p>
          <a:p>
            <a:r>
              <a:rPr lang="es-CL" dirty="0" smtClean="0"/>
              <a:t>Sexo femenino.</a:t>
            </a:r>
          </a:p>
          <a:p>
            <a:r>
              <a:rPr lang="es-CL" dirty="0" smtClean="0"/>
              <a:t>Mayores de 75 años.</a:t>
            </a:r>
          </a:p>
          <a:p>
            <a:r>
              <a:rPr lang="es-CL" dirty="0" smtClean="0"/>
              <a:t>Mayor dependencia para las actividades de la vida diaria</a:t>
            </a:r>
          </a:p>
          <a:p>
            <a:r>
              <a:rPr lang="es-CL" dirty="0" smtClean="0"/>
              <a:t>Portadores de enfermedades crónicas.</a:t>
            </a:r>
          </a:p>
          <a:p>
            <a:r>
              <a:rPr lang="es-CL" dirty="0" smtClean="0"/>
              <a:t>Aquellos que realizan actividades de riesgo.</a:t>
            </a:r>
          </a:p>
          <a:p>
            <a:r>
              <a:rPr lang="es-CL" dirty="0" smtClean="0"/>
              <a:t>Exposición a barreras arquitectónicas.</a:t>
            </a:r>
          </a:p>
          <a:p>
            <a:r>
              <a:rPr lang="es-CL" dirty="0" smtClean="0"/>
              <a:t>Antecedentes previos de caídas (el 75% podría sufrir una nueva caída en los siguientes seis meses).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Factores de Riesgo - Chile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071770" y="614364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Manual </a:t>
            </a:r>
            <a:r>
              <a:rPr lang="es-CL" dirty="0">
                <a:solidFill>
                  <a:prstClr val="black"/>
                </a:solidFill>
              </a:rPr>
              <a:t>de Prevención de Caídas en el Adulto </a:t>
            </a:r>
            <a:r>
              <a:rPr lang="es-CL" dirty="0" smtClean="0">
                <a:solidFill>
                  <a:prstClr val="black"/>
                </a:solidFill>
              </a:rPr>
              <a:t>Mayor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/>
              <a:t>Debilidad Muscular</a:t>
            </a:r>
          </a:p>
          <a:p>
            <a:r>
              <a:rPr lang="es-CL" dirty="0" smtClean="0"/>
              <a:t>Historia de Caídas</a:t>
            </a:r>
          </a:p>
          <a:p>
            <a:r>
              <a:rPr lang="es-CL" dirty="0" smtClean="0"/>
              <a:t>Déficit de marcha</a:t>
            </a:r>
          </a:p>
          <a:p>
            <a:r>
              <a:rPr lang="es-CL" dirty="0" smtClean="0"/>
              <a:t>Déficit de equilibrio</a:t>
            </a:r>
          </a:p>
          <a:p>
            <a:r>
              <a:rPr lang="es-CL" dirty="0" smtClean="0"/>
              <a:t>Uso de ayuda técnica</a:t>
            </a:r>
          </a:p>
          <a:p>
            <a:r>
              <a:rPr lang="es-CL" dirty="0" smtClean="0"/>
              <a:t>Déficit visual</a:t>
            </a:r>
          </a:p>
          <a:p>
            <a:r>
              <a:rPr lang="es-CL" dirty="0" smtClean="0"/>
              <a:t>Artrosis</a:t>
            </a:r>
          </a:p>
          <a:p>
            <a:r>
              <a:rPr lang="es-CL" dirty="0" smtClean="0"/>
              <a:t>Alteración de las AVD</a:t>
            </a:r>
          </a:p>
          <a:p>
            <a:r>
              <a:rPr lang="es-CL" dirty="0" smtClean="0"/>
              <a:t>Depresión</a:t>
            </a:r>
          </a:p>
          <a:p>
            <a:r>
              <a:rPr lang="es-CL" dirty="0" smtClean="0"/>
              <a:t>Deterioro Cognitivo</a:t>
            </a:r>
          </a:p>
          <a:p>
            <a:r>
              <a:rPr lang="es-CL" dirty="0" smtClean="0"/>
              <a:t>Mayor a 80 años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Factores de Riesgo - Internacional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929058" y="6143644"/>
            <a:ext cx="52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  <p:pic>
        <p:nvPicPr>
          <p:cNvPr id="23554" name="Picture 2" descr="https://encrypted-tbn1.gstatic.com/images?q=tbn:ANd9GcS-JY7QU7ioF2vKupoMgOSZHbDa8-6CKtnqZwArDFBitrhdJh_7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12811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Prevención Primaria</a:t>
            </a:r>
          </a:p>
          <a:p>
            <a:pPr lvl="1"/>
            <a:r>
              <a:rPr lang="es-CL" dirty="0" smtClean="0"/>
              <a:t>Educación para la salud y promoción de hábitos saludables.</a:t>
            </a:r>
          </a:p>
          <a:p>
            <a:pPr lvl="1"/>
            <a:r>
              <a:rPr lang="es-CL" dirty="0" smtClean="0"/>
              <a:t>Disminución del riesgo ambiental.</a:t>
            </a:r>
          </a:p>
          <a:p>
            <a:pPr lvl="1"/>
            <a:r>
              <a:rPr lang="es-CL" dirty="0" smtClean="0"/>
              <a:t>Detección precoz de los factores de riesgo intrínsecos.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Estrategias de prevención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071770" y="614364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Manual </a:t>
            </a:r>
            <a:r>
              <a:rPr lang="es-CL" dirty="0">
                <a:solidFill>
                  <a:prstClr val="black"/>
                </a:solidFill>
              </a:rPr>
              <a:t>de Prevención de Caídas en el Adulto </a:t>
            </a:r>
            <a:r>
              <a:rPr lang="es-CL" dirty="0" smtClean="0">
                <a:solidFill>
                  <a:prstClr val="black"/>
                </a:solidFill>
              </a:rPr>
              <a:t>Mayor</a:t>
            </a:r>
            <a:endParaRPr lang="es-CL" dirty="0"/>
          </a:p>
        </p:txBody>
      </p:sp>
      <p:sp>
        <p:nvSpPr>
          <p:cNvPr id="22530" name="AutoShape 2" descr="data:image/jpeg;base64,/9j/4AAQSkZJRgABAQAAAQABAAD/2wCEAAkGBhQSEBUUExQUFRUWGBgXFRgYFhoaFxUYHhcYGBgdFxYXGyYfHhokIhwZHy8gJScpLiwwGSE9NTAqNSYsLSkBCQoKDgwOGg8PFykcHBwpKSwsKSkpLCksKSksLCksKSkpKSkpLCwpKSwpKSkpKSwpKSwpLCkpKSwpKSwsKSksLP/AABEIAMsA+AMBIgACEQEDEQH/xAAcAAEAAwADAQEAAAAAAAAAAAAABQYHAgMECAH/xABHEAACAQMCBAIHBQUCDQUBAAABAgMABBESIQUGEzEiQQcUMlFhcYEjQlKRoWJygqKxVGMVFiQzQ1Nzk7PBwtHSJYOSo7I0/8QAFwEBAQEBAAAAAAAAAAAAAAAAAAECA//EAB0RAQEBAAMBAQEBAAAAAAAAAAABEQIhMRJBUWH/2gAMAwEAAhEDEQA/ANxpSlApSlApSlApSlApSlApSlApSlApSlApXVdXSRozyMFRQSzMcBQO5JNePg/MNvdLqt5klA76TuPmO4oJGmajuO8ditITLKTjICqN2dj2VB5sf0wScAE1l3GeebqYkmU20fkkRAbH7UpUsW/d0j596slo2LNKwmLmqRDlL65Vs/ekaRc/FZQQR+XzFajyJzUb63JkCrNE2iUL7BOAysmd9LKQceRyPKlmCy0pSoFKUoFKUoFKUoFKUoFKUoFKUoFKUoFKUoFKUoFKUoFKUoFKUNB4uM8KW5geFywVxjKnDKQQQyn3ggEfKs247yXLw2H1uC61GAZ+0VVbGcHDLhWBzvGR4vLfFe7jvpNl6zpapF0kJXrSam1sNj00Vl8IO2onfyGNznfNPMclw2ZpTIVyc50pGPdGi+EN5F92A861JRL83c/C7aOQJgJHhFJ7OwBlbPuyAoPmFPk1Ue44o8pyPF8eygfD3/T866BmUjwkgkBEAJL+7wjf5D861Lkv0Xhgsl0oY9xGQDGnuz5O36fDzrc8GULdHJyQR+JQdI94Y7/nW2egvh7razzsCFmkXp/tKiBdQ+BYsM/s1aESyixGZIl306darg9sYB292KpvDuUbqOFpDZQtIZJGaLr6WGpz/mVX7JBj2QCp2BJyTWamtXpVR5K5i6rNCzOxUEgSZ60ZUgPHLncldSkE7kN3bGo26sKUpSgUpSgUpSgUpSgUpSgUpUBzcjMsCCSSJJJ1jkaNtLEFJNK6sZAL9MHGDv3oPdfcx2sL6JbiGNyM6XkVWx79JOa8/wDjlY/2u2HzmQf1NcLTg/QXwSiNRucRRL5d2IUfma9KxSMNp9Q/cQj9DVxNdY5vsv7Za/7+P/yr9/xtsv7Xbf7+P/yr9NhJ+OM/ODP9JBXnezyuom0KnsWg2P8AF1SKYa9A5rs/7Xbf7+P/AMq7o+PW7dp4T8pUP9DXhXhSkA9GzYHcEJsR5EeE10vwyEtp9XsWb8Phz/8AHpE0w1PxXKt7LK3yIP8ASuyqVf8AL8DTRwmztYmkV26qIhIVNGoL9mp1nUME5AAY74wZflIaEmt98W8zouSSemwWaMZYkkBZAu5+7UVPUpSgV03kRaN1U4JVgD7iQQDXdX4aD5y4xO8MYj06WXEbg91ZRgr+YqqzEu++SBhj5liT4R8dx2+Vb5HBwzjFxOFjZ3gKq8yExrJnUBpeNhrxpIyw+WRvVfuOSbOdo5bZoLVUeSKIzan9aZW0lsNKpIVtQVtz3OMaa39aKhwvlYLEJ5z4sqyBSQyDTrGlxuH9jJ/bO3hBOlniV1cWMcaIzyCWSG4KERgiMld3yCiyDSxKgnGQBvVa4tw24hlSGdFy5yhiYlXVU0vgsAVOkgkNsMBs6dRW38t3En+Cg8UPUmZpTJGSF1uZWEuksACPwhsZGkHFNZcIeXLgRFWnjXbAjSFuioxjTjWpZfLsvyrjy7wkTxs16A6249XSOTDRoIkVZJSvYu7ZYMRkLpxjJquHl9rpx0I+KWbg+MCSSGL6mTUo/gDfKrTwb0cRwqdVzeyFzqf/ACh1DNgAklMOe2PExpexD8Hnt/XIrm1fqwsq9Jzq1CJpvVpYiX8RRZDE6at18YHhIrTarR5LgHsNMhwgGJWYAI/UQaZdQwG3xjzr1RcVlhkSO50ssjaI5kGlSxHhWRCTpY4IBBIJ28JIBzipulKVFKUpQKUpQKUpQKUpQKhec7dnsZtHtovVj/2kREqfqoqari65GD286Cn8fu0m09MHW0AnB26c0OcmJ1z4jpLMvbBGxGTUUkWMlNEYbSfsUKBipLIz5di2CcgZxvuDtiQseHr6goLKksAls0kdiAAsrQAEA4JZQMEg4LDY9j5GTBKFdBQ6SvfTgDAz5jGCD5giunDKy4vENfUWKOKTUzGVHkZtTBgxRGwqE6m76sZ7edfscqoArQRzKmekGYq0WSCyqwVsqSAfIj4jAAmuhmrfzBzkuJMoykR9MYiVPYjGMYAb2sjYk9/ICvLdXLqC8awpINTKyRlW1sGGcs7YyWIJAz4jgivWpwtea5XUCO2R3Hl8R8afME+8awyxxqCTBNCZJGYs8vWVoWLE75y8Zzk9vIKKkbXwcTkHlNbxv82ikdGPz0yRD6Com3vluo7gBGF0IlLEZMZZMtEVOSBlhnScNt5gZqYurlevZyDtIXiB+DxGYfrCtcVTtKVCcx8zrajAjaV+nJLpUhQscYBd3duyjKjbJJOwO+IqbzWR+lrnx2kHDbMkyOQkxT2iW2WFT72yCx8gQPM49XFub2tOHi5nuJWvJ0Vo4g2Io2calURhdOmMEai2WOO+4qF9FXJ8rH18yxCeQu0SyxmQ4YnMhxIhDOSd9/CfLVVwaNyPygLCwWEYErDVM6/ekI3IPuXZR8FFUTli3tzZM16sZNkhtZUdAzIY2kbOGBwrKQ23cqe+K07lripubSKZlCs6+IA5UMCVbST3GQcfCq7zTyvA97BIVI9aL29wAcJMgglkTWv4lKDDDfuKT0c+H8ude1Ec6uiJKsluCw6saAA6cgtge2uM5CtjbAqz21ssahVGAM+87kkkknckkkknck14eC8HNuujrSSIBhFc6ioHbxnxH3bk1JE1plE8Y5ot7WMyTOI16nSBbPifGSFxknG+T5aT7qWfMsUgBVlIPYg5B+R8/pXh4LzNDJd3FozL1opGZVOPGjgOCnvK6yp8x8jXnveVuHsXlCmA+AtJC7RKS52JVToJ7MSy9jk1JVTsnGUAqs8W42buaO0iGWeSOR8f6OOKVJGc/wDxCj9ph8agbjk6VbOS5a6ufCGk0aYgekJCRkiPVq6Qyfj+VaNwHl+3tUIgQDXhmfJZ5D5F5GJZvhk7eVW0SYr9pSsKUqF4jxGczNHbiItGiO4k1DWHZwqqy+wfs28RDdxt3qR4ffCVAwBG5DKcakYHDK2CRkEY2JHuyN6D00pSgUpSgUpSgUpSgqhsdct7bFtAZorlSBnAddL4H70Ln+Oo5rnru842WQjR79CjSpb3MdzjuMgHcGp/iMWi/t5B2lSS3f5468ZPy6co/jqsRSuQrvnXIZRJldILo6jUFwBurBTjuUHnmt8PUfr7Gou741BFJod8NjUQFdyAexIjU4z5Z71JSNWaw8Znt3mRXGRLIHJRSWbWcEtjJ8OnGScDGNq624i+2vHbeQhEmQs2yqdSMx74CyBST8K9U0e1Z/61LcxTSu2qaHDw4GApXEg0r5FmQgnuRgfCr5FIsiK6+y6q4+TAMP0NSUSXCLwwW0DIVHWu2WbIBzmVowMnsQqKB+6K7uPuY+GtINzZyrIP3IZ9/wA4sj615+AXUkU2hAGR/tJNZ0rEBgM+vfGdhox4iM5XDGp+S0WU3UDezMgP0kjaFv8Ah5/irlVTEtwqoXYgKoLFj2CgZJJ92N6yK6MtzAkyyN1bhru2uOoWAW3DGb7NGwIx040XsNpsnfer5wNPXODpG5wZLcwyHuQ+gwyfUMG/Ksu5lZrhGidliJeGORXQZN8q9BljdiMRMgjkdx2XT3ywrKu7hnJEPFuExzo7NeeLqFpW0u2rxxsDkIMAadIGMr3FSno8tpfXum4cNApE3Ucs0exUIozgZ8JDL3AO/aqxwrVZdGO261vdLcNb3bnEttcYL4bQWBBBGFGlSA3teZ2N+HGSOGV1jS4jIfUpOACR1ASRnQyZyp88dyAa2jt5Js+jYxRf6rXGc9yUkdCT8TjP1r0cw8GNzGoSQxSRussT41BXXONS5GpSCykZGQxro5MvOtZpNggStLKufwPNI6fykVMSyhVLMQAASSewA3JNYVU+K+vqiSydIJDJG8qW/UZ5kDePGoAgKPF0xqLacZ8jzvuKTyhZLMR3UDjAMciDS2+dTM2Cp27HIP3TVH5s9KMiCOTU0cc2roxKdDaAAQ8smNWpsrhFK41bkkVZ/RbYSx2cs0qdNrmZpwpBDBSiIC2olstpL7nPi+Na7Soe+9DHrGZprlhcSHXJpRTGr4wojJwwVQFXOcnGds4HutfRXDpTV6wxAjkBluJGKyArkMudOQANJC7aTkEYFRh5guvXLlorhhbJIyAyxLModdpT4GSRYg2wxrIwSdqtsP8AhTA8Ng4PZlnmUEeRx0m2+RoOVxfTfa2hTqSurdJwMRtG3hLy+SlCcMo9rbSPFgWWythHGiAkhFVQT3OABv8AlUVwbg8yyGa5lR5NJVVjQrHGCVL4LMWckqviJHsjAG+Zus1SlKi7/iBaX1eL2yut28okJIU483YghR+yxOy4IeWxulOu7YhRKqKo/u0aQoT+02sn4DA3wSerk2UyC5lxhZLlynyWOOJiP4kaormXhhMtrbq8kUIRt4gXcKgQEYCMRsVAcEEFs+QzY7S/hjjVIkkCKNKhYJcADy9itVErSvJY8VilyEYFl9pSCrr7tSMAy/UV66ypSlKBSlKBSlKCL5ik0QiX/VPG5+ChwJD9EL1B8x73JwxLJCWKkYVYw3jKPn2vZypG4QYIxg2m+tBLE8bey6sh+TAqf61Tb9C9vFPq+1kjW2dSygE5YShVbDPKSHQKD55wcb2JXiuJFjUs7KqqMszHAA95JrJeMcTSS6mkjVxHIylSRnUQoRiACSAdIIyPOrvz7xTRbxFCNbSo0W2VOnLEkHyXuP2gtZ9HAWwu+ArMx9yIupzn34GPmRXW0iT5Z4zHHISzHQ64J0tjY5H3exyw/Kr1yTIHsYwDnpl4s+8I5CHfyKFD9azCyjKxKMb6Rj4HH/etE5RYCZY0aTVoPrMZJ0JpiRY20kYVtQ6YIJ1qpPlkzeyrfbQhhLCQMzxlU1eyXXUwU/POe3ZGqesLMx+rhiNSw9JsdiVEZGDtsNLfnVavyBG2VDgAkKexI9kfnjfyqahKQhIRKzyW7xtLqLE4kyhOW8vHkKD4QB22qc52jNubOebmxe5sbfTGRcSydXuyxzfbgID2xrf57YxT0ccttxW2nkluJkIllgcjQyyQyaJZV8anDliSZMk7jyAxy9LfKs0/FYhAFBng8TMdKJ0mKs7uewCug9+dPyNw5Mlg4YY+GaJFc+JZSBpuWZdTOADkDYrjfAUZPv5tq/8A4vDhVu0d5btPah8rcwNhoh1NStKmQyspwdalht+dy5ndhwuY6yy6BrdBpYw6l6pHfDdPXuPPcY8rLd2yyIyOAyuCrA9ipGCD9DVO9HN2LjhixSeLp9S2kDefTJjIPzTT+da3YytTzw21vqJWOGJO/ZURRgfQDFZjzb6SHuIpIoV6UUiMhZxmRwwK+z2QEH4t+6a/LuSafXw5yXNsFTQJRG8iJpMcuGAEmRoJywAONs7nP+bEaBwMvj2SJF0ujYzhgBg5G4YbHP1pJ/VWu2k6q211AUWaEkoHXUmcaZI3XvjbGRuMAitC5Q56ivWeIr05492TVrRgCAzRSDGoAkAggEEjIr584dxqXpSpEdpNj3yp7Fl9xIGPyNTvJF69rOpAOqMiRFH3lAxNGB73jLEftIK1e0xoXP8Ap4XbobYeLRLsxzkhg/Uc7Z8TkfEug+UT6MvSoUszFNHJM0bHSyGMYRhlVwzKNjqAx2GB5V5OduJ+vTtoJ0DSdxjw/wChXB3GQXmI/vI89tqJBfPB9iQA0eAcfeH3Wz55GKmf1W62/pXjkbQtndFu/eDAHvY9bAHlv38uxqT4Jz4lxq/ya7jxuCYGZXHkUaLUMHuM4yCCM1j3BOK/YEMVQTnxyE6dCvhM6j2Cqf6++tPtfSbw8aYo5lYjwqsayOdhsBoQ52H6UshVmTi0jexby/NyiD6jUW/lrzcB4e8bTvMyNLLMXOnJCJpVY0yQCdKgeQ3JPnXmHOKEZEN2w+FrP/zjrzQ8QknlMts2nB6c0FwjxkMAGDK2CysVZdipBGMYxUkR7eYJzHJDIql2BdFVSMuXAAUasAbgHJIxp/KP4inEpGTpiKJe7EyBsbqRnw57Bh4fxHcbEeLj0kj3EUdxG5j3fTbuzyFl0kE4RGRB31LvkKNs12ScVgjz/wCoTwfsXGgsPktxGJM/HJHzqolL2FoYWmmlEssWGQiMJjsDGuCWKv7OCTuw8wKs1ZrMYZhhJLy9lP8Ami+tLeOU7I7FI0hXScEE6j20jOK0hM4Gdzjes1Y5UpSopSlKBSlKBVOngGLmNmI9XuPWRhC7FHXq+FQRnLNMoPkV91XGqD6ReI+q9aQOUae1McZBIPWjlHSCkb5Imc7eSH3UGW84cS9YuSVwVjLgaTldbyNJJpYbEKSEz59Mnsa8FwxisXbGXucRJ+zDqAkb5MWC/Va42Vm0jLEucthQfd72PyGW+lSHNKDpRuNleVY4R/cQqx1fxudXyVK6DwcPGuaNcd3Un5A6j+imr5yddh574+YeJR7iiqw2+TF8/MVUuVIdU+fwKxP1wo/q1SPIlwQ0T+VyboH97X1Y/wBI3H1q/pfF8u8sjKDgkEKfIHyJ+RwakrHp3M87iRVkmtwjQEYkRsAFtROGUHSAygjfv2qNWutOYUsg1w6g6pDAGLY6arGsg8ODnU7HOMEgL3wBTmyneNWq3DWbsPBKJYZP3Jrdm/8A1Gn6V+8i8IurdZYrnSyIwEDA5JGDqIH3VPh8PkS3liqxwbgt5dMjSySRaG1pEgCGFcloxPKwbD6SPskXIGNRGat78QuLXBmBlhyA0i4LRjONTgKvgHnscDJLeVcmlirOuUm9W4txC0OwkkF3CPIrIAJMfJsfka0QGs09Kt+tvPbXEGWvITvGASHt21B+qQMquzYPf2jjAJFnotXFuDW4n9dmKr0Y92OwXSSQxbvsGdcdiHIOdqxH0gcwJfXRdRptcLGrkEPPpZmyoPsqScAkZwPjt3ce51m4oQtwyxW4IKwI2Q5HYySHGr5DA+FctKMuDpZTsQdxW5B4YOIwBcAKuPIDA/LFcJeLR6l0EKykMrY7Eb7geXkR5g1wl5UjBykjoPw5DAfLUMiuyLgESA6mL5GMkgYHw04+Fa7HTPzKF1bgsxLsx2yxO5wew8gN8AD3VZfRnyQvE3nuLqJzDoVInDMhMgY5MZUjIUbHIIyfgarTvbQg6I4y3l4QcfMnJraPQ/A68LRnziSSWRAfJGc6SPg27fxVjkKPxz0QXsaNHb9O4i26ZL9OZQCCAwYaGxjGQRn3VPejP0bTW0/rN0AjKGEcYcO2phpZ3ZfDnTlQoz7TZNahSs7QqC41y48komgmMEoAVvAHjlQEkLJGSM4ycMpUjUd6naVBQ73gd31jLO0gAULG9kxzHvl+pBKDrDYXb7TGnYDvXSOZXTaO+inI20vaTdVfmLc9/hoWtCpV0VHgFpd3JEt25SNJMxQrEYzIABpeXWzOBqyQhwfCpPuFupSoFKUoFKUoFKUoFYr6XuYhNdrbKcpbbv7jMw/6UOPnIfdWs8w8ZW0tZrh+0SFsfiI9lR8ScD618zdR3YlvFI7Fm/akdsn82NXj6J3g66UeXIVpCLeEnYKzbu/8I3/gI867PSDMvWtokzpiiY4KspGSiLswB7Kau/JPLLkl06TJAjWwEith3YBrhgVO3cJ2P3xtvnPud4gnEp0CJH0xGhVHZ1zoDk6nAOfGPLbHn3re94O7gB6dtdS/hQj8kZv+Yrx8kcQ02AfztrhH+Sh0LfTS0ld105j4PMx26hIH1ZY/6KajPRn4xcwHtLH/AN0P/wCx+VL6rZ3jwxHuNQkFsJuIjbWtuFm0H2DcEiG3z7snJP8AsV91evlq1unsY58IQ0evOosV0ouRhiCWZtQ0lsLp748Ndno6A6T3E5CFp5pGLEABIIxBuTsArM5z7zTlyljMe7nOG4SOK2toWuAQ0lzggM++xY9VD4nLPgH7gHbY51Z3U3rsMMkjK6SJG8bZLnVKVkTQGIEejuNRUAsQNzWmR81x3k2vh0scjoGjkR0YdRchgYyxTJU589wx9wr3cO4alr1bq8eJZJNnZiAqr+HWcZzsMDYBVAzgs2JRNcDcm1hJ7mKMn56BWdc/cLafjEYgYJItm7SkjKupl0IrAEHzfcbj49qv/ArgaOkGDhAuhgQQ8RH2bAjY7AqSPNSfMVUrY6+OX7eUcVrEPqryEfqKT1WecU4Mur/KoZYH1DXNGuuJvaLMdIO5OBllBA+VRMXAyxHSuLeTJGBr0NuGO6jV2x3279q2riTgfSqdxnitoHWOdYizg6Q4XfHf2hiuuJqgycCuwpbQSoBJxKmwBIOxI91cH4DcklZAkeGKkyzxqoOnV5E7Y8/fVkteFWU91iKGHQinWExgsxAUErtkBWOB7xV94PynbKo0wxr8kUH88ZqYtrIuCcpes3EcIlSVpBnRFnSMbsJJiMKANzpBPkNyK+l7G16cSIMYRVXYADYAbKNgNu1VTlHhge7nuGwDCz2sSA50L4Hd2J+8/g2HZVA3JNXKudClKVApSlApSlApSlApSlApSlApSvxjigzL008cwkNop9s9aX9xDiMH5vv/AO3WfcBs9UmtQCYwCgPYzudEAP8AEc/QVx5s4561dS3B9lziP4RL4Y/zGX+bmuPLnGGgMZYexJ1l8KspbGF6iMVJ0jGMOMFQe4rc6g+g+B8JW2to4VOQigFj3du7MfizEsfia+cOP3XVvLuXvruZsfIOUX9FFa3Y+l6LH2yAYHeNxnbuelNob6IXrE9WV1ebZb6tlj+pqcfRN83K3+CYEUE5xI/wQdyfhqkT86iPR8/Tu4h+MMp+qkj9QK1fgnLy3LXEBGVSw6I+DSsQD8x0FNYpYXZikR+xRlb8iCR+mKu9q+heRuFQyQzxOgzHO+CpKNokAlGWQgkZd1/hqNh5fNxws2yMsZMNwQWJ0gm814ZtzjwYLb/WpDkS7AupEHeWFXH/ALbkH/ir+VcZ4JBG6RR9Qxzzq6H70ZuY7jTsCfYkzjByAdjWb6iJ9EfIZtmaVpopDq36UiuAwV1AyuRsJH7nJyNhjxWXnzhNxK0TQoJFUOGXVgqxK4YDBzsCD5j5E10ctoTftNJiBnj0LGzaXl3GDoYKzYw3iKjuAOxJlub5gFj6iM8BLCXC6gDjwGRR3TOfI76afo8PLXBXs4IBJs3VKkZ9lHTGnYkbuquQCcEnc9zD8oP1Lnicv4r1kHyjRUFSfK1u4jVSHWJrovAjZykSqXGAey5AAHYZ22qD9HLZs5ZP9bc3D/PL4/5VePqVLcUfY1XuF8Chu+IQpNEkqKkzlXUMDgIoznyy+fmBUzxNs118lJ/6k3wtn/mmj/8AGt8vCICxt0S6uVjRUUXMyhVUKAA2kYAGMYAq8cLfYVSA/wDl94PddS/rpP8Azq6cKfarPCuzgcvT4ncR+U8Udwv7yZhk+uBEatlU3jSiO4s7nsEl6Tn+7nHT3+GvpGrkK5X1SlKVApSlApSlApSlApSlApSlAqn+lPjZt7BlQ4eduiD5qpBMhHx0hgD72FXA1iHpT46bi9Ma/wCbt8xjHnIdJkP0wE/hb31Z2Kna8P8AWH0aumoVmdsZCIozuPd2GPiasI9HF+II5REkgdA5VHxKoIyA0cmBnB7Kx3rs5N4OJWiibP8AlT+LH9niy7/R8ac/3q1uorVuD5k40enHIjApIFI0OCjgnw+w4B8/dXTw+11TRJ73RfpqGf0zWw+ml19QjUqpZp4wpIBKhdUjaSe3sYOPfWZ8q22u7Q42VWf64CD9W/SrLo1j0dQ5N5L75liHyjhT/qd6wTnfhwg4jdRDYLM+P3WOtf0YV9F+j1R6irj/AEsk8nz1TSaf5QtYr6bLTRxdz+OOJz89JT/orH6qy8gcV/8A4JvMN6u/yYGL9XERrSOJDoXHWAOhyHk+ar03IHv0FXwPK3NYjyPKTZzqvtxMJY/3lAkX+aP9a+g2jS5hU76WCuhBwVyAyspHYj31eSMYk4RcHioR/G8xldXwwJJ1BWDkaSi5QhkY4XHZhpr954veJPxfSjypHHIoiCSaRp230hhqZsnYg6s4GcEC23ljLBxS2RCsmI5WiU+ELkZI0/dDFM7HGxwFHhqUu+Ozev29vIqwmSNwwUiQgtkqyuVUggRONvx5OcbQTVtrkDuQNaoYlx2MmB1SPhrAX+A++sy5N5khtrNLWeRYZ42kDxy5jYEyM33wAdiNwa2C3t1RAqjCqMAe4VlXO/G2vHuLYpB04plQMY2Z8oI3PiLgDJypAHarx/wd99xyHGetDj/aJ/3r2ejhxNdyzRsHiWFYi6+wX6hYhW7MQMZxnGR76ooe2i0yLDZiVZdk6KsrKuUclCc/eDd/u7VtnK3FFubOGZVCB0B0qMKp3BC/DIOKt5DMeb0NnxC4klVkhmZZI5dJMedCq6swB0nI7HGc1KcA4/DJ2miO3lIv/erN6RuZWsbIyrgMzpGGIyE1Zy2nsSADgHbOM57HHpL61ltCTDE9yOo3iiBEjFVxhkXBydR0nGDjtmk5ZEaPzdxm2ks5IOunVkXESRnqSmQENHpjTLE6gvlV44RJI0ERmGmUxoZB7n0jUNvjmsg5P4qtoY5lMYh26mi3hU9M+EsWjjEhKZDHxHZT3rZ4ZQyhlIKkAgg5BB3BBHcVOQ50pSsqUpSgUpSgUpSgUpSgUpSgh+bOPCztJJsZYACNfxSMdKD5ZIz8Aa+f4YnmkSIE6nbDOe++Wkc/H2m+Zq5+lTmNpZ44MaUj1MM/6SQ5QfDKjVt/efCq3wiBwHddnk+whJ8nbxSP8kUZ+YIrcmDVPR9wdfHdYwCOhAPwxRsQxH77j6rGlXWovlm06VpFHp0hECqM5woGFz8cYqUrNGS+my/+2tYfwrJKfqVjX/rqt8ruES4m/Am38KmQ/wBVru9K991OKSL/AKqOKIfPDSH/AIg/KuXK1nrtYo/7ROq/NWlCt/8AWjGtzwbBypww29jbQnvHDGrfvBRq/XNUT0mejmS+n6yOwcKEHh1KVySBjI7Enz8+1agK/awPnzl3ly8sZZEaJSHAwxYhQRqG6Y1Hv227d62bku1mjs4o5tzGiopxglVUKCRnbtU2yA9wKq3M/OTWtxHCIgeouVdywVmyRpUqp8QA1H4EfOr70Py/4PO3F4Zgg6CxrqfUMqV64K6e5JMinOMYB32wbFJwyJpVmaNDKgKo5UalB7gN3ANUS55nuWOero9wRVA/nDE/n9K5rzxcRoQ3SY+TMCCP3ghAPz8P1q/NTVn5v5jWztWkyuvZY1OfExOBsu5AGWOPJTWJ3/G16bdMksxZnfBGGJJZjqAy5JJA/oBU1zfE/E+hJFLHHPsDG+tULkBSqSEaTuPDgnOrFQ0fon4jK2JzpTz0BifoSAB896TpVKhuzM7KG0jYIiLqZ+47Dcnbcmvpf0eDTw63TQU6caKQTnLaQWOR+1mo7lX0dQ26qWjTIUALjyHbUfP65q6KoAwBgVLRTvSpwOW74e0UShjqVtyQfCQdiPfuM/Gvnm+5fuI2wI51fPbQT/Omx/Q19cV4L/gkM3toCffjf86ko+a+X+Y3tyySDcHdGJXS3mc4OM9ztv3Hx070Z8+xqws5Cqo7H1chvCpY/wCa3AwCclfnp28OZHmb0PQ3O6tpYDAbsw+GoA5HwINRHAPQYIZ45JJnYRsrgBhglSGXYID3A861bKNbpQUrAUpSgUpSgUpSgUpSgUpSgg+YuUobtSHUZOxOAQf3h51EcD9GNvbsG74+ee+camYnGfIYq50q6PwDFfppUfx65kjt5GiXU4U6R8cd/pUHzrzBfda8uZfJ5pWH7ocqv8qitC5NtF9ZsY9vs42lOfesQiGPjqmJ+lZZdIYgElBibAHj2z2UkN2I88g1qHIj9fiRkQMYliREbSQpwzu2MjtnQM+ddPzBrYpQUrmFUvnTk+5up0lgmiUKmkLIGwpyxJUrndsqDt90d+1XSlPBkqcl8UJ04hX9oyjR9NKFv5RXXfckcSCMkiRzqwIJikGcEY7SKhz+da9StfVFC5f9GkOiGWaN4ZFIZ4Uk+xLK2QdAzpBwGKK2nJIq+0pWQpSlApSlApSlApSlApSlApSlApSlApSlApSlApSlApSlBC8X5Rt7j24xnOcgDv78EYz8cZr38P4XHAumJAg+Hc/M+deulApSlAriX7Z8+1cq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2532" name="AutoShape 4" descr="data:image/jpeg;base64,/9j/4AAQSkZJRgABAQAAAQABAAD/2wCEAAkGBhQSEBUUExQUFRUWGBgXFRgYFhoaFxUYHhcYGBgdFxYXGyYfHhokIhwZHy8gJScpLiwwGSE9NTAqNSYsLSkBCQoKDgwOGg8PFykcHBwpKSwsKSkpLCksKSksLCksKSkpKSkpLCwpKSwpKSkpKSwpKSwpLCkpKSwpKSwsKSksLP/AABEIAMsA+AMBIgACEQEDEQH/xAAcAAEAAwADAQEAAAAAAAAAAAAABQYHAgMECAH/xABHEAACAQMCBAIHBQUCDQUBAAABAgMABBESIQUGEzEiQQcUMlFhcYEjQlKRoWJygqKxVGMVFiQzQ1Nzk7PBwtHSJYOSo7I0/8QAFwEBAQEBAAAAAAAAAAAAAAAAAAECA//EAB0RAQEBAAMBAQEBAAAAAAAAAAABEQIhMRJBUWH/2gAMAwEAAhEDEQA/ANxpSlApSlApSlApSlApSlApSlApSlApSlApXVdXSRozyMFRQSzMcBQO5JNePg/MNvdLqt5klA76TuPmO4oJGmajuO8ditITLKTjICqN2dj2VB5sf0wScAE1l3GeebqYkmU20fkkRAbH7UpUsW/d0j596slo2LNKwmLmqRDlL65Vs/ekaRc/FZQQR+XzFajyJzUb63JkCrNE2iUL7BOAysmd9LKQceRyPKlmCy0pSoFKUoFKUoFKUoFKUoFKUoFKUoFKUoFKUoFKUoFKUoFKUoFKUNB4uM8KW5geFywVxjKnDKQQQyn3ggEfKs247yXLw2H1uC61GAZ+0VVbGcHDLhWBzvGR4vLfFe7jvpNl6zpapF0kJXrSam1sNj00Vl8IO2onfyGNznfNPMclw2ZpTIVyc50pGPdGi+EN5F92A861JRL83c/C7aOQJgJHhFJ7OwBlbPuyAoPmFPk1Ue44o8pyPF8eygfD3/T866BmUjwkgkBEAJL+7wjf5D861Lkv0Xhgsl0oY9xGQDGnuz5O36fDzrc8GULdHJyQR+JQdI94Y7/nW2egvh7razzsCFmkXp/tKiBdQ+BYsM/s1aESyixGZIl306darg9sYB292KpvDuUbqOFpDZQtIZJGaLr6WGpz/mVX7JBj2QCp2BJyTWamtXpVR5K5i6rNCzOxUEgSZ60ZUgPHLncldSkE7kN3bGo26sKUpSgUpSgUpSgUpSgUpSgUpUBzcjMsCCSSJJJ1jkaNtLEFJNK6sZAL9MHGDv3oPdfcx2sL6JbiGNyM6XkVWx79JOa8/wDjlY/2u2HzmQf1NcLTg/QXwSiNRucRRL5d2IUfma9KxSMNp9Q/cQj9DVxNdY5vsv7Za/7+P/yr9/xtsv7Xbf7+P/yr9NhJ+OM/ODP9JBXnezyuom0KnsWg2P8AF1SKYa9A5rs/7Xbf7+P/AMq7o+PW7dp4T8pUP9DXhXhSkA9GzYHcEJsR5EeE10vwyEtp9XsWb8Phz/8AHpE0w1PxXKt7LK3yIP8ASuyqVf8AL8DTRwmztYmkV26qIhIVNGoL9mp1nUME5AAY74wZflIaEmt98W8zouSSemwWaMZYkkBZAu5+7UVPUpSgV03kRaN1U4JVgD7iQQDXdX4aD5y4xO8MYj06WXEbg91ZRgr+YqqzEu++SBhj5liT4R8dx2+Vb5HBwzjFxOFjZ3gKq8yExrJnUBpeNhrxpIyw+WRvVfuOSbOdo5bZoLVUeSKIzan9aZW0lsNKpIVtQVtz3OMaa39aKhwvlYLEJ5z4sqyBSQyDTrGlxuH9jJ/bO3hBOlniV1cWMcaIzyCWSG4KERgiMld3yCiyDSxKgnGQBvVa4tw24hlSGdFy5yhiYlXVU0vgsAVOkgkNsMBs6dRW38t3En+Cg8UPUmZpTJGSF1uZWEuksACPwhsZGkHFNZcIeXLgRFWnjXbAjSFuioxjTjWpZfLsvyrjy7wkTxs16A6249XSOTDRoIkVZJSvYu7ZYMRkLpxjJquHl9rpx0I+KWbg+MCSSGL6mTUo/gDfKrTwb0cRwqdVzeyFzqf/ACh1DNgAklMOe2PExpexD8Hnt/XIrm1fqwsq9Jzq1CJpvVpYiX8RRZDE6at18YHhIrTarR5LgHsNMhwgGJWYAI/UQaZdQwG3xjzr1RcVlhkSO50ssjaI5kGlSxHhWRCTpY4IBBIJ28JIBzipulKVFKUpQKUpQKUpQKUpQKhec7dnsZtHtovVj/2kREqfqoqari65GD286Cn8fu0m09MHW0AnB26c0OcmJ1z4jpLMvbBGxGTUUkWMlNEYbSfsUKBipLIz5di2CcgZxvuDtiQseHr6goLKksAls0kdiAAsrQAEA4JZQMEg4LDY9j5GTBKFdBQ6SvfTgDAz5jGCD5giunDKy4vENfUWKOKTUzGVHkZtTBgxRGwqE6m76sZ7edfscqoArQRzKmekGYq0WSCyqwVsqSAfIj4jAAmuhmrfzBzkuJMoykR9MYiVPYjGMYAb2sjYk9/ICvLdXLqC8awpINTKyRlW1sGGcs7YyWIJAz4jgivWpwtea5XUCO2R3Hl8R8afME+8awyxxqCTBNCZJGYs8vWVoWLE75y8Zzk9vIKKkbXwcTkHlNbxv82ikdGPz0yRD6Com3vluo7gBGF0IlLEZMZZMtEVOSBlhnScNt5gZqYurlevZyDtIXiB+DxGYfrCtcVTtKVCcx8zrajAjaV+nJLpUhQscYBd3duyjKjbJJOwO+IqbzWR+lrnx2kHDbMkyOQkxT2iW2WFT72yCx8gQPM49XFub2tOHi5nuJWvJ0Vo4g2Io2calURhdOmMEai2WOO+4qF9FXJ8rH18yxCeQu0SyxmQ4YnMhxIhDOSd9/CfLVVwaNyPygLCwWEYErDVM6/ekI3IPuXZR8FFUTli3tzZM16sZNkhtZUdAzIY2kbOGBwrKQ23cqe+K07lripubSKZlCs6+IA5UMCVbST3GQcfCq7zTyvA97BIVI9aL29wAcJMgglkTWv4lKDDDfuKT0c+H8ude1Ec6uiJKsluCw6saAA6cgtge2uM5CtjbAqz21ssahVGAM+87kkkknckkkknck14eC8HNuujrSSIBhFc6ioHbxnxH3bk1JE1plE8Y5ot7WMyTOI16nSBbPifGSFxknG+T5aT7qWfMsUgBVlIPYg5B+R8/pXh4LzNDJd3FozL1opGZVOPGjgOCnvK6yp8x8jXnveVuHsXlCmA+AtJC7RKS52JVToJ7MSy9jk1JVTsnGUAqs8W42buaO0iGWeSOR8f6OOKVJGc/wDxCj9ph8agbjk6VbOS5a6ufCGk0aYgekJCRkiPVq6Qyfj+VaNwHl+3tUIgQDXhmfJZ5D5F5GJZvhk7eVW0SYr9pSsKUqF4jxGczNHbiItGiO4k1DWHZwqqy+wfs28RDdxt3qR4ffCVAwBG5DKcakYHDK2CRkEY2JHuyN6D00pSgUpSgUpSgUpSgqhsdct7bFtAZorlSBnAddL4H70Ln+Oo5rnru842WQjR79CjSpb3MdzjuMgHcGp/iMWi/t5B2lSS3f5468ZPy6co/jqsRSuQrvnXIZRJldILo6jUFwBurBTjuUHnmt8PUfr7Gou741BFJod8NjUQFdyAexIjU4z5Z71JSNWaw8Znt3mRXGRLIHJRSWbWcEtjJ8OnGScDGNq624i+2vHbeQhEmQs2yqdSMx74CyBST8K9U0e1Z/61LcxTSu2qaHDw4GApXEg0r5FmQgnuRgfCr5FIsiK6+y6q4+TAMP0NSUSXCLwwW0DIVHWu2WbIBzmVowMnsQqKB+6K7uPuY+GtINzZyrIP3IZ9/wA4sj615+AXUkU2hAGR/tJNZ0rEBgM+vfGdhox4iM5XDGp+S0WU3UDezMgP0kjaFv8Ah5/irlVTEtwqoXYgKoLFj2CgZJJ92N6yK6MtzAkyyN1bhru2uOoWAW3DGb7NGwIx040XsNpsnfer5wNPXODpG5wZLcwyHuQ+gwyfUMG/Ksu5lZrhGidliJeGORXQZN8q9BljdiMRMgjkdx2XT3ywrKu7hnJEPFuExzo7NeeLqFpW0u2rxxsDkIMAadIGMr3FSno8tpfXum4cNApE3Ucs0exUIozgZ8JDL3AO/aqxwrVZdGO261vdLcNb3bnEttcYL4bQWBBBGFGlSA3teZ2N+HGSOGV1jS4jIfUpOACR1ASRnQyZyp88dyAa2jt5Js+jYxRf6rXGc9yUkdCT8TjP1r0cw8GNzGoSQxSRussT41BXXONS5GpSCykZGQxro5MvOtZpNggStLKufwPNI6fykVMSyhVLMQAASSewA3JNYVU+K+vqiSydIJDJG8qW/UZ5kDePGoAgKPF0xqLacZ8jzvuKTyhZLMR3UDjAMciDS2+dTM2Cp27HIP3TVH5s9KMiCOTU0cc2roxKdDaAAQ8smNWpsrhFK41bkkVZ/RbYSx2cs0qdNrmZpwpBDBSiIC2olstpL7nPi+Na7Soe+9DHrGZprlhcSHXJpRTGr4wojJwwVQFXOcnGds4HutfRXDpTV6wxAjkBluJGKyArkMudOQANJC7aTkEYFRh5guvXLlorhhbJIyAyxLModdpT4GSRYg2wxrIwSdqtsP8AhTA8Ng4PZlnmUEeRx0m2+RoOVxfTfa2hTqSurdJwMRtG3hLy+SlCcMo9rbSPFgWWythHGiAkhFVQT3OABv8AlUVwbg8yyGa5lR5NJVVjQrHGCVL4LMWckqviJHsjAG+Zus1SlKi7/iBaX1eL2yut28okJIU483YghR+yxOy4IeWxulOu7YhRKqKo/u0aQoT+02sn4DA3wSerk2UyC5lxhZLlynyWOOJiP4kaormXhhMtrbq8kUIRt4gXcKgQEYCMRsVAcEEFs+QzY7S/hjjVIkkCKNKhYJcADy9itVErSvJY8VilyEYFl9pSCrr7tSMAy/UV66ypSlKBSlKBSlKCL5ik0QiX/VPG5+ChwJD9EL1B8x73JwxLJCWKkYVYw3jKPn2vZypG4QYIxg2m+tBLE8bey6sh+TAqf61Tb9C9vFPq+1kjW2dSygE5YShVbDPKSHQKD55wcb2JXiuJFjUs7KqqMszHAA95JrJeMcTSS6mkjVxHIylSRnUQoRiACSAdIIyPOrvz7xTRbxFCNbSo0W2VOnLEkHyXuP2gtZ9HAWwu+ArMx9yIupzn34GPmRXW0iT5Z4zHHISzHQ64J0tjY5H3exyw/Kr1yTIHsYwDnpl4s+8I5CHfyKFD9azCyjKxKMb6Rj4HH/etE5RYCZY0aTVoPrMZJ0JpiRY20kYVtQ6YIJ1qpPlkzeyrfbQhhLCQMzxlU1eyXXUwU/POe3ZGqesLMx+rhiNSw9JsdiVEZGDtsNLfnVavyBG2VDgAkKexI9kfnjfyqahKQhIRKzyW7xtLqLE4kyhOW8vHkKD4QB22qc52jNubOebmxe5sbfTGRcSydXuyxzfbgID2xrf57YxT0ccttxW2nkluJkIllgcjQyyQyaJZV8anDliSZMk7jyAxy9LfKs0/FYhAFBng8TMdKJ0mKs7uewCug9+dPyNw5Mlg4YY+GaJFc+JZSBpuWZdTOADkDYrjfAUZPv5tq/8A4vDhVu0d5btPah8rcwNhoh1NStKmQyspwdalht+dy5ndhwuY6yy6BrdBpYw6l6pHfDdPXuPPcY8rLd2yyIyOAyuCrA9ipGCD9DVO9HN2LjhixSeLp9S2kDefTJjIPzTT+da3YytTzw21vqJWOGJO/ZURRgfQDFZjzb6SHuIpIoV6UUiMhZxmRwwK+z2QEH4t+6a/LuSafXw5yXNsFTQJRG8iJpMcuGAEmRoJywAONs7nP+bEaBwMvj2SJF0ujYzhgBg5G4YbHP1pJ/VWu2k6q211AUWaEkoHXUmcaZI3XvjbGRuMAitC5Q56ivWeIr05492TVrRgCAzRSDGoAkAggEEjIr584dxqXpSpEdpNj3yp7Fl9xIGPyNTvJF69rOpAOqMiRFH3lAxNGB73jLEftIK1e0xoXP8Ap4XbobYeLRLsxzkhg/Uc7Z8TkfEug+UT6MvSoUszFNHJM0bHSyGMYRhlVwzKNjqAx2GB5V5OduJ+vTtoJ0DSdxjw/wChXB3GQXmI/vI89tqJBfPB9iQA0eAcfeH3Wz55GKmf1W62/pXjkbQtndFu/eDAHvY9bAHlv38uxqT4Jz4lxq/ya7jxuCYGZXHkUaLUMHuM4yCCM1j3BOK/YEMVQTnxyE6dCvhM6j2Cqf6++tPtfSbw8aYo5lYjwqsayOdhsBoQ52H6UshVmTi0jexby/NyiD6jUW/lrzcB4e8bTvMyNLLMXOnJCJpVY0yQCdKgeQ3JPnXmHOKEZEN2w+FrP/zjrzQ8QknlMts2nB6c0FwjxkMAGDK2CysVZdipBGMYxUkR7eYJzHJDIql2BdFVSMuXAAUasAbgHJIxp/KP4inEpGTpiKJe7EyBsbqRnw57Bh4fxHcbEeLj0kj3EUdxG5j3fTbuzyFl0kE4RGRB31LvkKNs12ScVgjz/wCoTwfsXGgsPktxGJM/HJHzqolL2FoYWmmlEssWGQiMJjsDGuCWKv7OCTuw8wKs1ZrMYZhhJLy9lP8Ami+tLeOU7I7FI0hXScEE6j20jOK0hM4Gdzjes1Y5UpSopSlKBSlKBVOngGLmNmI9XuPWRhC7FHXq+FQRnLNMoPkV91XGqD6ReI+q9aQOUae1McZBIPWjlHSCkb5Imc7eSH3UGW84cS9YuSVwVjLgaTldbyNJJpYbEKSEz59Mnsa8FwxisXbGXucRJ+zDqAkb5MWC/Va42Vm0jLEucthQfd72PyGW+lSHNKDpRuNleVY4R/cQqx1fxudXyVK6DwcPGuaNcd3Un5A6j+imr5yddh574+YeJR7iiqw2+TF8/MVUuVIdU+fwKxP1wo/q1SPIlwQ0T+VyboH97X1Y/wBI3H1q/pfF8u8sjKDgkEKfIHyJ+RwakrHp3M87iRVkmtwjQEYkRsAFtROGUHSAygjfv2qNWutOYUsg1w6g6pDAGLY6arGsg8ODnU7HOMEgL3wBTmyneNWq3DWbsPBKJYZP3Jrdm/8A1Gn6V+8i8IurdZYrnSyIwEDA5JGDqIH3VPh8PkS3liqxwbgt5dMjSySRaG1pEgCGFcloxPKwbD6SPskXIGNRGat78QuLXBmBlhyA0i4LRjONTgKvgHnscDJLeVcmlirOuUm9W4txC0OwkkF3CPIrIAJMfJsfka0QGs09Kt+tvPbXEGWvITvGASHt21B+qQMquzYPf2jjAJFnotXFuDW4n9dmKr0Y92OwXSSQxbvsGdcdiHIOdqxH0gcwJfXRdRptcLGrkEPPpZmyoPsqScAkZwPjt3ce51m4oQtwyxW4IKwI2Q5HYySHGr5DA+FctKMuDpZTsQdxW5B4YOIwBcAKuPIDA/LFcJeLR6l0EKykMrY7Eb7geXkR5g1wl5UjBykjoPw5DAfLUMiuyLgESA6mL5GMkgYHw04+Fa7HTPzKF1bgsxLsx2yxO5wew8gN8AD3VZfRnyQvE3nuLqJzDoVInDMhMgY5MZUjIUbHIIyfgarTvbQg6I4y3l4QcfMnJraPQ/A68LRnziSSWRAfJGc6SPg27fxVjkKPxz0QXsaNHb9O4i26ZL9OZQCCAwYaGxjGQRn3VPejP0bTW0/rN0AjKGEcYcO2phpZ3ZfDnTlQoz7TZNahSs7QqC41y48komgmMEoAVvAHjlQEkLJGSM4ycMpUjUd6naVBQ73gd31jLO0gAULG9kxzHvl+pBKDrDYXb7TGnYDvXSOZXTaO+inI20vaTdVfmLc9/hoWtCpV0VHgFpd3JEt25SNJMxQrEYzIABpeXWzOBqyQhwfCpPuFupSoFKUoFKUoFKUoFYr6XuYhNdrbKcpbbv7jMw/6UOPnIfdWs8w8ZW0tZrh+0SFsfiI9lR8ScD618zdR3YlvFI7Fm/akdsn82NXj6J3g66UeXIVpCLeEnYKzbu/8I3/gI867PSDMvWtokzpiiY4KspGSiLswB7Kau/JPLLkl06TJAjWwEith3YBrhgVO3cJ2P3xtvnPud4gnEp0CJH0xGhVHZ1zoDk6nAOfGPLbHn3re94O7gB6dtdS/hQj8kZv+Yrx8kcQ02AfztrhH+Sh0LfTS0ld105j4PMx26hIH1ZY/6KajPRn4xcwHtLH/AN0P/wCx+VL6rZ3jwxHuNQkFsJuIjbWtuFm0H2DcEiG3z7snJP8AsV91evlq1unsY58IQ0evOosV0ouRhiCWZtQ0lsLp748Ndno6A6T3E5CFp5pGLEABIIxBuTsArM5z7zTlyljMe7nOG4SOK2toWuAQ0lzggM++xY9VD4nLPgH7gHbY51Z3U3rsMMkjK6SJG8bZLnVKVkTQGIEejuNRUAsQNzWmR81x3k2vh0scjoGjkR0YdRchgYyxTJU589wx9wr3cO4alr1bq8eJZJNnZiAqr+HWcZzsMDYBVAzgs2JRNcDcm1hJ7mKMn56BWdc/cLafjEYgYJItm7SkjKupl0IrAEHzfcbj49qv/ArgaOkGDhAuhgQQ8RH2bAjY7AqSPNSfMVUrY6+OX7eUcVrEPqryEfqKT1WecU4Mur/KoZYH1DXNGuuJvaLMdIO5OBllBA+VRMXAyxHSuLeTJGBr0NuGO6jV2x3279q2riTgfSqdxnitoHWOdYizg6Q4XfHf2hiuuJqgycCuwpbQSoBJxKmwBIOxI91cH4DcklZAkeGKkyzxqoOnV5E7Y8/fVkteFWU91iKGHQinWExgsxAUErtkBWOB7xV94PynbKo0wxr8kUH88ZqYtrIuCcpes3EcIlSVpBnRFnSMbsJJiMKANzpBPkNyK+l7G16cSIMYRVXYADYAbKNgNu1VTlHhge7nuGwDCz2sSA50L4Hd2J+8/g2HZVA3JNXKudClKVApSlApSlApSlApSlApSlApSvxjigzL008cwkNop9s9aX9xDiMH5vv/AO3WfcBs9UmtQCYwCgPYzudEAP8AEc/QVx5s4561dS3B9lziP4RL4Y/zGX+bmuPLnGGgMZYexJ1l8KspbGF6iMVJ0jGMOMFQe4rc6g+g+B8JW2to4VOQigFj3du7MfizEsfia+cOP3XVvLuXvruZsfIOUX9FFa3Y+l6LH2yAYHeNxnbuelNob6IXrE9WV1ebZb6tlj+pqcfRN83K3+CYEUE5xI/wQdyfhqkT86iPR8/Tu4h+MMp+qkj9QK1fgnLy3LXEBGVSw6I+DSsQD8x0FNYpYXZikR+xRlb8iCR+mKu9q+heRuFQyQzxOgzHO+CpKNokAlGWQgkZd1/hqNh5fNxws2yMsZMNwQWJ0gm814ZtzjwYLb/WpDkS7AupEHeWFXH/ALbkH/ir+VcZ4JBG6RR9Qxzzq6H70ZuY7jTsCfYkzjByAdjWb6iJ9EfIZtmaVpopDq36UiuAwV1AyuRsJH7nJyNhjxWXnzhNxK0TQoJFUOGXVgqxK4YDBzsCD5j5E10ctoTftNJiBnj0LGzaXl3GDoYKzYw3iKjuAOxJlub5gFj6iM8BLCXC6gDjwGRR3TOfI76afo8PLXBXs4IBJs3VKkZ9lHTGnYkbuquQCcEnc9zD8oP1Lnicv4r1kHyjRUFSfK1u4jVSHWJrovAjZykSqXGAey5AAHYZ22qD9HLZs5ZP9bc3D/PL4/5VePqVLcUfY1XuF8Chu+IQpNEkqKkzlXUMDgIoznyy+fmBUzxNs118lJ/6k3wtn/mmj/8AGt8vCICxt0S6uVjRUUXMyhVUKAA2kYAGMYAq8cLfYVSA/wDl94PddS/rpP8Azq6cKfarPCuzgcvT4ncR+U8Udwv7yZhk+uBEatlU3jSiO4s7nsEl6Tn+7nHT3+GvpGrkK5X1SlKVApSlApSlApSlApSlApSlAqn+lPjZt7BlQ4eduiD5qpBMhHx0hgD72FXA1iHpT46bi9Ma/wCbt8xjHnIdJkP0wE/hb31Z2Kna8P8AWH0aumoVmdsZCIozuPd2GPiasI9HF+II5REkgdA5VHxKoIyA0cmBnB7Kx3rs5N4OJWiibP8AlT+LH9niy7/R8ac/3q1uorVuD5k40enHIjApIFI0OCjgnw+w4B8/dXTw+11TRJ73RfpqGf0zWw+ml19QjUqpZp4wpIBKhdUjaSe3sYOPfWZ8q22u7Q42VWf64CD9W/SrLo1j0dQ5N5L75liHyjhT/qd6wTnfhwg4jdRDYLM+P3WOtf0YV9F+j1R6irj/AEsk8nz1TSaf5QtYr6bLTRxdz+OOJz89JT/orH6qy8gcV/8A4JvMN6u/yYGL9XERrSOJDoXHWAOhyHk+ar03IHv0FXwPK3NYjyPKTZzqvtxMJY/3lAkX+aP9a+g2jS5hU76WCuhBwVyAyspHYj31eSMYk4RcHioR/G8xldXwwJJ1BWDkaSi5QhkY4XHZhpr954veJPxfSjypHHIoiCSaRp230hhqZsnYg6s4GcEC23ljLBxS2RCsmI5WiU+ELkZI0/dDFM7HGxwFHhqUu+Ozev29vIqwmSNwwUiQgtkqyuVUggRONvx5OcbQTVtrkDuQNaoYlx2MmB1SPhrAX+A++sy5N5khtrNLWeRYZ42kDxy5jYEyM33wAdiNwa2C3t1RAqjCqMAe4VlXO/G2vHuLYpB04plQMY2Z8oI3PiLgDJypAHarx/wd99xyHGetDj/aJ/3r2ejhxNdyzRsHiWFYi6+wX6hYhW7MQMZxnGR76ooe2i0yLDZiVZdk6KsrKuUclCc/eDd/u7VtnK3FFubOGZVCB0B0qMKp3BC/DIOKt5DMeb0NnxC4klVkhmZZI5dJMedCq6swB0nI7HGc1KcA4/DJ2miO3lIv/erN6RuZWsbIyrgMzpGGIyE1Zy2nsSADgHbOM57HHpL61ltCTDE9yOo3iiBEjFVxhkXBydR0nGDjtmk5ZEaPzdxm2ks5IOunVkXESRnqSmQENHpjTLE6gvlV44RJI0ERmGmUxoZB7n0jUNvjmsg5P4qtoY5lMYh26mi3hU9M+EsWjjEhKZDHxHZT3rZ4ZQyhlIKkAgg5BB3BBHcVOQ50pSsqUpSgUpSgUpSgUpSgUpSgh+bOPCztJJsZYACNfxSMdKD5ZIz8Aa+f4YnmkSIE6nbDOe++Wkc/H2m+Zq5+lTmNpZ44MaUj1MM/6SQ5QfDKjVt/efCq3wiBwHddnk+whJ8nbxSP8kUZ+YIrcmDVPR9wdfHdYwCOhAPwxRsQxH77j6rGlXWovlm06VpFHp0hECqM5woGFz8cYqUrNGS+my/+2tYfwrJKfqVjX/rqt8ruES4m/Am38KmQ/wBVru9K991OKSL/AKqOKIfPDSH/AIg/KuXK1nrtYo/7ROq/NWlCt/8AWjGtzwbBypww29jbQnvHDGrfvBRq/XNUT0mejmS+n6yOwcKEHh1KVySBjI7Enz8+1agK/awPnzl3ly8sZZEaJSHAwxYhQRqG6Y1Hv227d62bku1mjs4o5tzGiopxglVUKCRnbtU2yA9wKq3M/OTWtxHCIgeouVdywVmyRpUqp8QA1H4EfOr70Py/4PO3F4Zgg6CxrqfUMqV64K6e5JMinOMYB32wbFJwyJpVmaNDKgKo5UalB7gN3ANUS55nuWOero9wRVA/nDE/n9K5rzxcRoQ3SY+TMCCP3ghAPz8P1q/NTVn5v5jWztWkyuvZY1OfExOBsu5AGWOPJTWJ3/G16bdMksxZnfBGGJJZjqAy5JJA/oBU1zfE/E+hJFLHHPsDG+tULkBSqSEaTuPDgnOrFQ0fon4jK2JzpTz0BifoSAB896TpVKhuzM7KG0jYIiLqZ+47Dcnbcmvpf0eDTw63TQU6caKQTnLaQWOR+1mo7lX0dQ26qWjTIUALjyHbUfP65q6KoAwBgVLRTvSpwOW74e0UShjqVtyQfCQdiPfuM/Gvnm+5fuI2wI51fPbQT/Omx/Q19cV4L/gkM3toCffjf86ko+a+X+Y3tyySDcHdGJXS3mc4OM9ztv3Hx070Z8+xqws5Cqo7H1chvCpY/wCa3AwCclfnp28OZHmb0PQ3O6tpYDAbsw+GoA5HwINRHAPQYIZ45JJnYRsrgBhglSGXYID3A861bKNbpQUrAUpSgUpSgUpSgUpSgUpSgg+YuUobtSHUZOxOAQf3h51EcD9GNvbsG74+ee+camYnGfIYq50q6PwDFfppUfx65kjt5GiXU4U6R8cd/pUHzrzBfda8uZfJ5pWH7ocqv8qitC5NtF9ZsY9vs42lOfesQiGPjqmJ+lZZdIYgElBibAHj2z2UkN2I88g1qHIj9fiRkQMYliREbSQpwzu2MjtnQM+ddPzBrYpQUrmFUvnTk+5up0lgmiUKmkLIGwpyxJUrndsqDt90d+1XSlPBkqcl8UJ04hX9oyjR9NKFv5RXXfckcSCMkiRzqwIJikGcEY7SKhz+da9StfVFC5f9GkOiGWaN4ZFIZ4Uk+xLK2QdAzpBwGKK2nJIq+0pWQpSlApSlApSlApSlApSlApSlApSlApSlApSlApSlApSlBC8X5Rt7j24xnOcgDv78EYz8cZr38P4XHAumJAg+Hc/M+deulApSlAriX7Z8+1cq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2376264" cy="19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Prevención Secundaria</a:t>
            </a:r>
          </a:p>
          <a:p>
            <a:pPr lvl="1"/>
            <a:r>
              <a:rPr lang="es-CL" dirty="0" smtClean="0"/>
              <a:t>Evaluación diagnóstica ante la caída.</a:t>
            </a:r>
          </a:p>
          <a:p>
            <a:pPr lvl="1"/>
            <a:r>
              <a:rPr lang="es-CL" dirty="0" smtClean="0"/>
              <a:t>Corrección de los peligros ambientales.</a:t>
            </a:r>
          </a:p>
          <a:p>
            <a:pPr lvl="1"/>
            <a:r>
              <a:rPr lang="es-CL" dirty="0" smtClean="0"/>
              <a:t>Corrección de los factores de riesgo intrínsecos.</a:t>
            </a:r>
          </a:p>
          <a:p>
            <a:pPr lvl="1"/>
            <a:r>
              <a:rPr lang="es-CL" dirty="0" smtClean="0"/>
              <a:t>Evaluación de caídas a repetición.</a:t>
            </a:r>
          </a:p>
          <a:p>
            <a:pPr lvl="1"/>
            <a:r>
              <a:rPr lang="es-CL" dirty="0" smtClean="0"/>
              <a:t>Aprender a caer y a levantarse.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Estrategias de prevención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071770" y="614364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Manual </a:t>
            </a:r>
            <a:r>
              <a:rPr lang="es-CL" dirty="0">
                <a:solidFill>
                  <a:prstClr val="black"/>
                </a:solidFill>
              </a:rPr>
              <a:t>de Prevención de Caídas en el Adulto </a:t>
            </a:r>
            <a:r>
              <a:rPr lang="es-CL" dirty="0" smtClean="0">
                <a:solidFill>
                  <a:prstClr val="black"/>
                </a:solidFill>
              </a:rPr>
              <a:t>Mayor</a:t>
            </a:r>
            <a:endParaRPr lang="es-CL" dirty="0"/>
          </a:p>
        </p:txBody>
      </p:sp>
      <p:pic>
        <p:nvPicPr>
          <p:cNvPr id="5" name="Picture 3" descr="C:\Documents and Settings\Acer\Mis documentos\PEN\Mis imágenes\Fotos sept\DSCN6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140968"/>
            <a:ext cx="2232248" cy="291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764704"/>
            <a:ext cx="2543944" cy="1923858"/>
          </a:xfrm>
          <a:prstGeom prst="rect">
            <a:avLst/>
          </a:prstGeom>
          <a:noFill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072494" cy="3929090"/>
          </a:xfrm>
        </p:spPr>
        <p:txBody>
          <a:bodyPr>
            <a:normAutofit/>
          </a:bodyPr>
          <a:lstStyle/>
          <a:p>
            <a:r>
              <a:rPr lang="es-CL" dirty="0" smtClean="0"/>
              <a:t>Prevención Terciaria</a:t>
            </a:r>
          </a:p>
          <a:p>
            <a:pPr lvl="1" algn="just"/>
            <a:r>
              <a:rPr lang="es-CL" dirty="0" smtClean="0"/>
              <a:t>Tratamiento y rehabilitación de las complicaciones (fractura de cadera).</a:t>
            </a:r>
          </a:p>
          <a:p>
            <a:pPr lvl="1" algn="just"/>
            <a:r>
              <a:rPr lang="es-CL" dirty="0" smtClean="0"/>
              <a:t>Kinesiterapia y rehabilitación de la marcha y del equilibrio.</a:t>
            </a:r>
          </a:p>
          <a:p>
            <a:pPr lvl="1" algn="just"/>
            <a:r>
              <a:rPr lang="es-CL" dirty="0" smtClean="0"/>
              <a:t>Tratamiento de síndrome Post caída.</a:t>
            </a:r>
          </a:p>
          <a:p>
            <a:pPr lvl="1" algn="just"/>
            <a:r>
              <a:rPr lang="es-CL" dirty="0" smtClean="0"/>
              <a:t>Sujeciones físicas (limitan la movilidad y la autonomía. Solo cuando sean necesarios).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s-CL" dirty="0" smtClean="0"/>
              <a:t>Estrategias de prevención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071770" y="614364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Manual </a:t>
            </a:r>
            <a:r>
              <a:rPr lang="es-CL" dirty="0">
                <a:solidFill>
                  <a:prstClr val="black"/>
                </a:solidFill>
              </a:rPr>
              <a:t>de Prevención de Caídas en el Adulto </a:t>
            </a:r>
            <a:r>
              <a:rPr lang="es-CL" dirty="0" smtClean="0">
                <a:solidFill>
                  <a:prstClr val="black"/>
                </a:solidFill>
              </a:rPr>
              <a:t>Mayor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481328"/>
            <a:ext cx="8858280" cy="4525963"/>
          </a:xfrm>
        </p:spPr>
        <p:txBody>
          <a:bodyPr/>
          <a:lstStyle/>
          <a:p>
            <a:r>
              <a:rPr lang="es-CL" dirty="0" smtClean="0"/>
              <a:t>Historia Previa</a:t>
            </a:r>
          </a:p>
          <a:p>
            <a:r>
              <a:rPr lang="es-CL" dirty="0" smtClean="0"/>
              <a:t>Test de marcha y equilibrio (Estación </a:t>
            </a:r>
            <a:r>
              <a:rPr lang="es-CL" dirty="0" err="1" smtClean="0"/>
              <a:t>Unipodal</a:t>
            </a:r>
            <a:r>
              <a:rPr lang="es-CL" dirty="0" smtClean="0"/>
              <a:t> y </a:t>
            </a:r>
            <a:r>
              <a:rPr lang="es-CL" dirty="0" err="1" smtClean="0"/>
              <a:t>Timed</a:t>
            </a:r>
            <a:r>
              <a:rPr lang="es-CL" dirty="0" smtClean="0"/>
              <a:t> up and </a:t>
            </a:r>
            <a:r>
              <a:rPr lang="es-CL" dirty="0" err="1" smtClean="0"/>
              <a:t>Go</a:t>
            </a:r>
            <a:r>
              <a:rPr lang="es-CL" dirty="0" smtClean="0"/>
              <a:t>)</a:t>
            </a:r>
          </a:p>
          <a:p>
            <a:r>
              <a:rPr lang="es-CL" dirty="0" smtClean="0"/>
              <a:t>Instrumentos de evaluación multifactoriales (Evaluación multidisciplinaria, evaluación de peligros en la casa)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Evaluación / Diagnóstico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143644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3143240" y="578645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Guía Clínica de Caídas </a:t>
            </a:r>
            <a:r>
              <a:rPr lang="es-CL" dirty="0">
                <a:solidFill>
                  <a:prstClr val="black"/>
                </a:solidFill>
              </a:rPr>
              <a:t>en el Adulto </a:t>
            </a:r>
            <a:r>
              <a:rPr lang="es-CL" dirty="0" smtClean="0">
                <a:solidFill>
                  <a:prstClr val="black"/>
                </a:solidFill>
              </a:rPr>
              <a:t>Mayor, 2010.</a:t>
            </a:r>
            <a:endParaRPr lang="es-CL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21088"/>
            <a:ext cx="1368152" cy="243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tmlimg1.scribdassets.com/92p40a314w1qjmef/images/9-105c1545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2972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htmlimg3.scribdassets.com/92p40a314w1qjmef/images/10-8e23c8f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77" y="260648"/>
            <a:ext cx="882599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Recomendaciones en relación a la evidencia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143644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  <p:pic>
        <p:nvPicPr>
          <p:cNvPr id="5" name="Picture 2" descr="http://1.bp.blogspot.com/_lnXaj4MzH_E/SEo_9rZCLgI/AAAAAAAAAEI/T3Y1K8wINT0/S1600-R/QUES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89040"/>
            <a:ext cx="2376264" cy="2183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00174"/>
            <a:ext cx="8286808" cy="5072098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 smtClean="0">
                <a:latin typeface="Century Gothic" pitchFamily="34" charset="0"/>
              </a:rPr>
              <a:t>Hospital de baja complejidad, perteneciente a la Red del SS Viña del Mar-</a:t>
            </a:r>
            <a:r>
              <a:rPr lang="es-CL" dirty="0" err="1" smtClean="0">
                <a:latin typeface="Century Gothic" pitchFamily="34" charset="0"/>
              </a:rPr>
              <a:t>Quillota</a:t>
            </a:r>
            <a:r>
              <a:rPr lang="es-CL" dirty="0" smtClean="0">
                <a:latin typeface="Century Gothic" pitchFamily="34" charset="0"/>
              </a:rPr>
              <a:t>, ubicado en la comuna de </a:t>
            </a:r>
            <a:r>
              <a:rPr lang="es-CL" dirty="0" err="1" smtClean="0">
                <a:latin typeface="Century Gothic" pitchFamily="34" charset="0"/>
              </a:rPr>
              <a:t>Limache</a:t>
            </a:r>
            <a:r>
              <a:rPr lang="es-CL" dirty="0" smtClean="0">
                <a:latin typeface="Century Gothic" pitchFamily="34" charset="0"/>
              </a:rPr>
              <a:t>.</a:t>
            </a:r>
          </a:p>
          <a:p>
            <a:pPr algn="just"/>
            <a:endParaRPr lang="es-CL" sz="1600" dirty="0" smtClean="0">
              <a:latin typeface="Century Gothic" pitchFamily="34" charset="0"/>
            </a:endParaRPr>
          </a:p>
          <a:p>
            <a:pPr algn="just"/>
            <a:endParaRPr lang="es-CL" sz="1300" dirty="0" smtClean="0">
              <a:latin typeface="Century Gothic" pitchFamily="34" charset="0"/>
            </a:endParaRPr>
          </a:p>
          <a:p>
            <a:pPr algn="just"/>
            <a:r>
              <a:rPr lang="es-CL" dirty="0" smtClean="0">
                <a:latin typeface="Century Gothic" pitchFamily="34" charset="0"/>
              </a:rPr>
              <a:t>Brinda atención a la población Adulto Mayor en modalidad Hospitalizada y ambulatoria.</a:t>
            </a:r>
          </a:p>
          <a:p>
            <a:pPr algn="just"/>
            <a:endParaRPr lang="es-CL" sz="1700" dirty="0" smtClean="0">
              <a:latin typeface="Century Gothic" pitchFamily="34" charset="0"/>
            </a:endParaRPr>
          </a:p>
          <a:p>
            <a:pPr algn="just"/>
            <a:r>
              <a:rPr lang="es-CL" dirty="0" smtClean="0">
                <a:latin typeface="Century Gothic" pitchFamily="34" charset="0"/>
              </a:rPr>
              <a:t>Se entrega atención integral para la Rehabilitación de diversas patologías y discapacidades que afectan a los adultos mayores:   Secuelas de ACV,  Fracturas, </a:t>
            </a:r>
            <a:r>
              <a:rPr lang="es-CL" dirty="0" err="1" smtClean="0">
                <a:latin typeface="Century Gothic" pitchFamily="34" charset="0"/>
              </a:rPr>
              <a:t>Osteoartrosis</a:t>
            </a:r>
            <a:r>
              <a:rPr lang="es-CL" dirty="0" smtClean="0">
                <a:latin typeface="Century Gothic" pitchFamily="34" charset="0"/>
              </a:rPr>
              <a:t>, Parkinson, etc.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CL" sz="4800" b="1" dirty="0" smtClean="0"/>
              <a:t>HOSPITAL GERIÁTRICO</a:t>
            </a:r>
            <a:endParaRPr lang="es-ES" sz="4800" b="1" dirty="0"/>
          </a:p>
        </p:txBody>
      </p:sp>
      <p:pic>
        <p:nvPicPr>
          <p:cNvPr id="3076" name="Picture 4" descr="Isotipo Hospital Geriátr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49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revista.sansanos.cl/wp-content/uploads/2012/05/encuesta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4664"/>
            <a:ext cx="2160240" cy="2239922"/>
          </a:xfrm>
          <a:prstGeom prst="rect">
            <a:avLst/>
          </a:prstGeom>
          <a:noFill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Los adultos mayores que son atendidos por profesionales de la salud deben ser </a:t>
            </a:r>
            <a:r>
              <a:rPr lang="es-ES" u="sng" dirty="0" smtClean="0"/>
              <a:t>encuestados sistemáticamente</a:t>
            </a:r>
            <a:r>
              <a:rPr lang="es-ES" dirty="0" smtClean="0"/>
              <a:t> respecto a caídas en el último año y sobre la frecuencia, el contexto y las características éstas. (C)</a:t>
            </a:r>
            <a:endParaRPr lang="es-CL" dirty="0" smtClean="0"/>
          </a:p>
          <a:p>
            <a:pPr algn="just"/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r>
              <a:rPr lang="es-CL" dirty="0" smtClean="0"/>
              <a:t>Recomendaciones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211669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algn="just"/>
            <a:r>
              <a:rPr lang="es-ES" dirty="0" smtClean="0"/>
              <a:t>A los adultos mayores que consultan a médico por sufrir una </a:t>
            </a:r>
            <a:r>
              <a:rPr lang="es-ES" u="sng" dirty="0" smtClean="0"/>
              <a:t>caída</a:t>
            </a:r>
            <a:r>
              <a:rPr lang="es-ES" dirty="0" smtClean="0"/>
              <a:t>, o refieren caídas frecuentes en el año anterior o muestran anormalidades en el equilibrio y/o marcha debería realizarse una </a:t>
            </a:r>
            <a:r>
              <a:rPr lang="es-ES" u="sng" dirty="0" smtClean="0"/>
              <a:t>evaluación multifactorial de riesgo de caídas</a:t>
            </a:r>
            <a:r>
              <a:rPr lang="es-ES" dirty="0" smtClean="0"/>
              <a:t>, la que debe ser realizada por un equipo profesional realizando una intervención individualizada multifactorial. (C)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072206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  <p:pic>
        <p:nvPicPr>
          <p:cNvPr id="17410" name="Picture 2" descr="http://culturadelasalud.files.wordpress.com/2011/08/equipo.jpg?w=5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667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Debe realizarse una </a:t>
            </a:r>
            <a:r>
              <a:rPr lang="es-ES" u="sng" dirty="0" smtClean="0"/>
              <a:t>evaluación multifactorial que incluya</a:t>
            </a:r>
            <a:r>
              <a:rPr lang="es-ES" dirty="0" smtClean="0"/>
              <a:t>: historia de caídas, evaluación de fuerza muscular, equilibrio y marcha; riesgo de osteoporosis, evaluación del miedo a caer, evaluación visual, evaluación cognitiva y neurológica, evaluación de incontinencia urinaria, evaluación de peligros en el hogar, examen cardiovascular y revisión de fármacos. (C)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211669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  <p:pic>
        <p:nvPicPr>
          <p:cNvPr id="16386" name="Picture 2" descr="http://revista.sansanos.cl/wp-content/uploads/2012/02/autoevalu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869160"/>
            <a:ext cx="1430678" cy="1426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 smtClean="0"/>
              <a:t>Todas las personas que refieren caídas o con alto riesgo deben recibir un programa individualizado multidisciplinario. (A)</a:t>
            </a:r>
          </a:p>
          <a:p>
            <a:r>
              <a:rPr lang="es-CL" dirty="0" smtClean="0"/>
              <a:t>Debe incluir: (A)</a:t>
            </a:r>
          </a:p>
          <a:p>
            <a:pPr lvl="1"/>
            <a:r>
              <a:rPr lang="es-CL" dirty="0" smtClean="0"/>
              <a:t>Entrenamiento de equilibrio y fuerza</a:t>
            </a:r>
          </a:p>
          <a:p>
            <a:pPr lvl="1" algn="just"/>
            <a:r>
              <a:rPr lang="es-CL" dirty="0" smtClean="0"/>
              <a:t>Evaluación e intervención en peligros</a:t>
            </a:r>
          </a:p>
          <a:p>
            <a:pPr lvl="1" algn="just">
              <a:buNone/>
            </a:pPr>
            <a:r>
              <a:rPr lang="es-CL" dirty="0" smtClean="0"/>
              <a:t>   del hogar</a:t>
            </a:r>
          </a:p>
          <a:p>
            <a:pPr lvl="1"/>
            <a:r>
              <a:rPr lang="es-CL" dirty="0" smtClean="0"/>
              <a:t>Evaluación visual</a:t>
            </a:r>
          </a:p>
          <a:p>
            <a:pPr lvl="1"/>
            <a:r>
              <a:rPr lang="es-CL" dirty="0" smtClean="0"/>
              <a:t>Revisión de fármacos con modificación</a:t>
            </a:r>
          </a:p>
          <a:p>
            <a:pPr lvl="1">
              <a:buNone/>
            </a:pPr>
            <a:r>
              <a:rPr lang="es-CL" dirty="0" smtClean="0"/>
              <a:t>   o retiro.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211669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3143240" y="578645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prstClr val="black"/>
                </a:solidFill>
              </a:rPr>
              <a:t>Manual </a:t>
            </a:r>
            <a:r>
              <a:rPr lang="es-CL" dirty="0">
                <a:solidFill>
                  <a:prstClr val="black"/>
                </a:solidFill>
              </a:rPr>
              <a:t>de Prevención de Caídas en el Adulto </a:t>
            </a:r>
            <a:r>
              <a:rPr lang="es-CL" dirty="0" smtClean="0">
                <a:solidFill>
                  <a:prstClr val="black"/>
                </a:solidFill>
              </a:rPr>
              <a:t>Mayor</a:t>
            </a:r>
            <a:endParaRPr lang="es-CL" dirty="0"/>
          </a:p>
        </p:txBody>
      </p:sp>
      <p:pic>
        <p:nvPicPr>
          <p:cNvPr id="6" name="5 Imagen" descr="IMG_3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708920"/>
            <a:ext cx="2149120" cy="2877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Posterior al tratamiento de una </a:t>
            </a:r>
            <a:r>
              <a:rPr lang="es-CL" u="sng" dirty="0" smtClean="0"/>
              <a:t>caída que generó daño</a:t>
            </a:r>
            <a:r>
              <a:rPr lang="es-CL" dirty="0" smtClean="0"/>
              <a:t>, deben ser evaluados multidisciplinariamente para identificar riesgo futuro y </a:t>
            </a:r>
            <a:r>
              <a:rPr lang="es-CL" u="sng" dirty="0" smtClean="0"/>
              <a:t>realizar intervención individualizada</a:t>
            </a:r>
            <a:r>
              <a:rPr lang="es-CL" dirty="0" smtClean="0"/>
              <a:t>, como objetivo promover independencia dirigido a las alteraciones físicas y funciones psicológicas (A)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000768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  <p:pic>
        <p:nvPicPr>
          <p:cNvPr id="5" name="4 Imagen" descr="IMG_2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445672"/>
            <a:ext cx="1800200" cy="241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En adultos mayores de la </a:t>
            </a:r>
            <a:r>
              <a:rPr lang="es-CL" u="sng" dirty="0" smtClean="0"/>
              <a:t>comunidad</a:t>
            </a:r>
            <a:r>
              <a:rPr lang="es-CL" dirty="0" smtClean="0"/>
              <a:t> el </a:t>
            </a:r>
            <a:r>
              <a:rPr lang="es-CL" u="sng" dirty="0" smtClean="0"/>
              <a:t>entrenamiento de equilibrio y fuerza </a:t>
            </a:r>
            <a:r>
              <a:rPr lang="es-CL" dirty="0" smtClean="0"/>
              <a:t>es lo más beneficioso, el cual debe ser individualizado y dirigido por un profesional entrenado. (A) </a:t>
            </a:r>
          </a:p>
          <a:p>
            <a:pPr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En personas en </a:t>
            </a:r>
            <a:r>
              <a:rPr lang="es-CL" u="sng" dirty="0" smtClean="0"/>
              <a:t>instituciones de larga estadía </a:t>
            </a:r>
            <a:r>
              <a:rPr lang="es-CL" dirty="0" smtClean="0"/>
              <a:t>con riesgo de caída debe realizarse </a:t>
            </a:r>
            <a:r>
              <a:rPr lang="es-CL" u="sng" dirty="0" smtClean="0"/>
              <a:t>intervenciones multifactoriales</a:t>
            </a:r>
            <a:r>
              <a:rPr lang="es-CL" dirty="0" smtClean="0"/>
              <a:t> con un componente de ejercicios. (A)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000768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En personas de edad que </a:t>
            </a:r>
            <a:r>
              <a:rPr lang="es-CL" u="sng" dirty="0" smtClean="0"/>
              <a:t>han recibido tratamiento en hospital </a:t>
            </a:r>
            <a:r>
              <a:rPr lang="es-CL" dirty="0" smtClean="0"/>
              <a:t>por caída debería realizarse una evaluación de </a:t>
            </a:r>
            <a:r>
              <a:rPr lang="es-CL" u="sng" dirty="0" smtClean="0"/>
              <a:t>peligros en el hogar</a:t>
            </a:r>
            <a:r>
              <a:rPr lang="es-CL" dirty="0" smtClean="0"/>
              <a:t> con intervención y modificaciones efectuadas por un profesional capacitado. (A)</a:t>
            </a:r>
          </a:p>
          <a:p>
            <a:pPr>
              <a:buNone/>
            </a:pPr>
            <a:endParaRPr lang="es-CL" dirty="0" smtClean="0"/>
          </a:p>
          <a:p>
            <a:pPr algn="just"/>
            <a:r>
              <a:rPr lang="es-CL" dirty="0" smtClean="0"/>
              <a:t>La evaluación de peligros en el hogar es efectiva </a:t>
            </a:r>
            <a:r>
              <a:rPr lang="es-CL" u="sng" dirty="0" smtClean="0"/>
              <a:t>solo en conjunto con seguimiento e intervención</a:t>
            </a:r>
            <a:r>
              <a:rPr lang="es-CL" dirty="0" smtClean="0"/>
              <a:t>, no por sí sola. (A)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000768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Los profesionales que estén involucrados en el desarrollo de </a:t>
            </a:r>
            <a:r>
              <a:rPr lang="es-CL" u="sng" dirty="0" smtClean="0"/>
              <a:t>programas de prevención </a:t>
            </a:r>
            <a:r>
              <a:rPr lang="es-CL" dirty="0" smtClean="0"/>
              <a:t>de caídas deberían asegurar la flexibilidad suficiente para acomodarse a las diferentes </a:t>
            </a:r>
            <a:r>
              <a:rPr lang="es-CL" u="sng" dirty="0" smtClean="0"/>
              <a:t>necesidades de los participantes</a:t>
            </a:r>
            <a:r>
              <a:rPr lang="es-CL" dirty="0" smtClean="0"/>
              <a:t> y sus preferencias, promoviendo el valor social de esos programas. (D)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Recomendaciones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000768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Marcha a paso rápido para disminuir riesgo de caídas.</a:t>
            </a:r>
          </a:p>
          <a:p>
            <a:r>
              <a:rPr lang="es-CL" dirty="0" smtClean="0"/>
              <a:t>Ejercicios de baja intensidad combinados con programas de incontinencia disminuyan riesgo de caídas.</a:t>
            </a:r>
          </a:p>
          <a:p>
            <a:r>
              <a:rPr lang="es-CL" dirty="0" smtClean="0"/>
              <a:t>Intervenciones grupales (no individualizada) disminuya el riesgo de caídas.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Evidencia no contundente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143240" y="6000768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Falls: NICE clinical guideline (June 2013) - Journal of Physiotherapy 2013 Vol. 59</a:t>
            </a:r>
            <a:endParaRPr lang="es-CL" dirty="0"/>
          </a:p>
        </p:txBody>
      </p:sp>
      <p:pic>
        <p:nvPicPr>
          <p:cNvPr id="9218" name="Picture 2" descr="http://agorafobiayansiedad.com/wp-content/uploads/2013/02/du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70209"/>
            <a:ext cx="1877194" cy="238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Experiencias en Hospital Geriátrico de </a:t>
            </a:r>
            <a:r>
              <a:rPr lang="es-CL" dirty="0" err="1" smtClean="0"/>
              <a:t>Limache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53578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b="1" dirty="0" smtClean="0"/>
              <a:t> </a:t>
            </a:r>
            <a:r>
              <a:rPr lang="es-CL" dirty="0" smtClean="0">
                <a:latin typeface="Century Gothic" pitchFamily="34" charset="0"/>
              </a:rPr>
              <a:t>Actualmente dispone de 65 camas, con promedio de estadía de 32 días.</a:t>
            </a:r>
          </a:p>
          <a:p>
            <a:pPr algn="just">
              <a:buNone/>
            </a:pPr>
            <a:endParaRPr lang="es-CL" sz="1600" dirty="0" smtClean="0">
              <a:latin typeface="Century Gothic" pitchFamily="34" charset="0"/>
            </a:endParaRPr>
          </a:p>
          <a:p>
            <a:pPr algn="just"/>
            <a:r>
              <a:rPr lang="es-CL" dirty="0" smtClean="0">
                <a:latin typeface="Century Gothic" pitchFamily="34" charset="0"/>
              </a:rPr>
              <a:t>El éxito del tratamiento integral que recibe el paciente se refleja en el alto porcentaje de pacientes rehabilitados o parcialmente rehabilitados, con una importante recuperación de la </a:t>
            </a:r>
            <a:r>
              <a:rPr lang="es-CL" i="1" dirty="0" smtClean="0">
                <a:latin typeface="Century Gothic" pitchFamily="34" charset="0"/>
              </a:rPr>
              <a:t>Funcionalidad y de la Reinserción familiar y social.</a:t>
            </a:r>
          </a:p>
          <a:p>
            <a:pPr algn="just"/>
            <a:endParaRPr lang="es-CL" sz="1800" i="1" dirty="0" smtClean="0">
              <a:latin typeface="Century Gothic" pitchFamily="34" charset="0"/>
            </a:endParaRPr>
          </a:p>
          <a:p>
            <a:pPr algn="just"/>
            <a:r>
              <a:rPr lang="es-CL" dirty="0" smtClean="0">
                <a:latin typeface="Century Gothic" pitchFamily="34" charset="0"/>
              </a:rPr>
              <a:t>Cuenta con un Policlínico cuya finalidad es realizar la Evaluación geriátrica y el control post alta.</a:t>
            </a:r>
          </a:p>
          <a:p>
            <a:pPr algn="just"/>
            <a:endParaRPr lang="es-CL" sz="1600" dirty="0" smtClean="0">
              <a:latin typeface="Century Gothic" pitchFamily="34" charset="0"/>
            </a:endParaRPr>
          </a:p>
          <a:p>
            <a:pPr algn="just"/>
            <a:r>
              <a:rPr lang="es-CL" dirty="0" smtClean="0">
                <a:latin typeface="Century Gothic" pitchFamily="34" charset="0"/>
              </a:rPr>
              <a:t>Servicio de Larga estadía (7 pacientes)</a:t>
            </a:r>
          </a:p>
          <a:p>
            <a:pPr algn="just"/>
            <a:endParaRPr lang="es-ES" b="1" i="1" dirty="0">
              <a:solidFill>
                <a:schemeClr val="accent4"/>
              </a:solidFill>
            </a:endParaRPr>
          </a:p>
        </p:txBody>
      </p:sp>
      <p:pic>
        <p:nvPicPr>
          <p:cNvPr id="22529" name="Picture 1" descr="Isotipo Hospital Geriátr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49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_2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071546"/>
            <a:ext cx="2357454" cy="3156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Hospital Geriátrico de </a:t>
            </a:r>
            <a:r>
              <a:rPr lang="es-CL" dirty="0" err="1" smtClean="0"/>
              <a:t>Limache</a:t>
            </a:r>
            <a:endParaRPr lang="es-CL" dirty="0"/>
          </a:p>
        </p:txBody>
      </p:sp>
      <p:pic>
        <p:nvPicPr>
          <p:cNvPr id="5" name="4 Imagen" descr="IMG_2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6191" y="1000108"/>
            <a:ext cx="2507809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MG_3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387334"/>
            <a:ext cx="2592288" cy="3470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IMG_3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142984"/>
            <a:ext cx="2393582" cy="3204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IMG_3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483740"/>
            <a:ext cx="2520280" cy="3374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Hospital Geriátrico de </a:t>
            </a:r>
            <a:r>
              <a:rPr lang="es-CL" dirty="0" err="1" smtClean="0"/>
              <a:t>Limache</a:t>
            </a:r>
            <a:endParaRPr lang="es-CL" dirty="0"/>
          </a:p>
        </p:txBody>
      </p:sp>
      <p:pic>
        <p:nvPicPr>
          <p:cNvPr id="6" name="5 Imagen" descr="IMG_3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196752"/>
            <a:ext cx="2432701" cy="325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IMG_3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124744"/>
            <a:ext cx="2432701" cy="325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IMG_3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1"/>
            <a:ext cx="2420269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IMG_3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80147"/>
            <a:ext cx="2448272" cy="3277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IMG_3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3476609"/>
            <a:ext cx="2525607" cy="3381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IMG_2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412776"/>
            <a:ext cx="3633611" cy="4869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1403350" y="1196975"/>
            <a:ext cx="2376488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400" b="1">
                <a:solidFill>
                  <a:schemeClr val="bg1"/>
                </a:solidFill>
                <a:latin typeface="+mj-lt"/>
              </a:rPr>
              <a:t>Polipatologías</a:t>
            </a:r>
            <a:endParaRPr lang="es-E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692275" y="5589588"/>
            <a:ext cx="2376488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2400" b="1" dirty="0">
                <a:latin typeface="+mj-lt"/>
              </a:rPr>
              <a:t>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Cronicidad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+mj-lt"/>
              </a:rPr>
              <a:t>e incapacidad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971550" y="2636838"/>
            <a:ext cx="2376488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+mj-lt"/>
              </a:rPr>
              <a:t>Formas atípicas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116013" y="4076700"/>
            <a:ext cx="2376487" cy="12239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s-MX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Complicaciones</a:t>
            </a:r>
          </a:p>
          <a:p>
            <a:pPr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frecuentes</a:t>
            </a:r>
          </a:p>
          <a:p>
            <a:pPr algn="ctr"/>
            <a:endParaRPr lang="es-ES" sz="2400" b="1" dirty="0">
              <a:latin typeface="+mj-lt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500694" y="2714620"/>
            <a:ext cx="2376487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+mj-lt"/>
              </a:rPr>
              <a:t>Polifarmacia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219700" y="1268413"/>
            <a:ext cx="2376488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Pérdida </a:t>
            </a:r>
          </a:p>
          <a:p>
            <a:pPr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de función</a:t>
            </a:r>
          </a:p>
          <a:p>
            <a:pPr algn="ctr"/>
            <a:endParaRPr lang="es-ES" sz="2400" b="1" dirty="0">
              <a:latin typeface="+mj-lt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572000" y="5357826"/>
            <a:ext cx="2376488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+mj-lt"/>
              </a:rPr>
              <a:t>Frecuente  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+mj-lt"/>
              </a:rPr>
              <a:t>Agravamiento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500694" y="4143380"/>
            <a:ext cx="2376488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+mj-lt"/>
              </a:rPr>
              <a:t>Dificultad en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+mj-lt"/>
              </a:rPr>
              <a:t>Diagnóstico</a:t>
            </a:r>
            <a:endParaRPr lang="es-E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55976" y="2132856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Paciente Geriátrico</a:t>
            </a:r>
            <a:endParaRPr kumimoji="0" lang="es-CL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/>
          </a:bodyPr>
          <a:lstStyle/>
          <a:p>
            <a:pPr algn="ctr">
              <a:tabLst>
                <a:tab pos="1981200" algn="l"/>
              </a:tabLst>
            </a:pPr>
            <a:r>
              <a:rPr lang="es-CL" sz="4000" dirty="0" smtClean="0"/>
              <a:t>EQUIPO DE PROFESIONALES</a:t>
            </a:r>
            <a:endParaRPr lang="es-ES" sz="4000" dirty="0"/>
          </a:p>
        </p:txBody>
      </p:sp>
      <p:sp>
        <p:nvSpPr>
          <p:cNvPr id="4" name="3 Elipse"/>
          <p:cNvSpPr/>
          <p:nvPr/>
        </p:nvSpPr>
        <p:spPr>
          <a:xfrm>
            <a:off x="1785918" y="2214554"/>
            <a:ext cx="4286280" cy="2500330"/>
          </a:xfrm>
          <a:prstGeom prst="ellipse">
            <a:avLst/>
          </a:prstGeom>
          <a:blipFill dpi="0" rotWithShape="1">
            <a:blip r:embed="rId3" cstate="print">
              <a:alphaModFix amt="62000"/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Equipo </a:t>
            </a:r>
            <a:r>
              <a:rPr lang="es-CL" sz="2400" b="1" dirty="0" err="1" smtClean="0"/>
              <a:t>Multiprofesional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42976" y="2428868"/>
            <a:ext cx="164307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Médicos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000364" y="2071678"/>
            <a:ext cx="185738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Kinesiólogos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00628" y="2357430"/>
            <a:ext cx="1857388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Terapeutas Ocupacionales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429256" y="3357562"/>
            <a:ext cx="2143140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Nutricionistas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714348" y="3214686"/>
            <a:ext cx="185738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Enfermeras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071538" y="3929066"/>
            <a:ext cx="164307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Asistente Social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214942" y="4071942"/>
            <a:ext cx="2143140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Fonoaudiólogo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1928794" y="4643446"/>
            <a:ext cx="185738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Odontólogos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214810" y="4643446"/>
            <a:ext cx="1785950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Químico Farmacéutico</a:t>
            </a:r>
            <a:endParaRPr lang="es-ES" dirty="0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7572396" y="5214950"/>
            <a:ext cx="1571604" cy="164305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_tradnl" sz="1400" b="1" dirty="0">
                <a:solidFill>
                  <a:srgbClr val="3333FF"/>
                </a:solidFill>
              </a:rPr>
              <a:t>Familia </a:t>
            </a:r>
            <a:r>
              <a:rPr lang="es-ES_tradnl" sz="1400" b="1" dirty="0" smtClean="0">
                <a:solidFill>
                  <a:srgbClr val="3333FF"/>
                </a:solidFill>
              </a:rPr>
              <a:t>o</a:t>
            </a:r>
          </a:p>
          <a:p>
            <a:pPr algn="ctr"/>
            <a:r>
              <a:rPr lang="es-ES_tradnl" sz="1400" b="1" dirty="0" smtClean="0">
                <a:solidFill>
                  <a:srgbClr val="3333FF"/>
                </a:solidFill>
              </a:rPr>
              <a:t> </a:t>
            </a:r>
            <a:r>
              <a:rPr lang="es-ES_tradnl" sz="1400" b="1" dirty="0">
                <a:solidFill>
                  <a:srgbClr val="3333FF"/>
                </a:solidFill>
              </a:rPr>
              <a:t>cuidador</a:t>
            </a:r>
            <a:endParaRPr lang="es-ES_tradnl" sz="1400" b="1" dirty="0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7358082" y="4214818"/>
            <a:ext cx="1785918" cy="1447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08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dirty="0">
                <a:solidFill>
                  <a:srgbClr val="3333FF"/>
                </a:solidFill>
              </a:rPr>
              <a:t>Paciente</a:t>
            </a:r>
            <a:endParaRPr lang="es-ES_tradnl" dirty="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6143636" y="4786322"/>
            <a:ext cx="1643074" cy="157163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1400" b="1" dirty="0">
                <a:solidFill>
                  <a:schemeClr val="bg1"/>
                </a:solidFill>
              </a:rPr>
              <a:t>Equipo de Salud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071802" y="5500702"/>
            <a:ext cx="1928826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Traumatólogo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es-CL" dirty="0" smtClean="0"/>
              <a:t>Recuperación u optimización de la función</a:t>
            </a:r>
          </a:p>
          <a:p>
            <a:r>
              <a:rPr lang="es-CL" dirty="0" smtClean="0"/>
              <a:t>Alivio del dolor</a:t>
            </a:r>
          </a:p>
          <a:p>
            <a:r>
              <a:rPr lang="es-CL" dirty="0" smtClean="0"/>
              <a:t>Educación a paciente y cuidadores</a:t>
            </a:r>
          </a:p>
          <a:p>
            <a:pPr lvl="1"/>
            <a:r>
              <a:rPr lang="es-CL" dirty="0" smtClean="0"/>
              <a:t>Cuidados y </a:t>
            </a:r>
            <a:r>
              <a:rPr lang="es-CL" dirty="0" err="1" smtClean="0"/>
              <a:t>autocuidados</a:t>
            </a:r>
            <a:endParaRPr lang="es-CL" dirty="0" smtClean="0"/>
          </a:p>
          <a:p>
            <a:pPr lvl="1"/>
            <a:r>
              <a:rPr lang="es-CL" dirty="0" smtClean="0"/>
              <a:t>Prevención</a:t>
            </a:r>
          </a:p>
          <a:p>
            <a:pPr lvl="1"/>
            <a:r>
              <a:rPr lang="es-CL" dirty="0" smtClean="0"/>
              <a:t>Consolidación de recuperación funcional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Enfoque de Rehabilitación</a:t>
            </a:r>
            <a:endParaRPr lang="es-CL" dirty="0"/>
          </a:p>
        </p:txBody>
      </p:sp>
      <p:pic>
        <p:nvPicPr>
          <p:cNvPr id="4" name="Picture 3" descr="C:\Documents and Settings\Acer\Mis documentos\PEN\Mis imágenes\Pacientes y semana del hospital 2009\DSCN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14920"/>
            <a:ext cx="3744416" cy="264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605" y="116632"/>
            <a:ext cx="688379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763688" y="0"/>
            <a:ext cx="5472608" cy="6858000"/>
            <a:chOff x="395536" y="188640"/>
            <a:chExt cx="5281445" cy="6669360"/>
          </a:xfrm>
        </p:grpSpPr>
        <p:pic>
          <p:nvPicPr>
            <p:cNvPr id="5632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88640"/>
              <a:ext cx="5281445" cy="66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Elipse"/>
            <p:cNvSpPr/>
            <p:nvPr/>
          </p:nvSpPr>
          <p:spPr>
            <a:xfrm>
              <a:off x="971600" y="4797152"/>
              <a:ext cx="1080120" cy="216024"/>
            </a:xfrm>
            <a:prstGeom prst="ellipse">
              <a:avLst/>
            </a:prstGeom>
            <a:noFill/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5 Elipse"/>
            <p:cNvSpPr/>
            <p:nvPr/>
          </p:nvSpPr>
          <p:spPr>
            <a:xfrm>
              <a:off x="2843808" y="4653136"/>
              <a:ext cx="720080" cy="216024"/>
            </a:xfrm>
            <a:prstGeom prst="ellipse">
              <a:avLst/>
            </a:prstGeom>
            <a:noFill/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6 Elipse"/>
            <p:cNvSpPr/>
            <p:nvPr/>
          </p:nvSpPr>
          <p:spPr>
            <a:xfrm>
              <a:off x="971600" y="5013176"/>
              <a:ext cx="1080120" cy="216024"/>
            </a:xfrm>
            <a:prstGeom prst="ellipse">
              <a:avLst/>
            </a:prstGeom>
            <a:noFill/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pSp>
        <p:nvGrpSpPr>
          <p:cNvPr id="12" name="11 Grupo"/>
          <p:cNvGrpSpPr/>
          <p:nvPr/>
        </p:nvGrpSpPr>
        <p:grpSpPr>
          <a:xfrm>
            <a:off x="-180528" y="188640"/>
            <a:ext cx="9324528" cy="6357367"/>
            <a:chOff x="-180528" y="188640"/>
            <a:chExt cx="9324528" cy="6357367"/>
          </a:xfrm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80528" y="188640"/>
              <a:ext cx="4913907" cy="6357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8548" y="188640"/>
              <a:ext cx="4765452" cy="616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Elipse"/>
            <p:cNvSpPr/>
            <p:nvPr/>
          </p:nvSpPr>
          <p:spPr>
            <a:xfrm>
              <a:off x="4716016" y="1268760"/>
              <a:ext cx="864096" cy="216024"/>
            </a:xfrm>
            <a:prstGeom prst="ellipse">
              <a:avLst/>
            </a:prstGeom>
            <a:noFill/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8 Elipse"/>
            <p:cNvSpPr/>
            <p:nvPr/>
          </p:nvSpPr>
          <p:spPr>
            <a:xfrm>
              <a:off x="4716016" y="1844824"/>
              <a:ext cx="864096" cy="216024"/>
            </a:xfrm>
            <a:prstGeom prst="ellipse">
              <a:avLst/>
            </a:prstGeom>
            <a:noFill/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9 Elipse"/>
            <p:cNvSpPr/>
            <p:nvPr/>
          </p:nvSpPr>
          <p:spPr>
            <a:xfrm>
              <a:off x="4788024" y="3645024"/>
              <a:ext cx="864096" cy="216024"/>
            </a:xfrm>
            <a:prstGeom prst="ellipse">
              <a:avLst/>
            </a:prstGeom>
            <a:noFill/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10 Elipse"/>
            <p:cNvSpPr/>
            <p:nvPr/>
          </p:nvSpPr>
          <p:spPr>
            <a:xfrm>
              <a:off x="251520" y="4869160"/>
              <a:ext cx="864096" cy="216024"/>
            </a:xfrm>
            <a:prstGeom prst="ellipse">
              <a:avLst/>
            </a:prstGeom>
            <a:noFill/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Experiencias en Rehabilitación</a:t>
            </a:r>
            <a:endParaRPr lang="es-CL" dirty="0"/>
          </a:p>
        </p:txBody>
      </p:sp>
      <p:pic>
        <p:nvPicPr>
          <p:cNvPr id="4" name="3 Marcador de contenido" descr="IMG_2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456384" cy="4627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IMG_3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3616388" cy="4841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Experiencias en Rehabilitación</a:t>
            </a:r>
            <a:endParaRPr lang="es-CL" dirty="0"/>
          </a:p>
        </p:txBody>
      </p:sp>
      <p:pic>
        <p:nvPicPr>
          <p:cNvPr id="6" name="5 Imagen" descr="IMG_3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3281246" cy="4393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6"/>
            <a:ext cx="4214810" cy="26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HISTORIA</a:t>
            </a:r>
            <a:endParaRPr lang="es-E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66"/>
            <a:ext cx="4286248" cy="32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foto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1600000">
            <a:off x="0" y="1500174"/>
            <a:ext cx="5262234" cy="350046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Experiencias en Rehabilitación</a:t>
            </a:r>
            <a:endParaRPr lang="es-CL" dirty="0"/>
          </a:p>
        </p:txBody>
      </p:sp>
      <p:pic>
        <p:nvPicPr>
          <p:cNvPr id="6" name="5 Imagen" descr="IMG_3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440028" cy="4605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MG_3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276872"/>
            <a:ext cx="4932040" cy="368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Experiencias en Rehabilitación</a:t>
            </a:r>
            <a:endParaRPr lang="es-CL" dirty="0"/>
          </a:p>
        </p:txBody>
      </p:sp>
      <p:pic>
        <p:nvPicPr>
          <p:cNvPr id="6" name="5 Imagen" descr="IMG_3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347864" cy="4482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IMG_3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12481"/>
            <a:ext cx="3096344" cy="4145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IMG_3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1"/>
            <a:ext cx="3275856" cy="4385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116w.blu116.mail.live.com/att/GetAttachment.aspx?tnail=3&amp;messageId=c736f8c5-c8c8-4466-90ee-be7e26585dc8&amp;Aux=44|0|8CB8E613E21EFB0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024336" cy="3539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bl116w.blu116.mail.live.com/att/GetAttachment.aspx?tnail=4&amp;messageId=c736f8c5-c8c8-4466-90ee-be7e26585dc8&amp;Aux=44|0|8CB8E613E21EFB0|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340768"/>
            <a:ext cx="4470975" cy="2943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bl116w.blu116.mail.live.com/att/GetAttachment.aspx?tnail=7&amp;messageId=c736f8c5-c8c8-4466-90ee-be7e26585dc8&amp;Aux=44|0|8CB8E613E21EFB0|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105674"/>
            <a:ext cx="4588115" cy="2752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914400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Experiencias en Rehabilitación</a:t>
            </a:r>
            <a:endParaRPr kumimoji="0" lang="es-CL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3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2404285" cy="321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IMG_3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127114"/>
            <a:ext cx="2736304" cy="366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IMG_3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1482" y="3212976"/>
            <a:ext cx="272251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IMG_3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448524" cy="46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IMG_30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0196" y="0"/>
            <a:ext cx="2753804" cy="368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IMG_3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3212976"/>
            <a:ext cx="2837231" cy="379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MG_302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477072"/>
            <a:ext cx="2525261" cy="33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IMG_22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3284984"/>
            <a:ext cx="266873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2 Título"/>
          <p:cNvSpPr txBox="1">
            <a:spLocks/>
          </p:cNvSpPr>
          <p:nvPr/>
        </p:nvSpPr>
        <p:spPr>
          <a:xfrm>
            <a:off x="3635896" y="2708920"/>
            <a:ext cx="4248472" cy="1143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100" b="1" i="0" u="none" strike="noStrike" kern="1200" cap="small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gracias</a:t>
            </a:r>
            <a:endParaRPr kumimoji="0" lang="es-CL" sz="4100" b="1" i="0" u="none" strike="noStrike" kern="1200" cap="small" spc="0" normalizeH="0" noProof="0" dirty="0">
              <a:ln>
                <a:noFill/>
              </a:ln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Respaldo notbook\Imagines\Fotos camara\100_3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3934131" cy="2950598"/>
          </a:xfrm>
          <a:prstGeom prst="rect">
            <a:avLst/>
          </a:prstGeom>
          <a:noFill/>
        </p:spPr>
      </p:pic>
      <p:pic>
        <p:nvPicPr>
          <p:cNvPr id="3075" name="Picture 3" descr="E:\Respaldo notbook\Imagines\Fotos camara\100_3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810000" cy="2857500"/>
          </a:xfrm>
          <a:prstGeom prst="rect">
            <a:avLst/>
          </a:prstGeom>
          <a:noFill/>
        </p:spPr>
      </p:pic>
      <p:pic>
        <p:nvPicPr>
          <p:cNvPr id="4" name="3 Imagen" descr="IMG_1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7" y="1844824"/>
            <a:ext cx="4531147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L" sz="2800" b="1" dirty="0" smtClean="0">
                <a:latin typeface="Century Gothic" pitchFamily="34" charset="0"/>
              </a:rPr>
              <a:t>Brindar</a:t>
            </a:r>
            <a:r>
              <a:rPr lang="es-CL" sz="2800" dirty="0" smtClean="0">
                <a:latin typeface="Century Gothic" pitchFamily="34" charset="0"/>
              </a:rPr>
              <a:t> atención de salud digna y de calidad, en el área de la rehabilitación, a los Adultos Mayores beneficiarios del Sistema Público de Salud, de la jurisdicción del Servicio de Salud Viña del Mar-</a:t>
            </a:r>
            <a:r>
              <a:rPr lang="es-CL" sz="2800" dirty="0" err="1" smtClean="0">
                <a:latin typeface="Century Gothic" pitchFamily="34" charset="0"/>
              </a:rPr>
              <a:t>Quillota</a:t>
            </a:r>
            <a:r>
              <a:rPr lang="es-CL" sz="2800" dirty="0" smtClean="0">
                <a:latin typeface="Century Gothic" pitchFamily="34" charset="0"/>
              </a:rPr>
              <a:t> y del resto del país.</a:t>
            </a:r>
          </a:p>
          <a:p>
            <a:pPr algn="just"/>
            <a:endParaRPr lang="es-CL" sz="2800" dirty="0" smtClean="0">
              <a:latin typeface="Century Gothic" pitchFamily="34" charset="0"/>
            </a:endParaRPr>
          </a:p>
          <a:p>
            <a:pPr algn="just"/>
            <a:r>
              <a:rPr lang="es-CL" sz="2800" b="1" dirty="0" smtClean="0">
                <a:latin typeface="Century Gothic" pitchFamily="34" charset="0"/>
              </a:rPr>
              <a:t>Brindar</a:t>
            </a:r>
            <a:r>
              <a:rPr lang="es-CL" sz="2800" dirty="0" smtClean="0">
                <a:latin typeface="Century Gothic" pitchFamily="34" charset="0"/>
              </a:rPr>
              <a:t> una mejor calidad de vida a los Adultos Mayores a través de técnicas de rehabilitación, ya sea en la modalidad institucional o comunitaria, que mejoran la funcionalidad, tanto física como mental, así como su integración familiar y a redes sociales. </a:t>
            </a:r>
          </a:p>
          <a:p>
            <a:pPr algn="just">
              <a:buNone/>
            </a:pPr>
            <a:endParaRPr lang="es-CL" sz="28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lvl="0" algn="just"/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LA MISIÓN</a:t>
            </a:r>
            <a:endParaRPr lang="es-ES" dirty="0"/>
          </a:p>
        </p:txBody>
      </p:sp>
      <p:pic>
        <p:nvPicPr>
          <p:cNvPr id="4" name="Picture 1" descr="Isotipo Hospital Geriátr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49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/>
          <a:lstStyle/>
          <a:p>
            <a:pPr algn="just"/>
            <a:r>
              <a:rPr lang="es-MX" dirty="0" smtClean="0">
                <a:latin typeface="Century Gothic" pitchFamily="34" charset="0"/>
              </a:rPr>
              <a:t>Inspirados en un </a:t>
            </a:r>
            <a:r>
              <a:rPr lang="es-MX" b="1" dirty="0" smtClean="0">
                <a:solidFill>
                  <a:srgbClr val="00B0F0"/>
                </a:solidFill>
                <a:latin typeface="Century Gothic" pitchFamily="34" charset="0"/>
              </a:rPr>
              <a:t>enfoque geriátrico </a:t>
            </a:r>
            <a:r>
              <a:rPr lang="es-MX" dirty="0" smtClean="0">
                <a:latin typeface="Century Gothic" pitchFamily="34" charset="0"/>
              </a:rPr>
              <a:t>y </a:t>
            </a:r>
            <a:r>
              <a:rPr lang="es-MX" b="1" dirty="0" smtClean="0">
                <a:solidFill>
                  <a:srgbClr val="00B0F0"/>
                </a:solidFill>
                <a:latin typeface="Century Gothic" pitchFamily="34" charset="0"/>
              </a:rPr>
              <a:t>holístico</a:t>
            </a:r>
            <a:r>
              <a:rPr lang="es-MX" dirty="0" smtClean="0">
                <a:latin typeface="Century Gothic" pitchFamily="34" charset="0"/>
              </a:rPr>
              <a:t> de la atención, privilegiando la promoción, prevención y tratamiento, con énfasis en la </a:t>
            </a:r>
            <a:r>
              <a:rPr lang="es-MX" b="1" dirty="0" smtClean="0">
                <a:solidFill>
                  <a:srgbClr val="00B0F0"/>
                </a:solidFill>
                <a:latin typeface="Century Gothic" pitchFamily="34" charset="0"/>
              </a:rPr>
              <a:t>rehabilitación</a:t>
            </a:r>
            <a:r>
              <a:rPr lang="es-MX" dirty="0" smtClean="0">
                <a:latin typeface="Century Gothic" pitchFamily="34" charset="0"/>
              </a:rPr>
              <a:t> con un alto sentido humano, basado en un trato cálido, afectuoso y digno.</a:t>
            </a:r>
            <a:endParaRPr lang="es-ES" dirty="0" smtClean="0">
              <a:latin typeface="Century Gothic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1. Objetivo General:</a:t>
            </a:r>
          </a:p>
          <a:p>
            <a:pPr algn="ctr">
              <a:buNone/>
            </a:pPr>
            <a:r>
              <a:rPr lang="es-MX" i="1" dirty="0" smtClean="0">
                <a:solidFill>
                  <a:srgbClr val="00B0F0"/>
                </a:solidFill>
              </a:rPr>
              <a:t>Brindar atención geriátrica, con un enfoque, principalmente, de rehabilitación. </a:t>
            </a:r>
          </a:p>
          <a:p>
            <a:pPr algn="ctr">
              <a:buNone/>
            </a:pPr>
            <a:endParaRPr lang="es-MX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s-MX" dirty="0" smtClean="0"/>
              <a:t>2. Plan de Atención:</a:t>
            </a:r>
          </a:p>
          <a:p>
            <a:r>
              <a:rPr lang="es-MX" dirty="0" smtClean="0"/>
              <a:t>Plan de Hospitalización</a:t>
            </a:r>
            <a:endParaRPr lang="es-ES" dirty="0" smtClean="0"/>
          </a:p>
          <a:p>
            <a:r>
              <a:rPr lang="es-MX" dirty="0" smtClean="0"/>
              <a:t>Plan de Atención Ambulatoria</a:t>
            </a:r>
          </a:p>
          <a:p>
            <a:r>
              <a:rPr lang="es-MX" dirty="0" smtClean="0"/>
              <a:t>Programa comunitario de rehabilitación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/>
              <a:t>MODELO DE ATENCIÓN DEL HOSPITAL 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663419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“Consecuencia de cualquier acontecimiento que precipite al paciente al suelo en contra de su voluntad” </a:t>
            </a:r>
            <a:r>
              <a:rPr lang="es-CL" sz="1600" dirty="0" smtClean="0"/>
              <a:t>(OMS)</a:t>
            </a:r>
            <a:r>
              <a:rPr lang="es-CL" sz="2800" dirty="0" smtClean="0"/>
              <a:t> </a:t>
            </a:r>
          </a:p>
          <a:p>
            <a:pPr algn="just">
              <a:buNone/>
            </a:pPr>
            <a:endParaRPr lang="es-CL" sz="2800" dirty="0" smtClean="0"/>
          </a:p>
          <a:p>
            <a:pPr algn="just"/>
            <a:r>
              <a:rPr lang="es-CL" dirty="0" smtClean="0"/>
              <a:t>Prevalencia de un 35,3% anual de caídas adultos mayores viviendo en la comunidad. </a:t>
            </a:r>
            <a:r>
              <a:rPr lang="es-CL" sz="1800" dirty="0" smtClean="0"/>
              <a:t>(SABE Chile 2001)</a:t>
            </a:r>
            <a:endParaRPr lang="es-CL" sz="2800" dirty="0" smtClean="0"/>
          </a:p>
          <a:p>
            <a:pPr algn="just"/>
            <a:endParaRPr lang="es-CL" dirty="0" smtClean="0"/>
          </a:p>
          <a:p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Caídas</a:t>
            </a:r>
            <a:endParaRPr lang="es-CL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285720" y="2857496"/>
            <a:ext cx="8229600" cy="14476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kumimoji="0" lang="es-C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500034" y="2857496"/>
            <a:ext cx="8429684" cy="14476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C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37112"/>
            <a:ext cx="2664296" cy="212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2931</TotalTime>
  <Words>1519</Words>
  <Application>Microsoft Office PowerPoint</Application>
  <PresentationFormat>Presentación en pantalla (4:3)</PresentationFormat>
  <Paragraphs>192</Paragraphs>
  <Slides>43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Concurrencia</vt:lpstr>
      <vt:lpstr>Experiencias en Caídas</vt:lpstr>
      <vt:lpstr>HOSPITAL GERIÁTRICO</vt:lpstr>
      <vt:lpstr>Presentación de PowerPoint</vt:lpstr>
      <vt:lpstr>HISTORIA</vt:lpstr>
      <vt:lpstr>Presentación de PowerPoint</vt:lpstr>
      <vt:lpstr>    LA MISIÓN</vt:lpstr>
      <vt:lpstr>Presentación de PowerPoint</vt:lpstr>
      <vt:lpstr>MODELO DE ATENCIÓN DEL HOSPITAL  </vt:lpstr>
      <vt:lpstr>Caídas</vt:lpstr>
      <vt:lpstr>Caídas</vt:lpstr>
      <vt:lpstr>Factores de Riesgo - Chile</vt:lpstr>
      <vt:lpstr>Factores de Riesgo - Internacional</vt:lpstr>
      <vt:lpstr>Estrategias de prevención</vt:lpstr>
      <vt:lpstr>Estrategias de prevención</vt:lpstr>
      <vt:lpstr>Estrategias de prevención</vt:lpstr>
      <vt:lpstr>Evaluación / Diagnóstico</vt:lpstr>
      <vt:lpstr>Presentación de PowerPoint</vt:lpstr>
      <vt:lpstr>Presentación de PowerPoint</vt:lpstr>
      <vt:lpstr>Recomendaciones en relación a la evidencia</vt:lpstr>
      <vt:lpstr>Recomendaciones</vt:lpstr>
      <vt:lpstr>Recomendaciones</vt:lpstr>
      <vt:lpstr>Recomendaciones</vt:lpstr>
      <vt:lpstr>Recomendaciones</vt:lpstr>
      <vt:lpstr>Recomendaciones</vt:lpstr>
      <vt:lpstr>Recomendaciones</vt:lpstr>
      <vt:lpstr>Recomendaciones</vt:lpstr>
      <vt:lpstr>Recomendaciones</vt:lpstr>
      <vt:lpstr>Evidencia no contundente</vt:lpstr>
      <vt:lpstr>Experiencias en Hospital Geriátrico de Limache</vt:lpstr>
      <vt:lpstr>Hospital Geriátrico de Limache</vt:lpstr>
      <vt:lpstr>Hospital Geriátrico de Limache</vt:lpstr>
      <vt:lpstr>Presentación de PowerPoint</vt:lpstr>
      <vt:lpstr>EQUIPO DE PROFESIONALES</vt:lpstr>
      <vt:lpstr>Enfoque de Rehabilitación</vt:lpstr>
      <vt:lpstr>Presentación de PowerPoint</vt:lpstr>
      <vt:lpstr>Presentación de PowerPoint</vt:lpstr>
      <vt:lpstr>Presentación de PowerPoint</vt:lpstr>
      <vt:lpstr>Experiencias en Rehabilitación</vt:lpstr>
      <vt:lpstr>Experiencias en Rehabilitación</vt:lpstr>
      <vt:lpstr>Experiencias en Rehabilitación</vt:lpstr>
      <vt:lpstr>Experiencias en Rehabilitación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Jacqueline</dc:creator>
  <cp:lastModifiedBy>Jenny Judith Velasco Peñafiel</cp:lastModifiedBy>
  <cp:revision>167</cp:revision>
  <dcterms:created xsi:type="dcterms:W3CDTF">2013-08-03T22:55:23Z</dcterms:created>
  <dcterms:modified xsi:type="dcterms:W3CDTF">2013-08-06T13:05:57Z</dcterms:modified>
</cp:coreProperties>
</file>