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89" r:id="rId4"/>
    <p:sldMasterId id="2147483704" r:id="rId5"/>
    <p:sldMasterId id="2147483718" r:id="rId6"/>
  </p:sldMasterIdLst>
  <p:notesMasterIdLst>
    <p:notesMasterId r:id="rId33"/>
  </p:notesMasterIdLst>
  <p:handoutMasterIdLst>
    <p:handoutMasterId r:id="rId34"/>
  </p:handoutMasterIdLst>
  <p:sldIdLst>
    <p:sldId id="649" r:id="rId7"/>
    <p:sldId id="610" r:id="rId8"/>
    <p:sldId id="642" r:id="rId9"/>
    <p:sldId id="650" r:id="rId10"/>
    <p:sldId id="634" r:id="rId11"/>
    <p:sldId id="664" r:id="rId12"/>
    <p:sldId id="632" r:id="rId13"/>
    <p:sldId id="611" r:id="rId14"/>
    <p:sldId id="635" r:id="rId15"/>
    <p:sldId id="669" r:id="rId16"/>
    <p:sldId id="670" r:id="rId17"/>
    <p:sldId id="671" r:id="rId18"/>
    <p:sldId id="672" r:id="rId19"/>
    <p:sldId id="673" r:id="rId20"/>
    <p:sldId id="626" r:id="rId21"/>
    <p:sldId id="668" r:id="rId22"/>
    <p:sldId id="636" r:id="rId23"/>
    <p:sldId id="643" r:id="rId24"/>
    <p:sldId id="652" r:id="rId25"/>
    <p:sldId id="653" r:id="rId26"/>
    <p:sldId id="657" r:id="rId27"/>
    <p:sldId id="658" r:id="rId28"/>
    <p:sldId id="654" r:id="rId29"/>
    <p:sldId id="651" r:id="rId30"/>
    <p:sldId id="637" r:id="rId31"/>
    <p:sldId id="566" r:id="rId32"/>
  </p:sldIdLst>
  <p:sldSz cx="9144000" cy="6858000" type="screen4x3"/>
  <p:notesSz cx="7010400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0000"/>
    <a:srgbClr val="4478B6"/>
    <a:srgbClr val="FDC58D"/>
    <a:srgbClr val="AC0000"/>
    <a:srgbClr val="C8D7EA"/>
    <a:srgbClr val="000099"/>
    <a:srgbClr val="5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442" autoAdjust="0"/>
    <p:restoredTop sz="99877" autoAdjust="0"/>
  </p:normalViewPr>
  <p:slideViewPr>
    <p:cSldViewPr>
      <p:cViewPr>
        <p:scale>
          <a:sx n="89" d="100"/>
          <a:sy n="89" d="100"/>
        </p:scale>
        <p:origin x="-248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AD9C4E1-8913-4DA3-BA62-CDD4358EC173}" type="datetimeFigureOut">
              <a:rPr lang="es-CL"/>
              <a:pPr>
                <a:defRPr/>
              </a:pPr>
              <a:t>09-04-2014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B8722D6-2715-486D-AD11-980B6715E4C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06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noProof="0" smtClean="0"/>
              <a:t>Haga clic para modificar el estilo de texto del patrón</a:t>
            </a:r>
          </a:p>
          <a:p>
            <a:pPr lvl="1"/>
            <a:r>
              <a:rPr lang="es-CL" noProof="0" smtClean="0"/>
              <a:t>Segundo nivel</a:t>
            </a:r>
          </a:p>
          <a:p>
            <a:pPr lvl="2"/>
            <a:r>
              <a:rPr lang="es-CL" noProof="0" smtClean="0"/>
              <a:t>Tercer nivel</a:t>
            </a:r>
          </a:p>
          <a:p>
            <a:pPr lvl="3"/>
            <a:r>
              <a:rPr lang="es-CL" noProof="0" smtClean="0"/>
              <a:t>Cuarto nivel</a:t>
            </a:r>
          </a:p>
          <a:p>
            <a:pPr lvl="4"/>
            <a:r>
              <a:rPr lang="es-CL" noProof="0" smtClean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B766AF2-0F0C-4468-A635-75B6E83C3CA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03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Chilean Health Ministry  </a:t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Public Health Subsecretary</a:t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DIPRECE</a:t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Vital Cycle Departament  </a:t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1400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APEC</a:t>
            </a: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HOW DOES CHILE  APROACH AGING</a:t>
            </a:r>
            <a:b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n-US" altLang="es-CL" smtClean="0">
                <a:latin typeface="Arial" pitchFamily="34" charset="0"/>
                <a:ea typeface="ヒラギノ角ゴ Pro W3"/>
                <a:cs typeface="ヒラギノ角ゴ Pro W3"/>
              </a:rPr>
              <a:t>From Vital Cycle to Course of life. </a:t>
            </a:r>
            <a:br>
              <a:rPr lang="en-US" altLang="es-CL" smtClean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s-CL" smtClean="0">
                <a:latin typeface="Arial" pitchFamily="34" charset="0"/>
                <a:ea typeface="ヒラギノ角ゴ Pro W3"/>
                <a:cs typeface="ヒラギノ角ゴ Pro W3"/>
              </a:rPr>
              <a:t>An Epistemologic change </a:t>
            </a:r>
            <a:r>
              <a:rPr lang="es-ES_tradnl" altLang="es-CL" smtClean="0">
                <a:latin typeface="Arial" pitchFamily="34" charset="0"/>
                <a:ea typeface="ヒラギノ角ゴ Pro W3"/>
                <a:cs typeface="ヒラギノ角ゴ Pro W3"/>
              </a:rPr>
              <a:t/>
            </a:r>
            <a:br>
              <a:rPr lang="es-ES_tradnl" altLang="es-CL" smtClean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s-ES_tradnl" altLang="es-CL" b="1" smtClean="0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  <a:sym typeface="Verdana Bold"/>
              </a:rPr>
              <a:t>					</a:t>
            </a:r>
            <a:endParaRPr lang="es-CL" altLang="es-CL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8604-950A-42F7-B37D-DBFF48939503}" type="slidenum">
              <a:rPr kumimoji="1" lang="en-US" altLang="es-CL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kumimoji="1" lang="en-US" altLang="es-CL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5613"/>
            <a:endParaRPr lang="es-CL" smtClean="0">
              <a:latin typeface="Arial" pitchFamily="34" charset="0"/>
            </a:endParaRPr>
          </a:p>
        </p:txBody>
      </p:sp>
      <p:sp>
        <p:nvSpPr>
          <p:cNvPr id="53252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4635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4635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4635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4635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46355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/>
            <a:fld id="{3F0DBB22-D65F-494E-AB36-ED30F953F0C1}" type="slidenum">
              <a:rPr lang="en-US" sz="1200">
                <a:latin typeface="Calibri" pitchFamily="34" charset="0"/>
              </a:rPr>
              <a:pPr algn="r"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82A1-1AE1-48DD-A15C-FD45FEA315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5AC-E4D5-4C10-9367-D297D7BDFE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14AC-6C3F-435C-BD15-A0362D4CE0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BC14-F83C-415A-A9DF-CC9701C1A5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54D-FDCB-48B8-90B9-747FDF2EBA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EF72-B93A-4763-9723-82CF91853C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3C7F-63C5-4FBD-8575-489D649067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E154-8DB4-4E2C-B965-26BE73FC55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E58-0490-4A0F-B19D-CF65999E51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9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651-B587-4544-9404-65E24229B3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A7C8-755F-4630-98D2-74BC2F65CF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0214-CF2D-4756-9335-8932F6A3F2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37D7-363A-4FE8-AAEF-4BBDAC1C64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6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B0A7-8316-41BD-BB85-C24EECAED2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632F-3EAA-4444-9433-CEACD00840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4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932-B4E8-4D07-9488-75BD3CDA5A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E8AD-985B-4BF3-A222-D0F5F3536E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E1FB-42D5-4C8E-90D0-2A8BCEA094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0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A4C-CC4C-4434-9C11-850EE8AE78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DAE8-5049-436A-BA21-05177490C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197B-6B98-4474-9D1B-02D952F0D5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9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52D1-3890-49CD-B253-B1DD6BF208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21F8-B94F-4A3A-84E0-C907506178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8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D212-649B-45BC-AA7E-C5346E1E20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0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93A1-F3E2-4A78-BDD8-054C4013B6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4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3D2-78A6-48C0-933E-E8ADD1F12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8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F1DF-2227-4E3E-9526-AA955E996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5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7FC0-EEFD-439C-A6AF-FF3FFAA382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6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99FF-E031-4C47-9888-70B753708E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6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84CA-0398-4BDC-83AE-FFD7684960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7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423F-CA4F-47B1-BAC6-48398772D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3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DC0-4826-4F1A-B6AD-44D002719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5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E872-D276-49B3-B30C-326764DB5C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3C8C-B523-4851-9D4B-5CD060EBA7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4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56B6-0F43-46FF-BAF0-B0FEFBFFB4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7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44D-5AA5-433A-9DD6-0B32AF7A54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4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F00-EB69-42EA-A624-0293AFD0E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4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4D21-4530-46CF-8ED6-13077ADB03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3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60B7-E0F7-46CA-B87E-B9B699CC79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778-6B52-4579-8137-AD3C5C72B9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1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3CDC-B46E-4F0B-AD98-4E1B41D07B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9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1D1F-7D98-49B7-85D2-21A8BB454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2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F2B3-5425-422B-A632-CA111EE6B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7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1B3-7371-46AB-9C8D-493746ABC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253B-9E22-4651-B2BB-DDE25F7914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5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B6C-16B3-4EA2-9291-CF0209564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6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94F97123-E5C8-4D91-922E-4164A6F85BAE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4/9/2014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051C-A89A-423A-B595-164AB1A95B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3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5A42-F7BD-4571-B321-2A4CE238A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4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D5263364-3D12-4877-8C24-B7D2291D071F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4/9/2014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F448-7DAA-4F66-A8E4-10EAE8B409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7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7B04174E-00E4-466A-8653-D35430B9A02F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4/9/2014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0DDF4-45B4-414A-B604-9F5FEE73F1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75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4FDF03AC-B643-4B1D-85F5-38E6C4EDC6D1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4/9/2014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5459-1011-40CE-B9CF-E8FF47A52A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1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169C-6E8D-4255-AB7D-2ED1CCA4CC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8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2F35-A310-4D63-B8A9-29C1D7623B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3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24C4-7A8D-4899-AF34-05F41AF2A8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9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619D-88B9-4E35-BB2E-AC74B65384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BA79-B7BE-45D5-9ABD-289F6594AD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87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9763-1EB5-42FF-A8D5-1348E8CBBC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9A8F-6759-4C14-BD79-4C1844E803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6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6412-654F-4B3E-B5A8-84704BAF3E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7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5F95-FCB4-4E27-86CE-04C83B6F36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4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423F-CA4F-47B1-BAC6-48398772D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1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DC0-4826-4F1A-B6AD-44D002719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E872-D276-49B3-B30C-326764DB5C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1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56B6-0F43-46FF-BAF0-B0FEFBFFB4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4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44D-5AA5-433A-9DD6-0B32AF7A54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3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F00-EB69-42EA-A624-0293AFD0E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8439-6C10-4E1B-BF1A-E2B6C301A1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4D21-4530-46CF-8ED6-13077ADB03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8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60B7-E0F7-46CA-B87E-B9B699CC79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0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778-6B52-4579-8137-AD3C5C72B9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8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3CDC-B46E-4F0B-AD98-4E1B41D07B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5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1D1F-7D98-49B7-85D2-21A8BB454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5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F2B3-5425-422B-A632-CA111EE6B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7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1B3-7371-46AB-9C8D-493746ABC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2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B6C-16B3-4EA2-9291-CF0209564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738E-1959-45DA-8F0C-C14053A7E9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4D5E-46D7-4A35-B103-D52E6D5B66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97FE0A-20CF-4610-B681-DE565C0AE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6231B80B-9B7C-4924-B2BA-2E866B9551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pic>
          <p:nvPicPr>
            <p:cNvPr id="3084" name="Picture 1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9E4B10-7546-4F3C-ABAF-AEBF8E6079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4B98F83-FD09-4B49-A540-C3481CB5A9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>
              <a:defRPr/>
            </a:pPr>
            <a:r>
              <a:rPr lang="es-ES_tradnl">
                <a:cs typeface="+mn-cs"/>
              </a:rPr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>
              <a:defRPr/>
            </a:pPr>
            <a:fld id="{D8BE3453-E1C3-4573-AC7D-60E3D8D35B8B}" type="slidenum">
              <a:rPr lang="en-US">
                <a:cs typeface="+mn-cs"/>
              </a:rPr>
              <a:pPr defTabSz="457200">
                <a:defRPr/>
              </a:pPr>
              <a:t>‹Nº›</a:t>
            </a:fld>
            <a:endParaRPr lang="en-US"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5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4B98F83-FD09-4B49-A540-C3481CB5A9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 bwMode="auto">
          <a:xfrm>
            <a:off x="2771775" y="476250"/>
            <a:ext cx="6011863" cy="1152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_tradnl" altLang="es-CL" sz="1800" b="1" dirty="0" smtClean="0">
                <a:solidFill>
                  <a:srgbClr val="FFFFFF"/>
                </a:solidFill>
                <a:sym typeface="Verdana Bold"/>
              </a:rPr>
              <a:t>   </a:t>
            </a:r>
            <a:r>
              <a:rPr lang="es-ES_tradnl" altLang="es-CL" sz="1600" b="1" dirty="0" smtClean="0">
                <a:solidFill>
                  <a:srgbClr val="FFFFFF"/>
                </a:solidFill>
                <a:sym typeface="Verdana Bold"/>
              </a:rPr>
              <a:t>MINISTERIO DE SALUD</a:t>
            </a:r>
            <a:br>
              <a:rPr lang="es-ES_tradnl" altLang="es-CL" sz="16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1600" b="1" dirty="0" smtClean="0">
                <a:solidFill>
                  <a:srgbClr val="FFFFFF"/>
                </a:solidFill>
                <a:sym typeface="Verdana Bold"/>
              </a:rPr>
              <a:t>     DIPRECE</a:t>
            </a:r>
            <a:br>
              <a:rPr lang="es-ES_tradnl" altLang="es-CL" sz="16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1600" b="1" dirty="0" smtClean="0">
                <a:solidFill>
                  <a:srgbClr val="FFFFFF"/>
                </a:solidFill>
                <a:sym typeface="Verdana Bold"/>
              </a:rPr>
              <a:t>       </a:t>
            </a:r>
            <a:r>
              <a:rPr lang="es-ES_tradnl" altLang="es-CL" sz="1400" b="1" dirty="0" smtClean="0">
                <a:solidFill>
                  <a:srgbClr val="FFFFFF"/>
                </a:solidFill>
                <a:sym typeface="Verdana Bold"/>
              </a:rPr>
              <a:t>DPTO DE CICLO VITAL</a:t>
            </a:r>
            <a:br>
              <a:rPr lang="es-ES_tradnl" altLang="es-CL" sz="14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1800" b="1" dirty="0" smtClean="0">
                <a:solidFill>
                  <a:srgbClr val="FFFFFF"/>
                </a:solidFill>
                <a:sym typeface="Verdana Bold"/>
              </a:rPr>
              <a:t/>
            </a:r>
            <a:br>
              <a:rPr lang="es-ES_tradnl" altLang="es-CL" sz="18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2000" b="1" dirty="0" smtClean="0">
                <a:solidFill>
                  <a:srgbClr val="FFFFFF"/>
                </a:solidFill>
                <a:sym typeface="Verdana Bold"/>
              </a:rPr>
              <a:t/>
            </a:r>
            <a:br>
              <a:rPr lang="es-ES_tradnl" altLang="es-CL" sz="20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3600" b="1" dirty="0" smtClean="0">
                <a:solidFill>
                  <a:srgbClr val="FFFFFF"/>
                </a:solidFill>
                <a:sym typeface="Verdana Bold"/>
              </a:rPr>
              <a:t>Examen de Medicina Preventiva del Adulto Mayor </a:t>
            </a:r>
            <a:br>
              <a:rPr lang="es-ES_tradnl" altLang="es-CL" sz="36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3600" b="1" dirty="0" smtClean="0">
                <a:solidFill>
                  <a:srgbClr val="FFFFFF"/>
                </a:solidFill>
                <a:sym typeface="Verdana Bold"/>
              </a:rPr>
              <a:t>EMPAM</a:t>
            </a:r>
            <a:br>
              <a:rPr lang="es-ES_tradnl" altLang="es-CL" sz="3600" b="1" dirty="0" smtClean="0">
                <a:solidFill>
                  <a:srgbClr val="FFFFFF"/>
                </a:solidFill>
                <a:sym typeface="Verdana Bold"/>
              </a:rPr>
            </a:br>
            <a:r>
              <a:rPr lang="es-ES_tradnl" altLang="es-CL" sz="2400" b="1" dirty="0" smtClean="0">
                <a:solidFill>
                  <a:srgbClr val="FFFFFF"/>
                </a:solidFill>
                <a:sym typeface="Verdana Bold"/>
              </a:rPr>
              <a:t>Programa Nacional  Adulto Mayor.</a:t>
            </a:r>
            <a:r>
              <a:rPr lang="es-ES_tradnl" altLang="es-CL" sz="2400" dirty="0" smtClean="0"/>
              <a:t/>
            </a:r>
            <a:br>
              <a:rPr lang="es-ES_tradnl" altLang="es-CL" sz="2400" dirty="0" smtClean="0"/>
            </a:br>
            <a:r>
              <a:rPr lang="es-ES_tradnl" altLang="es-CL" sz="2400" b="1" dirty="0" smtClean="0">
                <a:solidFill>
                  <a:srgbClr val="FFFFFF"/>
                </a:solidFill>
                <a:sym typeface="Verdana Bold"/>
              </a:rPr>
              <a:t>					</a:t>
            </a:r>
          </a:p>
        </p:txBody>
      </p:sp>
      <p:sp>
        <p:nvSpPr>
          <p:cNvPr id="33795" name="3 CuadroTexto"/>
          <p:cNvSpPr txBox="1">
            <a:spLocks noChangeArrowheads="1"/>
          </p:cNvSpPr>
          <p:nvPr/>
        </p:nvSpPr>
        <p:spPr bwMode="auto">
          <a:xfrm>
            <a:off x="4284663" y="5157788"/>
            <a:ext cx="4498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CL" sz="16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CL" sz="16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CL" sz="1600" b="1" dirty="0" smtClean="0">
                <a:solidFill>
                  <a:srgbClr val="FFFFFF"/>
                </a:solidFill>
                <a:latin typeface="Verdana" pitchFamily="34" charset="0"/>
              </a:rPr>
              <a:t>Martes 8 de Abril 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CL" sz="16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CL" altLang="es-CL" sz="1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79512" y="6481227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sz="1050" dirty="0" smtClean="0"/>
              <a:t>Gobierno de Chile  Ministerio de salud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2268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665" t="16241" r="23005" b="6497"/>
          <a:stretch/>
        </p:blipFill>
        <p:spPr bwMode="auto">
          <a:xfrm>
            <a:off x="611561" y="332656"/>
            <a:ext cx="777686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6231" t="16241" r="25223" b="6497"/>
          <a:stretch/>
        </p:blipFill>
        <p:spPr bwMode="auto">
          <a:xfrm>
            <a:off x="683568" y="332656"/>
            <a:ext cx="7776864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82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6717" t="15313" r="24451" b="6961"/>
          <a:stretch/>
        </p:blipFill>
        <p:spPr bwMode="auto">
          <a:xfrm>
            <a:off x="251520" y="476673"/>
            <a:ext cx="835292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85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s-ES_tradnl" b="1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/>
            </a:r>
            <a:br>
              <a:rPr lang="es-ES_tradnl" b="1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</a:br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PLAN DE SEGUIMIENTO</a:t>
            </a:r>
            <a:endParaRPr lang="es-CL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1" y="1412777"/>
            <a:ext cx="7848624" cy="45911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E</a:t>
            </a:r>
            <a:r>
              <a:rPr lang="es-ES" sz="2400" dirty="0" smtClean="0"/>
              <a:t>s </a:t>
            </a:r>
            <a:r>
              <a:rPr lang="es-ES" sz="2400" dirty="0"/>
              <a:t>una de las tareas fundamentales del equipo de </a:t>
            </a:r>
            <a:r>
              <a:rPr lang="es-ES" sz="2400" dirty="0" smtClean="0"/>
              <a:t>salud.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P</a:t>
            </a:r>
            <a:r>
              <a:rPr lang="es-ES" sz="2400" dirty="0" smtClean="0"/>
              <a:t>ermitirá </a:t>
            </a:r>
            <a:r>
              <a:rPr lang="es-ES" sz="2400" dirty="0"/>
              <a:t>responder rápidamente a los cambios clínicos encontrados en la atención y </a:t>
            </a:r>
            <a:r>
              <a:rPr lang="es-ES" sz="2400" dirty="0" smtClean="0"/>
              <a:t>evolución.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Permitiendo </a:t>
            </a:r>
            <a:r>
              <a:rPr lang="es-ES" sz="2400" dirty="0"/>
              <a:t>a futuro en las siguientes atenciones de salud disminuir, mantener, aumentar o suprimir la prestación de los servicios de salud </a:t>
            </a:r>
            <a:r>
              <a:rPr lang="es-ES" sz="2400" dirty="0" smtClean="0"/>
              <a:t>otorgados.</a:t>
            </a:r>
            <a:endParaRPr lang="es-CL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/>
              <a:t>Uno de los desafíos y objetivos estratégicos para la década (2011-2020), que se ha propuesto </a:t>
            </a:r>
            <a:r>
              <a:rPr lang="es-ES" sz="2400" dirty="0" smtClean="0"/>
              <a:t>a los equipos </a:t>
            </a:r>
            <a:r>
              <a:rPr lang="es-ES" sz="2400" dirty="0"/>
              <a:t>de salud, es generar continuidad en la </a:t>
            </a:r>
            <a:r>
              <a:rPr lang="es-ES" sz="2400" dirty="0" smtClean="0"/>
              <a:t>atención, </a:t>
            </a:r>
            <a:r>
              <a:rPr lang="es-ES" sz="2400" dirty="0"/>
              <a:t>a través de toda la red asistencial, con el objetivo de evitar y/o pesquisar el deterioro en su funcionalidad. </a:t>
            </a:r>
            <a:endParaRPr lang="es-CL" sz="2400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s-ES_tradnl" b="1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/>
            </a:r>
            <a:br>
              <a:rPr lang="es-ES_tradnl" b="1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</a:br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PLAN DE SEGUIMIENTO</a:t>
            </a:r>
            <a:endParaRPr lang="es-CL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1" y="1412777"/>
            <a:ext cx="7848624" cy="45911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Para </a:t>
            </a:r>
            <a:r>
              <a:rPr lang="es-ES" sz="2400" dirty="0"/>
              <a:t>avanzar hacia este objetivo, se debe lograr el monitoreo de las condiciones pesquisadas en el </a:t>
            </a:r>
            <a:r>
              <a:rPr lang="es-ES" sz="2400" dirty="0" smtClean="0"/>
              <a:t>EMPAM.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Posterior </a:t>
            </a:r>
            <a:r>
              <a:rPr lang="es-ES" sz="2400" dirty="0"/>
              <a:t>derivación y/o referencia a diferentes niveles de atención en la red de salud</a:t>
            </a:r>
            <a:r>
              <a:rPr lang="es-ES" sz="2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Obtener </a:t>
            </a:r>
            <a:r>
              <a:rPr lang="es-ES" sz="2400" dirty="0"/>
              <a:t>una contra referencia con plan de </a:t>
            </a:r>
            <a:r>
              <a:rPr lang="es-ES" sz="2400" dirty="0" smtClean="0"/>
              <a:t>atención  </a:t>
            </a:r>
            <a:r>
              <a:rPr lang="es-ES" sz="2400" dirty="0"/>
              <a:t>indicado por profesional </a:t>
            </a:r>
            <a:r>
              <a:rPr lang="es-ES" sz="2400" dirty="0" smtClean="0"/>
              <a:t>correspondiente.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Este plan de atención </a:t>
            </a:r>
            <a:r>
              <a:rPr lang="es-ES" sz="2400" dirty="0"/>
              <a:t>deberá ser ingresada en la ficha clínica o </a:t>
            </a:r>
            <a:r>
              <a:rPr lang="es-ES" sz="2400" dirty="0" smtClean="0"/>
              <a:t>ficha electrónica, </a:t>
            </a:r>
            <a:r>
              <a:rPr lang="es-ES" sz="2400" dirty="0"/>
              <a:t>según </a:t>
            </a:r>
            <a:r>
              <a:rPr lang="es-ES" sz="2400" dirty="0" smtClean="0"/>
              <a:t>corresponda</a:t>
            </a:r>
            <a:r>
              <a:rPr lang="es-ES" sz="2400" dirty="0"/>
              <a:t>.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 smtClean="0"/>
              <a:t> Con la finalidad de  </a:t>
            </a:r>
            <a:r>
              <a:rPr lang="es-ES" sz="2400" dirty="0"/>
              <a:t>tener un mejor control del paciente por todo el equipo de salud en APS. </a:t>
            </a:r>
            <a:endParaRPr lang="es-ES" sz="2400" dirty="0" smtClean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332384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PLAN DE SEGUIMIENTO SEGÚN CLASIFICACIÓN DE FUNCIONALIDAD</a:t>
            </a:r>
            <a:b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AUTOVALENTES CON RIESGO Y/O RIESGO DE DEPENDENCIA</a:t>
            </a:r>
            <a:endParaRPr lang="es-CL" sz="2000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136904" cy="4104456"/>
          </a:xfrm>
        </p:spPr>
        <p:txBody>
          <a:bodyPr/>
          <a:lstStyle/>
          <a:p>
            <a:pPr algn="just">
              <a:buNone/>
            </a:pP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      Se entiende como aquella atención entregada por un profesional del equipo de salud  en la que se evalúa el impacto  de las acciones terapéuticas definidas en el plan de atención. </a:t>
            </a:r>
          </a:p>
          <a:p>
            <a:pPr algn="just">
              <a:buNone/>
            </a:pP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       Para ello se requiere la </a:t>
            </a: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aplicación del EFAM </a:t>
            </a: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y la evaluación de la condición de riesgo pesquisada.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 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       Ejecutor: </a:t>
            </a: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Profesional del equipo de salud, preferentemente el profesional que realizó el EMPAM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 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       Periodicidad: </a:t>
            </a: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con anterioridad a los seis meses de realizado el EMPAM.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 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CL" sz="1800" b="1" dirty="0" smtClean="0">
                <a:latin typeface="Calibri" panose="020F0502020204030204" pitchFamily="34" charset="0"/>
                <a:cs typeface="Arial" pitchFamily="34" charset="0"/>
              </a:rPr>
              <a:t>       Rendimiento</a:t>
            </a:r>
            <a:r>
              <a:rPr lang="es-CL" sz="1800" dirty="0" smtClean="0">
                <a:latin typeface="Calibri" panose="020F0502020204030204" pitchFamily="34" charset="0"/>
                <a:cs typeface="Arial" pitchFamily="34" charset="0"/>
              </a:rPr>
              <a:t>: 20 Minutos.</a:t>
            </a:r>
            <a:endParaRPr lang="es-ES" sz="1800" dirty="0" smtClean="0"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64513" cy="620688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PLAN DE SEGUIMIENTO</a:t>
            </a:r>
            <a:endParaRPr lang="es-CL" b="1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7 Imagen" descr="plan de seguimiento.jpg"/>
          <p:cNvPicPr>
            <a:picLocks noChangeAspect="1"/>
          </p:cNvPicPr>
          <p:nvPr/>
        </p:nvPicPr>
        <p:blipFill>
          <a:blip r:embed="rId2" cstate="print"/>
          <a:srcRect r="65559" b="6559"/>
          <a:stretch>
            <a:fillRect/>
          </a:stretch>
        </p:blipFill>
        <p:spPr>
          <a:xfrm>
            <a:off x="1475656" y="764705"/>
            <a:ext cx="5472608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1"/>
            <a:r>
              <a:rPr lang="es-CL" b="1" dirty="0" smtClean="0">
                <a:solidFill>
                  <a:schemeClr val="bg1"/>
                </a:solidFill>
              </a:rPr>
              <a:t>                   </a:t>
            </a:r>
            <a:br>
              <a:rPr lang="es-CL" b="1" dirty="0" smtClean="0">
                <a:solidFill>
                  <a:schemeClr val="bg1"/>
                </a:solidFill>
              </a:rPr>
            </a:br>
            <a:r>
              <a:rPr lang="es-CL" b="1" dirty="0" smtClean="0">
                <a:solidFill>
                  <a:schemeClr val="bg1"/>
                </a:solidFill>
              </a:rPr>
              <a:t>                     </a:t>
            </a:r>
            <a:r>
              <a:rPr lang="es-C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OTRAS ACTIVIDADES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Visita domiciliaria Integral (VDI):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En personas mayores con condición de riesgo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En personas mayores dependientes, con el objetivo de apoyar y velar por la calidad de los cuidados.</a:t>
            </a:r>
          </a:p>
          <a:p>
            <a:pPr>
              <a:buNone/>
            </a:pP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Reuniones de equipo de sector.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El objetivo de esta actividad es que los integrantes del equipo de salud analicen a aquellos pacientes que a 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pesar del tratamiento persisten descompensados y elaboren una estrategia común de manejo integral para 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evitar la pérdida de funcionalidad .</a:t>
            </a:r>
          </a:p>
          <a:p>
            <a:pPr>
              <a:buNone/>
            </a:pP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Programación anual.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 Para ello el equipo de salud en conjunto con cada referente técnico de la salud de personas adultas mayores 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realiza anualmente la programación de actividades para la atención.</a:t>
            </a:r>
          </a:p>
          <a:p>
            <a:pPr>
              <a:buNone/>
            </a:pP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Sistema de registros.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Tarjetón</a:t>
            </a:r>
          </a:p>
          <a:p>
            <a:pPr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Carné de las personas  adultas mayores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633394"/>
          </a:xfrm>
          <a:solidFill>
            <a:srgbClr val="0070C0"/>
          </a:solidFill>
        </p:spPr>
        <p:txBody>
          <a:bodyPr/>
          <a:lstStyle/>
          <a:p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Anexos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928670"/>
            <a:ext cx="8177213" cy="5075255"/>
          </a:xfrm>
        </p:spPr>
        <p:txBody>
          <a:bodyPr/>
          <a:lstStyle/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Pauta Examen de medicina preventiva del Adulto Mayor (EMPAM)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2.  Evaluación Funcional del Adulto Mayor (EFAM)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3.  Índice de Barthel  (Mahoney &amp; Barthel, 1965)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Escala de depresión geriátrica Yesavage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Cuestionario de actividades funcionales Pfeffer (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informante)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6.  Plan de Salud Familiar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7.  Minimental Extendido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8.  Plan de seguimiento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  9.  Reunión del equipo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10. Tarjetón de controles de la persona adulta mayor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11. 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Instructivo de registro en el tarjetón de la persona adulta mayor.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12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Procedimiento de uso del Tarjetero de ingresos o controles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13. Carné único de la persona adulta  mayor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Cuestionario de auto-diagnóstico sobre riesgos en el uso de alcohol (AUDIT).	 </a:t>
            </a:r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Anexo  1</a:t>
            </a:r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C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Estrategias para ayudar a sus pacientes a dejar de fumar	</a:t>
            </a:r>
            <a:endParaRPr lang="es-E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31973" t="6961" r="27181" b="3480"/>
          <a:stretch/>
        </p:blipFill>
        <p:spPr bwMode="auto">
          <a:xfrm>
            <a:off x="251519" y="1484785"/>
            <a:ext cx="8076505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042305" cy="12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9905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ES_tradn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EQUIPO MINSAL</a:t>
            </a:r>
            <a:endParaRPr lang="es-CL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>
          <a:xfrm>
            <a:off x="214282" y="1052513"/>
            <a:ext cx="8502681" cy="5095875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E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buFont typeface="Arial" charset="0"/>
              <a:buNone/>
              <a:defRPr/>
            </a:pPr>
            <a:endParaRPr lang="es-ES_tradnl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50825" y="1341438"/>
            <a:ext cx="84978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Arial" pitchFamily="34" charset="0"/>
              </a:rPr>
              <a:t>Subsecretaria de Salud Pública (DIPRECE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Arial" pitchFamily="34" charset="0"/>
              </a:rPr>
              <a:t>):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Dra. Paz Robledo Hoecker              Jefa Departamento de Ciclo Vital.</a:t>
            </a:r>
            <a:endParaRPr lang="es-ES_tradnl" sz="2000" dirty="0">
              <a:solidFill>
                <a:srgbClr val="777777"/>
              </a:solidFill>
              <a:ea typeface="Verdan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Dra. Jenny Velasco Peñafiel.           Profesional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del Programa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Dra. Mariola Mestanza  Yépez.        Profesional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del Programa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Socl. Karin Froimovich                     Profesional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del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Programa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EU. Ana María San Martin                Profesional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del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Programa</a:t>
            </a:r>
            <a:endParaRPr lang="es-ES_tradnl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Verdan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Arial" pitchFamily="34" charset="0"/>
              </a:rPr>
              <a:t>Subsecretaria </a:t>
            </a:r>
            <a:r>
              <a:rPr lang="es-ES_tradnl" sz="2000" b="1" dirty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Arial" pitchFamily="34" charset="0"/>
              </a:rPr>
              <a:t>de </a:t>
            </a:r>
            <a:r>
              <a:rPr lang="es-ES_tradnl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Arial" pitchFamily="34" charset="0"/>
              </a:rPr>
              <a:t>Redes:</a:t>
            </a:r>
            <a:endParaRPr lang="es-ES_tradnl" sz="2000" b="1" dirty="0">
              <a:effectLst>
                <a:outerShdw blurRad="38100" dist="38100" dir="2700000" algn="tl">
                  <a:srgbClr val="C0C0C0"/>
                </a:outerShdw>
              </a:effectLst>
              <a:ea typeface="Verdan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Nut. Irma Vargas Palavicino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	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       Referente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técnico APS (DIVAP)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EU. María Teresa San Martin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	 </a:t>
            </a:r>
            <a:r>
              <a:rPr lang="es-ES_tradnl" sz="2000" dirty="0" smtClean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       Referente </a:t>
            </a:r>
            <a:r>
              <a:rPr lang="es-ES_tradnl" sz="2000" dirty="0">
                <a:solidFill>
                  <a:srgbClr val="777777"/>
                </a:solidFill>
                <a:ea typeface="Verdana" pitchFamily="34" charset="0"/>
                <a:cs typeface="Arial" pitchFamily="34" charset="0"/>
              </a:rPr>
              <a:t>técnico redes (DIGERA)</a:t>
            </a:r>
          </a:p>
          <a:p>
            <a:pPr>
              <a:spcBef>
                <a:spcPct val="50000"/>
              </a:spcBef>
              <a:defRPr/>
            </a:pPr>
            <a:endParaRPr lang="es-CL" sz="2000" dirty="0">
              <a:solidFill>
                <a:srgbClr val="777777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 salud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1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28841" t="8584" r="30704" b="3480"/>
          <a:stretch/>
        </p:blipFill>
        <p:spPr bwMode="auto">
          <a:xfrm>
            <a:off x="323528" y="1196753"/>
            <a:ext cx="8352928" cy="51845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042305" cy="9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33147" t="9049" r="28094" b="3480"/>
          <a:stretch/>
        </p:blipFill>
        <p:spPr bwMode="auto">
          <a:xfrm>
            <a:off x="179512" y="1484785"/>
            <a:ext cx="8424936" cy="49685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042305" cy="12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29232" t="7888" r="31226" b="4176"/>
          <a:stretch/>
        </p:blipFill>
        <p:spPr bwMode="auto">
          <a:xfrm>
            <a:off x="611560" y="1196752"/>
            <a:ext cx="7776864" cy="51845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042305" cy="9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31973" t="7193" r="27311" b="3713"/>
          <a:stretch/>
        </p:blipFill>
        <p:spPr bwMode="auto">
          <a:xfrm>
            <a:off x="467545" y="1700808"/>
            <a:ext cx="7860480" cy="46805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1"/>
            <a:ext cx="8042305" cy="12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8771" r="31815" b="9096"/>
          <a:stretch/>
        </p:blipFill>
        <p:spPr bwMode="auto">
          <a:xfrm>
            <a:off x="2051720" y="1196752"/>
            <a:ext cx="5112568" cy="4798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683568" y="188640"/>
            <a:ext cx="7416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CARNÉ DE LA PERSONA ADULTA MAYOR.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56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z="1200" dirty="0" smtClean="0"/>
          </a:p>
          <a:p>
            <a:pPr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Mejorar el acceso, cobertura y calidad del EMPAM en APS, </a:t>
            </a: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Detectar precozmente el riesgo de pérdida de la funcionalidad.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Identificar criterios de calidad, proceso de atención, resguardando una atención integral e integrada.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Incorporar herramientas técnicas que permitan la atención en salud según condición de funcionalidad.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Implementar planes de atención acorde a los hallazgos detectados.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dirty="0" smtClean="0">
                <a:latin typeface="Arial" pitchFamily="34" charset="0"/>
                <a:cs typeface="Arial" pitchFamily="34" charset="0"/>
              </a:rPr>
              <a:t>Realizar seguimiento y evaluación de los planes de atención.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15370" cy="135729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      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equipos de salud logrará</a:t>
            </a:r>
            <a:r>
              <a:rPr lang="es-C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n: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Rectangle 3"/>
          <p:cNvSpPr>
            <a:spLocks noGrp="1"/>
          </p:cNvSpPr>
          <p:nvPr>
            <p:ph type="subTitle" idx="1"/>
          </p:nvPr>
        </p:nvSpPr>
        <p:spPr>
          <a:xfrm>
            <a:off x="2627784" y="5460112"/>
            <a:ext cx="4608512" cy="136815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ES_tradnl" sz="80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GRACIAS</a:t>
            </a:r>
            <a:endParaRPr lang="es-CL" sz="8000" b="1" dirty="0" smtClean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Presentación </a:t>
            </a:r>
            <a:r>
              <a:rPr lang="es-ES" sz="3600" dirty="0" smtClean="0">
                <a:solidFill>
                  <a:schemeClr val="bg1"/>
                </a:solidFill>
              </a:rPr>
              <a:t>orientación técnica </a:t>
            </a:r>
            <a:r>
              <a:rPr lang="es-ES" sz="3600" dirty="0">
                <a:solidFill>
                  <a:schemeClr val="bg1"/>
                </a:solidFill>
              </a:rPr>
              <a:t/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   </a:t>
            </a:r>
            <a:r>
              <a:rPr lang="es-ES" sz="4000" dirty="0" smtClean="0">
                <a:solidFill>
                  <a:schemeClr val="bg1"/>
                </a:solidFill>
              </a:rPr>
              <a:t>          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s-ES_trad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 Ministerio de Salud recoge la necesidad sentida </a:t>
            </a:r>
          </a:p>
          <a:p>
            <a:pPr>
              <a:buNone/>
            </a:pPr>
            <a:r>
              <a:rPr lang="es-C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de los equipos de atención primaria de contar con un documento de orientación y apoyo técnico que facilite su labor en el contexto de la atención integral de las personas de 65 años y más.</a:t>
            </a:r>
          </a:p>
          <a:p>
            <a:pPr>
              <a:buNone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ES_trad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Contribuyendo  así a un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proceso de atención </a:t>
            </a:r>
            <a:r>
              <a:rPr lang="es-ES_tradn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multidisciplinaria, integral y de calidad a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detección, diagnóstico e intervención oportuna de los factores de riesgo que pueden alterar la funcionalidad en las personas adultas mayores.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9050" y="6215083"/>
            <a:ext cx="2895600" cy="285752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 salud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88738" y="1916832"/>
            <a:ext cx="3422184" cy="3168352"/>
          </a:xfrm>
          <a:solidFill>
            <a:srgbClr val="0070C0"/>
          </a:solidFill>
        </p:spPr>
        <p:txBody>
          <a:bodyPr/>
          <a:lstStyle/>
          <a:p>
            <a:r>
              <a:rPr lang="es-ES" sz="1600" dirty="0" smtClean="0">
                <a:solidFill>
                  <a:schemeClr val="bg1"/>
                </a:solidFill>
              </a:rPr>
              <a:t>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     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br>
              <a:rPr lang="es-E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Resolución Exenta Nº 92 </a:t>
            </a:r>
            <a:b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14 de Febrero  2014.</a:t>
            </a:r>
            <a:b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División jurídica.</a:t>
            </a:r>
            <a:b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Derechos reservados     ISBN:978-956-348-035-1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395537" y="188640"/>
            <a:ext cx="7931884" cy="112192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ヒラギノ角ゴ Pro W3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es-ES" sz="1600" kern="0" dirty="0" smtClean="0">
                <a:solidFill>
                  <a:schemeClr val="bg1"/>
                </a:solidFill>
              </a:rPr>
              <a:t/>
            </a:r>
            <a:br>
              <a:rPr lang="es-ES" sz="1600" kern="0" dirty="0" smtClean="0">
                <a:solidFill>
                  <a:schemeClr val="bg1"/>
                </a:solidFill>
              </a:rPr>
            </a:br>
            <a:r>
              <a:rPr lang="es-ES" sz="800" kern="0" dirty="0" smtClean="0">
                <a:solidFill>
                  <a:schemeClr val="bg1"/>
                </a:solidFill>
              </a:rPr>
              <a:t/>
            </a:r>
            <a:br>
              <a:rPr lang="es-ES" sz="800" kern="0" dirty="0" smtClean="0">
                <a:solidFill>
                  <a:schemeClr val="bg1"/>
                </a:solidFill>
              </a:rPr>
            </a:br>
            <a:r>
              <a:rPr lang="es-ES" sz="800" kern="0" dirty="0" smtClean="0">
                <a:solidFill>
                  <a:schemeClr val="bg1"/>
                </a:solidFill>
              </a:rPr>
              <a:t>  </a:t>
            </a:r>
            <a:r>
              <a:rPr lang="es-ES" sz="1600" kern="0" dirty="0" smtClean="0">
                <a:solidFill>
                  <a:schemeClr val="bg1"/>
                </a:solidFill>
              </a:rPr>
              <a:t>“</a:t>
            </a:r>
            <a:r>
              <a:rPr lang="es-CL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ORIENTACIÓN TÉCNICA PARA LA ATENCIÓN DE SALUD DE LAS PERSONAS         ADULTAS MAYORES EN ATENCIÓN PRIMARIA</a:t>
            </a:r>
            <a:r>
              <a:rPr lang="es-ES" sz="16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br>
              <a:rPr lang="es-ES" sz="16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s-ES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br>
              <a:rPr lang="es-ES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kern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Resolución Exenta Nº 92 del 14 de Febrero  2014.</a:t>
            </a:r>
            <a:endParaRPr lang="es-ES" sz="20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31190" t="8353" r="33840" b="3711"/>
          <a:stretch/>
        </p:blipFill>
        <p:spPr bwMode="auto">
          <a:xfrm>
            <a:off x="5076056" y="1844824"/>
            <a:ext cx="3168352" cy="381642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36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El documento cuenta con:</a:t>
            </a:r>
          </a:p>
          <a:p>
            <a:pPr algn="just"/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marco contextual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:(antecedentes demográfico , epidemiológicos  y </a:t>
            </a:r>
          </a:p>
          <a:p>
            <a:pPr algn="just"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principios que orientan la atención de salud para hombres y mujeres de 65 </a:t>
            </a:r>
          </a:p>
          <a:p>
            <a:pPr algn="just"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años y más.</a:t>
            </a:r>
          </a:p>
          <a:p>
            <a:pPr algn="just">
              <a:buNone/>
            </a:pPr>
            <a:endParaRPr lang="es-ES_tradn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descripción operacional 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del proceso de atención incluyendo: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El EMPAM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Plan de atención.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Plan de seguimiento 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Otras actividades. </a:t>
            </a:r>
          </a:p>
          <a:p>
            <a:pPr algn="just">
              <a:buNone/>
            </a:pPr>
            <a:endParaRPr lang="es-ES_tradnl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Finalmente se incorporan </a:t>
            </a:r>
            <a:r>
              <a:rPr lang="es-ES_tradnl" sz="1800" b="1" dirty="0" smtClean="0">
                <a:latin typeface="Arial" pitchFamily="34" charset="0"/>
                <a:cs typeface="Arial" pitchFamily="34" charset="0"/>
              </a:rPr>
              <a:t>anexos,</a:t>
            </a: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escalas de evaluación e instrumentos  necesarios para la atención de las personas de este grupo etario.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282" y="6286520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 salud</a:t>
            </a:r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8215370" cy="135729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       </a:t>
            </a:r>
            <a:br>
              <a:rPr lang="es-ES" sz="1600" dirty="0" smtClean="0">
                <a:solidFill>
                  <a:schemeClr val="bg1"/>
                </a:solidFill>
              </a:rPr>
            </a:br>
            <a:r>
              <a:rPr lang="es-ES" sz="1600" dirty="0" smtClean="0">
                <a:solidFill>
                  <a:schemeClr val="bg1"/>
                </a:solidFill>
              </a:rPr>
              <a:t>“</a:t>
            </a:r>
            <a:r>
              <a:rPr lang="es-C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ORIENTACIÓN TÉCNICA PARA LA  ATENCIÓN DE SALUD DE LAS PERSONAS ADULTAS MAYORES EN ATENCIÓN PRIMARIA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b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 salud</a:t>
            </a:r>
            <a:endParaRPr lang="en-U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85720" y="285728"/>
            <a:ext cx="8164513" cy="114300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+mj-lt"/>
                <a:ea typeface="+mj-ea"/>
                <a:cs typeface="ヒラギノ角ゴ Pro W3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  <a:cs typeface="ヒラギノ角ゴ Pro W3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pitchFamily="28" charset="0"/>
                <a:ea typeface="ヒラギノ角ゴ Pro W3" pitchFamily="28" charset="-128"/>
              </a:defRPr>
            </a:lvl9pPr>
          </a:lstStyle>
          <a:p>
            <a:r>
              <a:rPr lang="es-ES" sz="3200" b="1" kern="0" dirty="0" smtClean="0">
                <a:solidFill>
                  <a:schemeClr val="bg1"/>
                </a:solidFill>
              </a:rPr>
              <a:t>             </a:t>
            </a:r>
            <a:r>
              <a:rPr lang="es-ES" sz="3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Descripción operacional</a:t>
            </a:r>
            <a:br>
              <a:rPr lang="es-ES" sz="3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EMPAM.</a:t>
            </a:r>
            <a:endParaRPr lang="es-ES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3" y="1772816"/>
            <a:ext cx="7910680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Examen de Medicina Preventiva del Adulto Mayor (EMPAM</a:t>
            </a:r>
            <a:r>
              <a:rPr lang="es-CL" sz="28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s-CL" sz="2400" dirty="0" smtClean="0">
              <a:solidFill>
                <a:schemeClr val="tx1"/>
              </a:solidFill>
            </a:endParaRPr>
          </a:p>
          <a:p>
            <a:pPr algn="just"/>
            <a:r>
              <a:rPr lang="es-CL" sz="2400" dirty="0" smtClean="0">
                <a:solidFill>
                  <a:schemeClr val="tx1"/>
                </a:solidFill>
              </a:rPr>
              <a:t>El </a:t>
            </a:r>
            <a:r>
              <a:rPr lang="es-CL" sz="2400" dirty="0">
                <a:solidFill>
                  <a:schemeClr val="tx1"/>
                </a:solidFill>
              </a:rPr>
              <a:t>indicador que mejor nos entrega una visión del estado de salud de la persona adulta mayor </a:t>
            </a:r>
            <a:r>
              <a:rPr lang="es-CL" sz="2400" dirty="0" smtClean="0">
                <a:solidFill>
                  <a:schemeClr val="tx1"/>
                </a:solidFill>
              </a:rPr>
              <a:t>es la </a:t>
            </a:r>
            <a:r>
              <a:rPr lang="es-CL" sz="2400" dirty="0">
                <a:solidFill>
                  <a:schemeClr val="tx1"/>
                </a:solidFill>
              </a:rPr>
              <a:t>funcionalidad. El Examen Anual de Medicina Preventiva del Adulto Mayor, sitúa a este indicador como su nodo central, en donde a través de la medición de funcionalidad, se detectan los factores de riesgo, que a su vez deben ser incorporados en el plan de atención a fin de generar acciones sobre </a:t>
            </a:r>
            <a:r>
              <a:rPr lang="es-CL" sz="2400" dirty="0" smtClean="0">
                <a:solidFill>
                  <a:schemeClr val="tx1"/>
                </a:solidFill>
              </a:rPr>
              <a:t>ellos.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64513" cy="1143000"/>
          </a:xfrm>
          <a:solidFill>
            <a:srgbClr val="0070C0"/>
          </a:solidFill>
        </p:spPr>
        <p:txBody>
          <a:bodyPr/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       </a:t>
            </a:r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Descripción operacional</a:t>
            </a:r>
            <a:b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EMPAM.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477962"/>
            <a:ext cx="8177213" cy="4687341"/>
          </a:xfrm>
        </p:spPr>
        <p:txBody>
          <a:bodyPr/>
          <a:lstStyle/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objetivos del examen son: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C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Evaluar la salud integral y la funcionalidad de la persona adulta mayor.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C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Identificar y controlar los factores de riesgo de pérdida de la funcionalidad.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CL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Elaborar un plan de atención y seguimiento, para ser ejecutado por el equipo de salud.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Población objetivo</a:t>
            </a:r>
            <a:r>
              <a:rPr lang="es-CL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CL" sz="1200" dirty="0" smtClean="0">
                <a:latin typeface="Arial" pitchFamily="34" charset="0"/>
                <a:cs typeface="Arial" pitchFamily="34" charset="0"/>
              </a:rPr>
              <a:t>Personas de ambos sexos de 65 años y más, beneficiarios del sistema público de 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salud.</a:t>
            </a:r>
          </a:p>
          <a:p>
            <a:pPr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Ejecutor: </a:t>
            </a:r>
            <a:r>
              <a:rPr lang="es-CL" sz="1200" dirty="0" smtClean="0">
                <a:latin typeface="Arial" pitchFamily="34" charset="0"/>
                <a:cs typeface="Arial" pitchFamily="34" charset="0"/>
              </a:rPr>
              <a:t>Profesional de salud debidamente capacitado (médico, enfermera, kinesiólogo, nutricionista y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matrona). En zonas rurales podrá además ser realizado por técnico paramédico de nivel superior capacitado, </a:t>
            </a:r>
          </a:p>
          <a:p>
            <a:pPr>
              <a:buNone/>
            </a:pPr>
            <a:r>
              <a:rPr lang="es-CL" sz="1200" dirty="0" smtClean="0">
                <a:latin typeface="Arial" pitchFamily="34" charset="0"/>
                <a:cs typeface="Arial" pitchFamily="34" charset="0"/>
              </a:rPr>
              <a:t>el cual deberá ser supervisado en la elaboración del plan de atención por un profesional a cargo.</a:t>
            </a:r>
            <a:r>
              <a:rPr lang="es-CL" sz="12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Rendimiento</a:t>
            </a:r>
            <a:r>
              <a:rPr lang="es-CL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1200" dirty="0" smtClean="0">
                <a:latin typeface="Arial" pitchFamily="34" charset="0"/>
                <a:cs typeface="Arial" pitchFamily="34" charset="0"/>
              </a:rPr>
              <a:t>60 min. </a:t>
            </a:r>
          </a:p>
          <a:p>
            <a:pPr>
              <a:buNone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Periodicidad: </a:t>
            </a:r>
            <a:r>
              <a:rPr lang="es-CL" sz="1200" dirty="0" smtClean="0">
                <a:latin typeface="Arial" pitchFamily="34" charset="0"/>
                <a:cs typeface="Arial" pitchFamily="34" charset="0"/>
              </a:rPr>
              <a:t>anual.</a:t>
            </a:r>
          </a:p>
          <a:p>
            <a:pPr>
              <a:buNone/>
            </a:pPr>
            <a:endParaRPr lang="es-CL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prestaciones que incluye son: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1200" dirty="0" smtClean="0">
                <a:latin typeface="Arial" pitchFamily="34" charset="0"/>
                <a:cs typeface="Arial" pitchFamily="34" charset="0"/>
              </a:rPr>
              <a:t>Todas las del “Examen de Medicina Preventiva del Adulto de 15 y más años”, agregando la Evaluación de Funcionalidad del Adulto Mayor (EFAM). Además  factores de riesgo.</a:t>
            </a:r>
            <a:endParaRPr lang="es-ES" sz="1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Gobierno de Chile   Ministerio de salud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536" y="1143000"/>
            <a:ext cx="3529012" cy="4713598"/>
          </a:xfrm>
          <a:prstGeom prst="rect">
            <a:avLst/>
          </a:prstGeom>
          <a:solidFill>
            <a:srgbClr val="005FA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Mediciones :</a:t>
            </a:r>
            <a:r>
              <a:rPr lang="es-ES_tradnl" sz="110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Signos vitales, antropometría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Antecedentes:</a:t>
            </a:r>
            <a:r>
              <a:rPr lang="es-CL" sz="1100" dirty="0" smtClean="0">
                <a:solidFill>
                  <a:schemeClr val="bg1"/>
                </a:solidFill>
              </a:rPr>
              <a:t>Actividad  física, vacunas, Programa de Alimentación Complementaria del Adulto Mayor (PACAM), patologías y terapia farmacológica</a:t>
            </a:r>
            <a:endParaRPr lang="es-ES_tradnl" sz="1100" b="1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Evaluación Funcional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110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EFAM (Partes A, B, MMSE abreviado).</a:t>
            </a:r>
          </a:p>
          <a:p>
            <a:pPr algn="just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1100" kern="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Índice de Barthel para evaluación </a:t>
            </a:r>
            <a:r>
              <a:rPr lang="es-ES_tradnl" sz="1100" b="1" kern="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de dependencia.</a:t>
            </a:r>
          </a:p>
          <a:p>
            <a:pPr algn="just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1100" kern="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Escala de depresión geriátrica Yesavage.</a:t>
            </a:r>
          </a:p>
          <a:p>
            <a:pPr algn="just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1100" kern="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Cuestionario de actividades funcionales Pfeffer (del informante)</a:t>
            </a:r>
          </a:p>
          <a:p>
            <a:pPr algn="just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1100" kern="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Minimental extendido (MMSE extendido o test Folstein.</a:t>
            </a:r>
          </a:p>
          <a:p>
            <a:pPr eaLnBrk="1" hangingPunct="1">
              <a:spcBef>
                <a:spcPct val="50000"/>
              </a:spcBef>
              <a:buAutoNum type="arabicPeriod" startAt="4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Riesgo de Caídas.(Estación unipodal y TIMED UP AND GO)</a:t>
            </a:r>
          </a:p>
          <a:p>
            <a:pPr eaLnBrk="1" hangingPunct="1">
              <a:spcBef>
                <a:spcPct val="50000"/>
              </a:spcBef>
              <a:buAutoNum type="arabicPeriod" startAt="4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Identificación de redes.</a:t>
            </a:r>
          </a:p>
          <a:p>
            <a:pPr eaLnBrk="1" hangingPunct="1">
              <a:spcBef>
                <a:spcPct val="50000"/>
              </a:spcBef>
              <a:buAutoNum type="arabicPeriod" startAt="4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Sospecha de Maltrato.</a:t>
            </a:r>
          </a:p>
          <a:p>
            <a:pPr eaLnBrk="1" hangingPunct="1">
              <a:spcBef>
                <a:spcPct val="50000"/>
              </a:spcBef>
              <a:buAutoNum type="arabicPeriod" startAt="4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Exámenes anuales: </a:t>
            </a:r>
            <a:r>
              <a:rPr lang="es-ES_tradnl" sz="110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Glicemia,  colesterol, baciloscopias, VDRL,VIH.</a:t>
            </a:r>
          </a:p>
          <a:p>
            <a:pPr eaLnBrk="1" hangingPunct="1">
              <a:spcBef>
                <a:spcPct val="50000"/>
              </a:spcBef>
              <a:buAutoNum type="arabicPeriod" startAt="4"/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Adicciones: </a:t>
            </a:r>
            <a:r>
              <a:rPr lang="es-ES_tradnl" sz="1100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Tabaco, OH.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s-ES_tradnl" sz="11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9.      Plan de Atención  y seguimiento</a:t>
            </a:r>
            <a:endParaRPr lang="es-CL" sz="1100" b="1" dirty="0" smtClean="0">
              <a:solidFill>
                <a:srgbClr val="FFFFFF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4954588" y="1773238"/>
            <a:ext cx="3975130" cy="1754326"/>
          </a:xfrm>
          <a:prstGeom prst="rect">
            <a:avLst/>
          </a:prstGeom>
          <a:solidFill>
            <a:srgbClr val="005FA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s-ES" sz="12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CLASIFICACIÓN </a:t>
            </a:r>
            <a:r>
              <a:rPr lang="es-ES" sz="1200" b="1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DE FUNCIONALIDAD</a:t>
            </a:r>
            <a:endParaRPr lang="es-ES" sz="1200" b="1" dirty="0" smtClean="0">
              <a:solidFill>
                <a:srgbClr val="FFFFFF"/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12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Autovalente sin riesgo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12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Autovalente con Riesgo (</a:t>
            </a:r>
            <a:r>
              <a:rPr lang="es-ES" sz="1200" b="1" dirty="0" smtClean="0">
                <a:solidFill>
                  <a:srgbClr val="FFFF00"/>
                </a:solidFill>
                <a:ea typeface="Verdana" pitchFamily="34" charset="0"/>
                <a:cs typeface="Arial" pitchFamily="34" charset="0"/>
              </a:rPr>
              <a:t>control antes de los 6 meses)</a:t>
            </a:r>
            <a:endParaRPr lang="es-ES" sz="1200" b="1" dirty="0" smtClean="0">
              <a:solidFill>
                <a:srgbClr val="FFFFFF"/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12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Riesgo de Dependencia </a:t>
            </a:r>
            <a:r>
              <a:rPr lang="es-ES" sz="1200" b="1" dirty="0" smtClean="0">
                <a:solidFill>
                  <a:srgbClr val="FFFF00"/>
                </a:solidFill>
                <a:ea typeface="Verdana" pitchFamily="34" charset="0"/>
                <a:cs typeface="Arial" pitchFamily="34" charset="0"/>
              </a:rPr>
              <a:t>(control antes de los 6 meses)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ES" sz="1200" b="1" dirty="0" smtClean="0">
                <a:solidFill>
                  <a:srgbClr val="FFFFFF"/>
                </a:solidFill>
                <a:ea typeface="Verdana" pitchFamily="34" charset="0"/>
                <a:cs typeface="Arial" pitchFamily="34" charset="0"/>
              </a:rPr>
              <a:t>Dependencia (leve, moderada, grave, total)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3970338" y="26225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 sz="2400" smtClean="0">
              <a:solidFill>
                <a:srgbClr val="000000"/>
              </a:solidFill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410114" y="4129288"/>
            <a:ext cx="4598368" cy="70788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CL" sz="2000" b="1" dirty="0" smtClean="0">
                <a:ea typeface="Verdana" pitchFamily="34" charset="0"/>
                <a:cs typeface="Arial" pitchFamily="34" charset="0"/>
              </a:rPr>
              <a:t>Derivación e  integración a los programas y/o prestaciones en APS.</a:t>
            </a:r>
            <a:endParaRPr lang="es-ES" sz="2000" b="1" dirty="0" smtClean="0">
              <a:ea typeface="Verdana" pitchFamily="34" charset="0"/>
              <a:cs typeface="Arial" pitchFamily="34" charset="0"/>
            </a:endParaRPr>
          </a:p>
        </p:txBody>
      </p:sp>
      <p:sp>
        <p:nvSpPr>
          <p:cNvPr id="33798" name="3 CuadroTexto"/>
          <p:cNvSpPr txBox="1">
            <a:spLocks noChangeArrowheads="1"/>
          </p:cNvSpPr>
          <p:nvPr/>
        </p:nvSpPr>
        <p:spPr bwMode="auto">
          <a:xfrm>
            <a:off x="4719016" y="5437466"/>
            <a:ext cx="4094162" cy="4603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b="1" dirty="0" smtClean="0">
                <a:ea typeface="Verdana" pitchFamily="34" charset="0"/>
                <a:cs typeface="Arial" pitchFamily="34" charset="0"/>
              </a:rPr>
              <a:t>PLAN DE SEGUIMIENTO</a:t>
            </a:r>
            <a:endParaRPr lang="es-CL" b="1" dirty="0" smtClean="0"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6742489" y="4955562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/>
          </p:cNvSpPr>
          <p:nvPr/>
        </p:nvSpPr>
        <p:spPr>
          <a:xfrm>
            <a:off x="395536" y="116632"/>
            <a:ext cx="7841998" cy="88347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Examen de Medicina Preventiva del Adulto Mayor (EMPAM</a:t>
            </a:r>
            <a:r>
              <a:rPr lang="es-ES_tradnl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s-ES_tradnl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s-ES_tradnl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atención</a:t>
            </a:r>
          </a:p>
          <a:p>
            <a:pPr fontAlgn="auto">
              <a:spcAft>
                <a:spcPts val="0"/>
              </a:spcAft>
              <a:defRPr/>
            </a:pPr>
            <a:endParaRPr lang="es-CL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420" y="5922454"/>
            <a:ext cx="309634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FF00"/>
                </a:solidFill>
                <a:ea typeface="Verdana" pitchFamily="34" charset="0"/>
                <a:cs typeface="Arial" pitchFamily="34" charset="0"/>
              </a:rPr>
              <a:t>Se realiza 1 vez al año</a:t>
            </a:r>
            <a:endParaRPr lang="es-CL" sz="2000" b="1" dirty="0">
              <a:solidFill>
                <a:srgbClr val="FFFF0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95908" y="6453336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 Ministerio del salud</a:t>
            </a:r>
            <a:endParaRPr lang="en-US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6709298" y="3645024"/>
            <a:ext cx="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3731877"/>
          </a:xfrm>
        </p:spPr>
        <p:txBody>
          <a:bodyPr/>
          <a:lstStyle/>
          <a:p>
            <a:pPr algn="just">
              <a:buNone/>
            </a:pPr>
            <a:r>
              <a:rPr lang="es-CL" sz="3600" dirty="0" smtClean="0">
                <a:latin typeface="Calibri" panose="020F0502020204030204" pitchFamily="34" charset="0"/>
                <a:cs typeface="Arial" pitchFamily="34" charset="0"/>
              </a:rPr>
              <a:t>Son las acciones a realizar con la</a:t>
            </a:r>
          </a:p>
          <a:p>
            <a:pPr algn="just">
              <a:buNone/>
            </a:pPr>
            <a:r>
              <a:rPr lang="es-CL" sz="3600" dirty="0" smtClean="0">
                <a:latin typeface="Calibri" panose="020F0502020204030204" pitchFamily="34" charset="0"/>
                <a:cs typeface="Arial" pitchFamily="34" charset="0"/>
              </a:rPr>
              <a:t>persona adulta mayor en la red </a:t>
            </a:r>
          </a:p>
          <a:p>
            <a:pPr algn="just">
              <a:buNone/>
            </a:pPr>
            <a:r>
              <a:rPr lang="es-CL" sz="3600" dirty="0" smtClean="0">
                <a:latin typeface="Calibri" panose="020F0502020204030204" pitchFamily="34" charset="0"/>
                <a:cs typeface="Arial" pitchFamily="34" charset="0"/>
              </a:rPr>
              <a:t>de salud, familias y comunidades, </a:t>
            </a:r>
          </a:p>
          <a:p>
            <a:pPr algn="just">
              <a:buNone/>
            </a:pPr>
            <a:r>
              <a:rPr lang="es-CL" sz="3600" dirty="0" smtClean="0">
                <a:latin typeface="Calibri" panose="020F0502020204030204" pitchFamily="34" charset="0"/>
                <a:cs typeface="Arial" pitchFamily="34" charset="0"/>
              </a:rPr>
              <a:t>de acuerdo a los factores de riesgo </a:t>
            </a:r>
          </a:p>
          <a:p>
            <a:pPr algn="just">
              <a:buNone/>
            </a:pPr>
            <a:r>
              <a:rPr lang="es-CL" sz="3600" dirty="0" smtClean="0">
                <a:latin typeface="Calibri" panose="020F0502020204030204" pitchFamily="34" charset="0"/>
                <a:cs typeface="Arial" pitchFamily="34" charset="0"/>
              </a:rPr>
              <a:t>detectados en el EMPAM</a:t>
            </a:r>
            <a:r>
              <a:rPr lang="es-CL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143644"/>
            <a:ext cx="2895600" cy="246063"/>
          </a:xfrm>
        </p:spPr>
        <p:txBody>
          <a:bodyPr/>
          <a:lstStyle/>
          <a:p>
            <a:pPr>
              <a:defRPr/>
            </a:pPr>
            <a:r>
              <a:rPr lang="es-ES_tradnl" dirty="0" smtClean="0"/>
              <a:t>Gobierno de Chile | Ministerio del salud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043608" y="692696"/>
            <a:ext cx="6480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/>
              <a:t>PLAN DE ATENCIÓN</a:t>
            </a:r>
            <a:endParaRPr lang="es-C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3_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Office Theme">
  <a:themeElements>
    <a:clrScheme name="1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MINS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6600"/>
      </a:accent2>
      <a:accent3>
        <a:srgbClr val="FF0000"/>
      </a:accent3>
      <a:accent4>
        <a:srgbClr val="1F497D"/>
      </a:accent4>
      <a:accent5>
        <a:srgbClr val="4BACC6"/>
      </a:accent5>
      <a:accent6>
        <a:srgbClr val="10A884"/>
      </a:accent6>
      <a:hlink>
        <a:srgbClr val="99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1242</Words>
  <Application>Microsoft Office PowerPoint</Application>
  <PresentationFormat>Presentación en pantalla (4:3)</PresentationFormat>
  <Paragraphs>181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3_Office Theme</vt:lpstr>
      <vt:lpstr>8_Office Theme</vt:lpstr>
      <vt:lpstr>18_Office Theme</vt:lpstr>
      <vt:lpstr>9_Office Theme</vt:lpstr>
      <vt:lpstr>1_Office Theme</vt:lpstr>
      <vt:lpstr>10_Office Theme</vt:lpstr>
      <vt:lpstr>   MINISTERIO DE SALUD      DIPRECE        DPTO DE CICLO VITAL   Examen de Medicina Preventiva del Adulto Mayor  EMPAM Programa Nacional  Adulto Mayor.      </vt:lpstr>
      <vt:lpstr>                EQUIPO MINSAL</vt:lpstr>
      <vt:lpstr> Presentación orientación técnica               </vt:lpstr>
      <vt:lpstr>                                                                                                  Resolución Exenta Nº 92  del 14 de Febrero  2014. División jurídica.  Derechos reservados     ISBN:978-956-348-035-1</vt:lpstr>
      <vt:lpstr>          “ORIENTACIÓN TÉCNICA PARA LA  ATENCIÓN DE SALUD DE LAS PERSONAS ADULTAS MAYORES EN ATENCIÓN PRIMARIA“ </vt:lpstr>
      <vt:lpstr>Presentación de PowerPoint</vt:lpstr>
      <vt:lpstr>       Descripción operacional                           EMPAM.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PLAN DE SEGUIMIENTO</vt:lpstr>
      <vt:lpstr> PLAN DE SEGUIMIENTO</vt:lpstr>
      <vt:lpstr>PLAN DE SEGUIMIENTO SEGÚN CLASIFICACIÓN DE FUNCIONALIDAD AUTOVALENTES CON RIESGO Y/O RIESGO DE DEPENDENCIA</vt:lpstr>
      <vt:lpstr>PLAN DE SEGUIMIENTO</vt:lpstr>
      <vt:lpstr>                                         OTRAS ACTIVIDADES </vt:lpstr>
      <vt:lpstr>                                Anexos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Los equipos de salud lograrán:  </vt:lpstr>
      <vt:lpstr>Presentación de PowerPoint</vt:lpstr>
    </vt:vector>
  </TitlesOfParts>
  <Company>Propietario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pzitko</dc:creator>
  <cp:lastModifiedBy>Jenny Judith Velasco Peñafiel</cp:lastModifiedBy>
  <cp:revision>707</cp:revision>
  <cp:lastPrinted>2012-12-03T14:24:50Z</cp:lastPrinted>
  <dcterms:created xsi:type="dcterms:W3CDTF">2010-12-20T13:41:55Z</dcterms:created>
  <dcterms:modified xsi:type="dcterms:W3CDTF">2014-04-09T18:26:50Z</dcterms:modified>
</cp:coreProperties>
</file>