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3"/>
  </p:notesMasterIdLst>
  <p:sldIdLst>
    <p:sldId id="26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1" r:id="rId10"/>
    <p:sldId id="390" r:id="rId11"/>
    <p:sldId id="39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6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2033269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4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692900"/>
            <a:ext cx="20320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ubtitle 2"/>
          <p:cNvSpPr txBox="1">
            <a:spLocks/>
          </p:cNvSpPr>
          <p:nvPr/>
        </p:nvSpPr>
        <p:spPr bwMode="auto">
          <a:xfrm>
            <a:off x="6386513" y="6386512"/>
            <a:ext cx="23685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s-CL" sz="1200" dirty="0" smtClean="0">
                <a:solidFill>
                  <a:schemeClr val="accent1"/>
                </a:solidFill>
                <a:latin typeface="Verdana" pitchFamily="34" charset="0"/>
              </a:rPr>
              <a:t>26 de </a:t>
            </a:r>
            <a:r>
              <a:rPr lang="en-US" altLang="es-CL" sz="1200" dirty="0" err="1" smtClean="0">
                <a:solidFill>
                  <a:schemeClr val="accent1"/>
                </a:solidFill>
                <a:latin typeface="Verdana" pitchFamily="34" charset="0"/>
              </a:rPr>
              <a:t>Noviembre</a:t>
            </a:r>
            <a:r>
              <a:rPr lang="en-US" altLang="es-CL" sz="1200" dirty="0" smtClean="0">
                <a:solidFill>
                  <a:schemeClr val="accent1"/>
                </a:solidFill>
                <a:latin typeface="Verdana" pitchFamily="34" charset="0"/>
              </a:rPr>
              <a:t> de </a:t>
            </a:r>
            <a:r>
              <a:rPr lang="en-US" altLang="es-CL" sz="1200" dirty="0">
                <a:solidFill>
                  <a:schemeClr val="accent1"/>
                </a:solidFill>
                <a:latin typeface="Verdana" pitchFamily="34" charset="0"/>
              </a:rPr>
              <a:t>2014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2"/>
          </p:nvPr>
        </p:nvSpPr>
        <p:spPr>
          <a:xfrm>
            <a:off x="2814638" y="1766345"/>
            <a:ext cx="5956300" cy="2281780"/>
          </a:xfrm>
        </p:spPr>
        <p:txBody>
          <a:bodyPr/>
          <a:lstStyle/>
          <a:p>
            <a:pPr algn="r"/>
            <a:r>
              <a:rPr lang="es-ES_tradnl" dirty="0" smtClean="0"/>
              <a:t>    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Jornadas de Geriatría Hospitalaria</a:t>
            </a:r>
          </a:p>
          <a:p>
            <a:pPr algn="r"/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</a:rPr>
              <a:t>Resumen de un primer día de trabajo</a:t>
            </a:r>
          </a:p>
          <a:p>
            <a:pPr algn="r"/>
            <a:endParaRPr lang="es-ES_tradn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Dr. Juan </a:t>
            </a:r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Eduardo Sánchez V.</a:t>
            </a: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Geriatra</a:t>
            </a: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Hospital San Juan de Dios de Santiago</a:t>
            </a: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Unidad de Programa Nacional del Adulto Mayor</a:t>
            </a: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Departamento de Ciclo Vital</a:t>
            </a:r>
          </a:p>
          <a:p>
            <a:pPr algn="r"/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DIPRECE/Subsecretaría de Salud Pública</a:t>
            </a:r>
          </a:p>
          <a:p>
            <a:pPr algn="r"/>
            <a:endParaRPr lang="es-C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 err="1" smtClean="0"/>
              <a:t>Farmacovigilancia</a:t>
            </a:r>
            <a:endParaRPr lang="es-ES" dirty="0" smtClean="0"/>
          </a:p>
          <a:p>
            <a:r>
              <a:rPr lang="es-ES" dirty="0" smtClean="0"/>
              <a:t>Eventos adversos</a:t>
            </a:r>
          </a:p>
          <a:p>
            <a:r>
              <a:rPr lang="es-ES" dirty="0" smtClean="0"/>
              <a:t>Rol de Centros Formadores</a:t>
            </a:r>
          </a:p>
          <a:p>
            <a:r>
              <a:rPr lang="es-ES" dirty="0" smtClean="0"/>
              <a:t>Proporcionalidad y Terapia</a:t>
            </a:r>
          </a:p>
          <a:p>
            <a:r>
              <a:rPr lang="es-ES" dirty="0" smtClean="0"/>
              <a:t>Como dar de Alta</a:t>
            </a:r>
          </a:p>
          <a:p>
            <a:r>
              <a:rPr lang="es-ES" dirty="0" smtClean="0"/>
              <a:t>La clave: Niveles asistencia</a:t>
            </a:r>
          </a:p>
          <a:p>
            <a:r>
              <a:rPr lang="es-ES" dirty="0" smtClean="0"/>
              <a:t>Formación de Especialistas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imágenes prediseñadas 6"/>
          <p:cNvPicPr>
            <a:picLocks noGrp="1" noChangeAspect="1"/>
          </p:cNvPicPr>
          <p:nvPr>
            <p:ph type="clipArt" sz="quarter" idx="10"/>
          </p:nvPr>
        </p:nvPicPr>
        <p:blipFill rotWithShape="1">
          <a:blip r:embed="rId2"/>
          <a:srcRect l="33063" r="26381"/>
          <a:stretch/>
        </p:blipFill>
        <p:spPr/>
      </p:pic>
    </p:spTree>
    <p:extLst>
      <p:ext uri="{BB962C8B-B14F-4D97-AF65-F5344CB8AC3E}">
        <p14:creationId xmlns:p14="http://schemas.microsoft.com/office/powerpoint/2010/main" val="40758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 smtClean="0"/>
              <a:t>G</a:t>
            </a:r>
            <a:endParaRPr lang="es-E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90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206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Transición demográfica avanzada</a:t>
            </a:r>
          </a:p>
          <a:p>
            <a:pPr algn="r"/>
            <a:r>
              <a:rPr lang="es-ES" dirty="0" smtClean="0"/>
              <a:t>La era de lo no transmisible</a:t>
            </a:r>
          </a:p>
          <a:p>
            <a:pPr algn="r"/>
            <a:r>
              <a:rPr lang="es-ES" dirty="0" smtClean="0"/>
              <a:t>Altos costos sanitarios</a:t>
            </a:r>
          </a:p>
          <a:p>
            <a:pPr algn="r"/>
            <a:r>
              <a:rPr lang="es-ES" dirty="0" smtClean="0"/>
              <a:t>Oportunidades de la mirada geriátrica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1994" cy="3030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27" y="625481"/>
            <a:ext cx="1892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Diferenciación de la atención geriátrica</a:t>
            </a:r>
          </a:p>
          <a:p>
            <a:pPr algn="r"/>
            <a:r>
              <a:rPr lang="es-ES" dirty="0" smtClean="0"/>
              <a:t>Los equipos interdisciplinarios</a:t>
            </a:r>
          </a:p>
          <a:p>
            <a:pPr algn="r"/>
            <a:r>
              <a:rPr lang="es-ES" dirty="0" smtClean="0"/>
              <a:t>Por qué las UGAs son la alternativa</a:t>
            </a:r>
          </a:p>
          <a:p>
            <a:pPr algn="r"/>
            <a:r>
              <a:rPr lang="es-ES" dirty="0" smtClean="0"/>
              <a:t>MBE y sus evidencias que lo sustentan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0305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664" y="657125"/>
            <a:ext cx="1253564" cy="19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Compromiso con la Geriatría</a:t>
            </a:r>
          </a:p>
          <a:p>
            <a:pPr algn="r"/>
            <a:r>
              <a:rPr lang="es-ES" dirty="0" smtClean="0"/>
              <a:t>Unidades de </a:t>
            </a:r>
            <a:r>
              <a:rPr lang="es-ES" dirty="0" err="1" smtClean="0"/>
              <a:t>Ortogeriatría</a:t>
            </a:r>
            <a:endParaRPr lang="es-ES" dirty="0" smtClean="0"/>
          </a:p>
          <a:p>
            <a:pPr algn="r"/>
            <a:r>
              <a:rPr lang="es-ES" dirty="0" smtClean="0"/>
              <a:t>Integración de la Geriatría con otras especialidades médicas</a:t>
            </a:r>
          </a:p>
          <a:p>
            <a:pPr algn="r"/>
            <a:r>
              <a:rPr lang="es-ES" dirty="0" smtClean="0"/>
              <a:t>Buenos resultados de un manejo protocolizado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827" y="625481"/>
            <a:ext cx="1892300" cy="1651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4" y="372675"/>
            <a:ext cx="3331650" cy="26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Contribución Geriatría a la mirada del Delirium</a:t>
            </a:r>
          </a:p>
          <a:p>
            <a:pPr algn="r"/>
            <a:r>
              <a:rPr lang="es-ES" dirty="0" smtClean="0"/>
              <a:t>Morbilidad, mortalidad, institucionalización </a:t>
            </a:r>
          </a:p>
          <a:p>
            <a:pPr algn="r"/>
            <a:r>
              <a:rPr lang="es-ES" dirty="0" smtClean="0"/>
              <a:t>Lo importante del manejo interdisciplinario y preventivo</a:t>
            </a:r>
          </a:p>
          <a:p>
            <a:pPr algn="r"/>
            <a:r>
              <a:rPr lang="es-ES" dirty="0" smtClean="0"/>
              <a:t>Algunas perlas del tratamiento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04" y="625481"/>
            <a:ext cx="2410023" cy="1807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5" y="361717"/>
            <a:ext cx="3066922" cy="24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Oportunidades del Adulto Mayor</a:t>
            </a:r>
          </a:p>
          <a:p>
            <a:pPr algn="r"/>
            <a:r>
              <a:rPr lang="es-ES" dirty="0" smtClean="0"/>
              <a:t>La deuda del sistema con la reinserción de los pacientes mayores</a:t>
            </a:r>
          </a:p>
          <a:p>
            <a:pPr algn="r"/>
            <a:r>
              <a:rPr lang="es-ES" dirty="0" smtClean="0"/>
              <a:t>La red asistencial y modelos de atención </a:t>
            </a:r>
          </a:p>
          <a:p>
            <a:pPr algn="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5" y="361717"/>
            <a:ext cx="3066922" cy="24424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5" y="361717"/>
            <a:ext cx="2961028" cy="22207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361717"/>
            <a:ext cx="2321416" cy="15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Fragilidad: </a:t>
            </a:r>
          </a:p>
          <a:p>
            <a:pPr algn="r"/>
            <a:r>
              <a:rPr lang="es-ES" dirty="0" err="1" smtClean="0"/>
              <a:t>Homeoestenosis</a:t>
            </a:r>
            <a:endParaRPr lang="es-ES" dirty="0" smtClean="0"/>
          </a:p>
          <a:p>
            <a:pPr algn="r"/>
            <a:r>
              <a:rPr lang="es-ES" dirty="0" smtClean="0"/>
              <a:t>Riesgo</a:t>
            </a:r>
          </a:p>
          <a:p>
            <a:pPr algn="r"/>
            <a:r>
              <a:rPr lang="es-ES" dirty="0" smtClean="0"/>
              <a:t>Pronóstico</a:t>
            </a:r>
          </a:p>
          <a:p>
            <a:pPr algn="r"/>
            <a:r>
              <a:rPr lang="es-ES" dirty="0" err="1" smtClean="0"/>
              <a:t>Sd</a:t>
            </a:r>
            <a:r>
              <a:rPr lang="es-ES" dirty="0" smtClean="0"/>
              <a:t>. Geriátrico</a:t>
            </a:r>
          </a:p>
          <a:p>
            <a:pPr algn="r"/>
            <a:r>
              <a:rPr lang="es-ES" dirty="0" smtClean="0"/>
              <a:t>Medicina “Dura” sustenta evaluarla en toda atención del AM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04" y="625481"/>
            <a:ext cx="2410023" cy="1807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5" y="361717"/>
            <a:ext cx="3066922" cy="24424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75" y="305822"/>
            <a:ext cx="2829903" cy="24983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04" y="519686"/>
            <a:ext cx="2551083" cy="19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44" y="625481"/>
            <a:ext cx="2415283" cy="1807517"/>
          </a:xfrm>
          <a:prstGeom prst="rect">
            <a:avLst/>
          </a:prstGeom>
        </p:spPr>
      </p:pic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 Formas de presentación de la Enfermedad en Geriatría</a:t>
            </a:r>
          </a:p>
          <a:p>
            <a:pPr algn="r"/>
            <a:r>
              <a:rPr lang="es-ES" dirty="0" smtClean="0"/>
              <a:t>Urgencias: puerta de entrada de los AM</a:t>
            </a:r>
          </a:p>
          <a:p>
            <a:pPr algn="r"/>
            <a:r>
              <a:rPr lang="es-ES" dirty="0" smtClean="0"/>
              <a:t>Organización y propuesta de atención para pacientes que consultan bien</a:t>
            </a:r>
          </a:p>
          <a:p>
            <a:pPr algn="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5" y="361717"/>
            <a:ext cx="3066922" cy="24424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75" y="475991"/>
            <a:ext cx="2852851" cy="20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44" y="625481"/>
            <a:ext cx="2415283" cy="1807517"/>
          </a:xfrm>
          <a:prstGeom prst="rect">
            <a:avLst/>
          </a:prstGeom>
        </p:spPr>
      </p:pic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588528" cy="1027545"/>
          </a:xfrm>
        </p:spPr>
        <p:txBody>
          <a:bodyPr/>
          <a:lstStyle/>
          <a:p>
            <a:pPr algn="r"/>
            <a:r>
              <a:rPr lang="es-ES" dirty="0" smtClean="0"/>
              <a:t> VGI</a:t>
            </a:r>
          </a:p>
          <a:p>
            <a:pPr algn="r"/>
            <a:r>
              <a:rPr lang="es-ES" dirty="0" smtClean="0"/>
              <a:t>Funcionalidad</a:t>
            </a:r>
          </a:p>
          <a:p>
            <a:pPr algn="r"/>
            <a:r>
              <a:rPr lang="es-ES" dirty="0" smtClean="0"/>
              <a:t>Escalas: AAVD, AIVD, ABVD</a:t>
            </a:r>
          </a:p>
          <a:p>
            <a:pPr algn="r"/>
            <a:r>
              <a:rPr lang="es-ES" dirty="0" err="1" smtClean="0"/>
              <a:t>Barthel</a:t>
            </a:r>
            <a:r>
              <a:rPr lang="es-ES" dirty="0" smtClean="0"/>
              <a:t>: Nuestro Compromiso</a:t>
            </a:r>
          </a:p>
          <a:p>
            <a:pPr algn="r"/>
            <a:r>
              <a:rPr lang="es-ES" dirty="0" smtClean="0"/>
              <a:t>Buenas noticias</a:t>
            </a:r>
          </a:p>
          <a:p>
            <a:pPr algn="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43" y="625481"/>
            <a:ext cx="2415283" cy="18075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69842"/>
            <a:ext cx="2857500" cy="25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237</Words>
  <Application>Microsoft Office PowerPoint</Application>
  <PresentationFormat>Presentación en pantalla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Jenny Judith Velasco Peñafiel</cp:lastModifiedBy>
  <cp:revision>105</cp:revision>
  <cp:lastPrinted>2014-07-25T13:42:27Z</cp:lastPrinted>
  <dcterms:created xsi:type="dcterms:W3CDTF">2014-07-21T22:48:34Z</dcterms:created>
  <dcterms:modified xsi:type="dcterms:W3CDTF">2014-12-04T12:45:25Z</dcterms:modified>
</cp:coreProperties>
</file>