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61" r:id="rId6"/>
    <p:sldId id="274" r:id="rId7"/>
    <p:sldId id="277" r:id="rId8"/>
    <p:sldId id="278" r:id="rId9"/>
    <p:sldId id="279" r:id="rId10"/>
    <p:sldId id="282" r:id="rId11"/>
    <p:sldId id="281" r:id="rId12"/>
    <p:sldId id="280" r:id="rId13"/>
    <p:sldId id="283" r:id="rId14"/>
    <p:sldId id="258" r:id="rId15"/>
    <p:sldId id="273" r:id="rId16"/>
    <p:sldId id="275" r:id="rId17"/>
    <p:sldId id="276" r:id="rId18"/>
    <p:sldId id="272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9BD0B-146D-4194-B85A-8951E252E986}" type="doc">
      <dgm:prSet loTypeId="urn:microsoft.com/office/officeart/2005/8/layout/cycle1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0E94634-6857-45D2-B590-08EF8E9DF591}">
      <dgm:prSet phldrT="[Texto]" custT="1"/>
      <dgm:spPr/>
      <dgm:t>
        <a:bodyPr/>
        <a:lstStyle/>
        <a:p>
          <a:r>
            <a:rPr lang="es-CL" sz="1400" b="1" dirty="0" smtClean="0"/>
            <a:t>PLURIPATOLOGIA</a:t>
          </a:r>
          <a:endParaRPr lang="es-CL" sz="1400" b="1" dirty="0"/>
        </a:p>
      </dgm:t>
    </dgm:pt>
    <dgm:pt modelId="{DBD9034D-1262-4ADD-9E81-7CC41A217459}" type="parTrans" cxnId="{BD8BE6E2-6BE2-49C9-83A6-0A9DF7C5AD8B}">
      <dgm:prSet/>
      <dgm:spPr/>
      <dgm:t>
        <a:bodyPr/>
        <a:lstStyle/>
        <a:p>
          <a:endParaRPr lang="es-CL"/>
        </a:p>
      </dgm:t>
    </dgm:pt>
    <dgm:pt modelId="{C04F3FE3-8724-4963-AB85-F217D6A820B3}" type="sibTrans" cxnId="{BD8BE6E2-6BE2-49C9-83A6-0A9DF7C5AD8B}">
      <dgm:prSet/>
      <dgm:spPr/>
      <dgm:t>
        <a:bodyPr/>
        <a:lstStyle/>
        <a:p>
          <a:endParaRPr lang="es-CL"/>
        </a:p>
      </dgm:t>
    </dgm:pt>
    <dgm:pt modelId="{B63250A5-954B-42E3-9311-AF58FDE07D21}">
      <dgm:prSet phldrT="[Texto]" custT="1"/>
      <dgm:spPr/>
      <dgm:t>
        <a:bodyPr/>
        <a:lstStyle/>
        <a:p>
          <a:r>
            <a:rPr lang="es-CL" sz="1600" b="1" dirty="0" smtClean="0"/>
            <a:t>POLIFARMACIA</a:t>
          </a:r>
          <a:endParaRPr lang="es-CL" sz="1600" b="1" dirty="0"/>
        </a:p>
      </dgm:t>
    </dgm:pt>
    <dgm:pt modelId="{FEE3F0D2-86CF-47A4-9C80-9609AAE60549}" type="parTrans" cxnId="{ED8A013C-1CD2-429B-B2A9-AF9B12438BF6}">
      <dgm:prSet/>
      <dgm:spPr/>
      <dgm:t>
        <a:bodyPr/>
        <a:lstStyle/>
        <a:p>
          <a:endParaRPr lang="es-CL"/>
        </a:p>
      </dgm:t>
    </dgm:pt>
    <dgm:pt modelId="{427D9446-5EFA-4288-A9DD-477077826BA6}" type="sibTrans" cxnId="{ED8A013C-1CD2-429B-B2A9-AF9B12438BF6}">
      <dgm:prSet/>
      <dgm:spPr/>
      <dgm:t>
        <a:bodyPr/>
        <a:lstStyle/>
        <a:p>
          <a:endParaRPr lang="es-CL"/>
        </a:p>
      </dgm:t>
    </dgm:pt>
    <dgm:pt modelId="{E42C6FE1-2DA9-425E-828C-F106DDD25371}">
      <dgm:prSet phldrT="[Texto]" custT="1"/>
      <dgm:spPr/>
      <dgm:t>
        <a:bodyPr/>
        <a:lstStyle/>
        <a:p>
          <a:r>
            <a:rPr lang="es-CL" sz="1600" b="1" dirty="0" smtClean="0"/>
            <a:t>RAM</a:t>
          </a:r>
          <a:endParaRPr lang="es-CL" sz="1600" b="1" dirty="0"/>
        </a:p>
      </dgm:t>
    </dgm:pt>
    <dgm:pt modelId="{A38B0958-6094-4AEB-A1C7-8B077102AAD2}" type="parTrans" cxnId="{94CA55E2-BC43-4A9C-A884-C32A8047838C}">
      <dgm:prSet/>
      <dgm:spPr/>
      <dgm:t>
        <a:bodyPr/>
        <a:lstStyle/>
        <a:p>
          <a:endParaRPr lang="es-CL"/>
        </a:p>
      </dgm:t>
    </dgm:pt>
    <dgm:pt modelId="{509469F7-F506-46C6-A6C7-D62D52325FF0}" type="sibTrans" cxnId="{94CA55E2-BC43-4A9C-A884-C32A8047838C}">
      <dgm:prSet/>
      <dgm:spPr/>
      <dgm:t>
        <a:bodyPr/>
        <a:lstStyle/>
        <a:p>
          <a:endParaRPr lang="es-CL"/>
        </a:p>
      </dgm:t>
    </dgm:pt>
    <dgm:pt modelId="{9173C0F8-AE66-4297-88BE-7BE24FE6E819}">
      <dgm:prSet phldrT="[Texto]" custT="1"/>
      <dgm:spPr/>
      <dgm:t>
        <a:bodyPr/>
        <a:lstStyle/>
        <a:p>
          <a:r>
            <a:rPr lang="es-CL" sz="1600" b="1" dirty="0" smtClean="0"/>
            <a:t>FRAGILIDAD</a:t>
          </a:r>
        </a:p>
        <a:p>
          <a:r>
            <a:rPr lang="es-CL" sz="1600" b="1" dirty="0" smtClean="0"/>
            <a:t>GERIATRICA</a:t>
          </a:r>
          <a:endParaRPr lang="es-CL" sz="1600" b="1" dirty="0"/>
        </a:p>
      </dgm:t>
    </dgm:pt>
    <dgm:pt modelId="{D9FBD001-DDD5-4023-A2D6-5C894A3C493B}" type="parTrans" cxnId="{C1E92F7E-E72D-48D1-9533-39183B54FA37}">
      <dgm:prSet/>
      <dgm:spPr/>
      <dgm:t>
        <a:bodyPr/>
        <a:lstStyle/>
        <a:p>
          <a:endParaRPr lang="es-CL"/>
        </a:p>
      </dgm:t>
    </dgm:pt>
    <dgm:pt modelId="{89B34D08-0C6B-428F-880D-9A635C7AF8A0}" type="sibTrans" cxnId="{C1E92F7E-E72D-48D1-9533-39183B54FA37}">
      <dgm:prSet/>
      <dgm:spPr/>
      <dgm:t>
        <a:bodyPr/>
        <a:lstStyle/>
        <a:p>
          <a:endParaRPr lang="es-CL"/>
        </a:p>
      </dgm:t>
    </dgm:pt>
    <dgm:pt modelId="{8F6B9014-DF99-438E-903A-94C6E7979176}">
      <dgm:prSet phldrT="[Texto]"/>
      <dgm:spPr/>
      <dgm:t>
        <a:bodyPr/>
        <a:lstStyle/>
        <a:p>
          <a:endParaRPr lang="es-CL" dirty="0"/>
        </a:p>
      </dgm:t>
    </dgm:pt>
    <dgm:pt modelId="{AE09E56E-9A13-4DCB-8556-7B0541392641}" type="parTrans" cxnId="{36EDFCBD-621C-4165-8219-F1BF38896027}">
      <dgm:prSet/>
      <dgm:spPr/>
      <dgm:t>
        <a:bodyPr/>
        <a:lstStyle/>
        <a:p>
          <a:endParaRPr lang="es-CL"/>
        </a:p>
      </dgm:t>
    </dgm:pt>
    <dgm:pt modelId="{C0C07F69-986B-400B-92D6-4D06D469DCC9}" type="sibTrans" cxnId="{36EDFCBD-621C-4165-8219-F1BF38896027}">
      <dgm:prSet/>
      <dgm:spPr/>
      <dgm:t>
        <a:bodyPr/>
        <a:lstStyle/>
        <a:p>
          <a:endParaRPr lang="es-CL"/>
        </a:p>
      </dgm:t>
    </dgm:pt>
    <dgm:pt modelId="{522FF30C-9018-4C25-A0C1-2A4F99CA5674}" type="pres">
      <dgm:prSet presAssocID="{B869BD0B-146D-4194-B85A-8951E252E9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00B8E4-9D7A-4F18-940C-E12436C11641}" type="pres">
      <dgm:prSet presAssocID="{D0E94634-6857-45D2-B590-08EF8E9DF591}" presName="dummy" presStyleCnt="0"/>
      <dgm:spPr/>
    </dgm:pt>
    <dgm:pt modelId="{63ECF328-33D2-4B87-B9FE-F3BFD67A192C}" type="pres">
      <dgm:prSet presAssocID="{D0E94634-6857-45D2-B590-08EF8E9DF591}" presName="node" presStyleLbl="revTx" presStyleIdx="0" presStyleCnt="4" custScaleX="17750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6A63D0-5EAE-4EC9-AB27-BE38B7527CA5}" type="pres">
      <dgm:prSet presAssocID="{C04F3FE3-8724-4963-AB85-F217D6A820B3}" presName="sibTrans" presStyleLbl="node1" presStyleIdx="0" presStyleCnt="4"/>
      <dgm:spPr/>
      <dgm:t>
        <a:bodyPr/>
        <a:lstStyle/>
        <a:p>
          <a:endParaRPr lang="es-ES"/>
        </a:p>
      </dgm:t>
    </dgm:pt>
    <dgm:pt modelId="{5C17CAE7-AA95-4E4E-AB66-E0950EC715B7}" type="pres">
      <dgm:prSet presAssocID="{B63250A5-954B-42E3-9311-AF58FDE07D21}" presName="dummy" presStyleCnt="0"/>
      <dgm:spPr/>
    </dgm:pt>
    <dgm:pt modelId="{518A51A2-74C8-470E-975B-F7F39E2F4D9B}" type="pres">
      <dgm:prSet presAssocID="{B63250A5-954B-42E3-9311-AF58FDE07D21}" presName="node" presStyleLbl="revTx" presStyleIdx="1" presStyleCnt="4" custScaleX="1595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CE7740-7948-4389-B54E-E93D716A2991}" type="pres">
      <dgm:prSet presAssocID="{427D9446-5EFA-4288-A9DD-477077826BA6}" presName="sibTrans" presStyleLbl="node1" presStyleIdx="1" presStyleCnt="4" custLinFactNeighborX="-2286" custLinFactNeighborY="-6343"/>
      <dgm:spPr/>
      <dgm:t>
        <a:bodyPr/>
        <a:lstStyle/>
        <a:p>
          <a:endParaRPr lang="es-ES"/>
        </a:p>
      </dgm:t>
    </dgm:pt>
    <dgm:pt modelId="{0729C9A5-BA13-440C-8FBF-D0C0BC0DC6B8}" type="pres">
      <dgm:prSet presAssocID="{E42C6FE1-2DA9-425E-828C-F106DDD25371}" presName="dummy" presStyleCnt="0"/>
      <dgm:spPr/>
    </dgm:pt>
    <dgm:pt modelId="{0DDA0142-E147-44CC-8502-8E7F98E1D9B8}" type="pres">
      <dgm:prSet presAssocID="{E42C6FE1-2DA9-425E-828C-F106DDD2537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8FD24F-B75C-4F99-BE7E-6973BB4FCDB5}" type="pres">
      <dgm:prSet presAssocID="{509469F7-F506-46C6-A6C7-D62D52325FF0}" presName="sibTrans" presStyleLbl="node1" presStyleIdx="2" presStyleCnt="4"/>
      <dgm:spPr/>
      <dgm:t>
        <a:bodyPr/>
        <a:lstStyle/>
        <a:p>
          <a:endParaRPr lang="es-ES"/>
        </a:p>
      </dgm:t>
    </dgm:pt>
    <dgm:pt modelId="{816D2450-67EF-4F58-A62B-4BE810ABBF12}" type="pres">
      <dgm:prSet presAssocID="{9173C0F8-AE66-4297-88BE-7BE24FE6E819}" presName="dummy" presStyleCnt="0"/>
      <dgm:spPr/>
    </dgm:pt>
    <dgm:pt modelId="{FEF7E56D-0460-4CAB-9E0B-9093FA8898B7}" type="pres">
      <dgm:prSet presAssocID="{9173C0F8-AE66-4297-88BE-7BE24FE6E819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AD31588-0D8D-44C1-86E4-C3738221B35B}" type="pres">
      <dgm:prSet presAssocID="{89B34D08-0C6B-428F-880D-9A635C7AF8A0}" presName="sibTrans" presStyleLbl="node1" presStyleIdx="3" presStyleCnt="4" custScaleX="112640" custLinFactNeighborX="5625" custLinFactNeighborY="7971"/>
      <dgm:spPr/>
      <dgm:t>
        <a:bodyPr/>
        <a:lstStyle/>
        <a:p>
          <a:endParaRPr lang="es-ES"/>
        </a:p>
      </dgm:t>
    </dgm:pt>
  </dgm:ptLst>
  <dgm:cxnLst>
    <dgm:cxn modelId="{069AB21D-081E-4AF0-B12E-1904F696A34B}" type="presOf" srcId="{9173C0F8-AE66-4297-88BE-7BE24FE6E819}" destId="{FEF7E56D-0460-4CAB-9E0B-9093FA8898B7}" srcOrd="0" destOrd="0" presId="urn:microsoft.com/office/officeart/2005/8/layout/cycle1"/>
    <dgm:cxn modelId="{C1E92F7E-E72D-48D1-9533-39183B54FA37}" srcId="{B869BD0B-146D-4194-B85A-8951E252E986}" destId="{9173C0F8-AE66-4297-88BE-7BE24FE6E819}" srcOrd="3" destOrd="0" parTransId="{D9FBD001-DDD5-4023-A2D6-5C894A3C493B}" sibTransId="{89B34D08-0C6B-428F-880D-9A635C7AF8A0}"/>
    <dgm:cxn modelId="{36EDFCBD-621C-4165-8219-F1BF38896027}" srcId="{9173C0F8-AE66-4297-88BE-7BE24FE6E819}" destId="{8F6B9014-DF99-438E-903A-94C6E7979176}" srcOrd="0" destOrd="0" parTransId="{AE09E56E-9A13-4DCB-8556-7B0541392641}" sibTransId="{C0C07F69-986B-400B-92D6-4D06D469DCC9}"/>
    <dgm:cxn modelId="{A16A2619-65D9-4D29-8766-10A3523B454F}" type="presOf" srcId="{E42C6FE1-2DA9-425E-828C-F106DDD25371}" destId="{0DDA0142-E147-44CC-8502-8E7F98E1D9B8}" srcOrd="0" destOrd="0" presId="urn:microsoft.com/office/officeart/2005/8/layout/cycle1"/>
    <dgm:cxn modelId="{B7AA86E3-A4C7-424D-8E52-9A470C41A844}" type="presOf" srcId="{89B34D08-0C6B-428F-880D-9A635C7AF8A0}" destId="{6AD31588-0D8D-44C1-86E4-C3738221B35B}" srcOrd="0" destOrd="0" presId="urn:microsoft.com/office/officeart/2005/8/layout/cycle1"/>
    <dgm:cxn modelId="{BD8BE6E2-6BE2-49C9-83A6-0A9DF7C5AD8B}" srcId="{B869BD0B-146D-4194-B85A-8951E252E986}" destId="{D0E94634-6857-45D2-B590-08EF8E9DF591}" srcOrd="0" destOrd="0" parTransId="{DBD9034D-1262-4ADD-9E81-7CC41A217459}" sibTransId="{C04F3FE3-8724-4963-AB85-F217D6A820B3}"/>
    <dgm:cxn modelId="{E2B82779-956E-47C1-8D0A-2C8175D734E0}" type="presOf" srcId="{427D9446-5EFA-4288-A9DD-477077826BA6}" destId="{87CE7740-7948-4389-B54E-E93D716A2991}" srcOrd="0" destOrd="0" presId="urn:microsoft.com/office/officeart/2005/8/layout/cycle1"/>
    <dgm:cxn modelId="{E9B5B978-7783-4595-BC5D-8827EC090140}" type="presOf" srcId="{B63250A5-954B-42E3-9311-AF58FDE07D21}" destId="{518A51A2-74C8-470E-975B-F7F39E2F4D9B}" srcOrd="0" destOrd="0" presId="urn:microsoft.com/office/officeart/2005/8/layout/cycle1"/>
    <dgm:cxn modelId="{8FC82A45-DB84-4E6B-A6B8-9C93CD2DC5FC}" type="presOf" srcId="{D0E94634-6857-45D2-B590-08EF8E9DF591}" destId="{63ECF328-33D2-4B87-B9FE-F3BFD67A192C}" srcOrd="0" destOrd="0" presId="urn:microsoft.com/office/officeart/2005/8/layout/cycle1"/>
    <dgm:cxn modelId="{4C45C7D1-BC8B-443A-93DD-16B85BBE8B19}" type="presOf" srcId="{509469F7-F506-46C6-A6C7-D62D52325FF0}" destId="{708FD24F-B75C-4F99-BE7E-6973BB4FCDB5}" srcOrd="0" destOrd="0" presId="urn:microsoft.com/office/officeart/2005/8/layout/cycle1"/>
    <dgm:cxn modelId="{D709D401-EBBA-44C4-B60F-C9EF2594566A}" type="presOf" srcId="{8F6B9014-DF99-438E-903A-94C6E7979176}" destId="{FEF7E56D-0460-4CAB-9E0B-9093FA8898B7}" srcOrd="0" destOrd="1" presId="urn:microsoft.com/office/officeart/2005/8/layout/cycle1"/>
    <dgm:cxn modelId="{94CA55E2-BC43-4A9C-A884-C32A8047838C}" srcId="{B869BD0B-146D-4194-B85A-8951E252E986}" destId="{E42C6FE1-2DA9-425E-828C-F106DDD25371}" srcOrd="2" destOrd="0" parTransId="{A38B0958-6094-4AEB-A1C7-8B077102AAD2}" sibTransId="{509469F7-F506-46C6-A6C7-D62D52325FF0}"/>
    <dgm:cxn modelId="{9FCEA670-6803-4B12-851D-1573FFB7C316}" type="presOf" srcId="{C04F3FE3-8724-4963-AB85-F217D6A820B3}" destId="{BE6A63D0-5EAE-4EC9-AB27-BE38B7527CA5}" srcOrd="0" destOrd="0" presId="urn:microsoft.com/office/officeart/2005/8/layout/cycle1"/>
    <dgm:cxn modelId="{A8844FA4-42FC-47DB-8E00-2A8317A97E83}" type="presOf" srcId="{B869BD0B-146D-4194-B85A-8951E252E986}" destId="{522FF30C-9018-4C25-A0C1-2A4F99CA5674}" srcOrd="0" destOrd="0" presId="urn:microsoft.com/office/officeart/2005/8/layout/cycle1"/>
    <dgm:cxn modelId="{ED8A013C-1CD2-429B-B2A9-AF9B12438BF6}" srcId="{B869BD0B-146D-4194-B85A-8951E252E986}" destId="{B63250A5-954B-42E3-9311-AF58FDE07D21}" srcOrd="1" destOrd="0" parTransId="{FEE3F0D2-86CF-47A4-9C80-9609AAE60549}" sibTransId="{427D9446-5EFA-4288-A9DD-477077826BA6}"/>
    <dgm:cxn modelId="{F319AF9C-C48B-4697-A09D-9567919D1D35}" type="presParOf" srcId="{522FF30C-9018-4C25-A0C1-2A4F99CA5674}" destId="{EC00B8E4-9D7A-4F18-940C-E12436C11641}" srcOrd="0" destOrd="0" presId="urn:microsoft.com/office/officeart/2005/8/layout/cycle1"/>
    <dgm:cxn modelId="{AD741BE0-1DF1-40B5-9817-0673A353E417}" type="presParOf" srcId="{522FF30C-9018-4C25-A0C1-2A4F99CA5674}" destId="{63ECF328-33D2-4B87-B9FE-F3BFD67A192C}" srcOrd="1" destOrd="0" presId="urn:microsoft.com/office/officeart/2005/8/layout/cycle1"/>
    <dgm:cxn modelId="{05740695-41E5-456C-92BB-5ED13E52958E}" type="presParOf" srcId="{522FF30C-9018-4C25-A0C1-2A4F99CA5674}" destId="{BE6A63D0-5EAE-4EC9-AB27-BE38B7527CA5}" srcOrd="2" destOrd="0" presId="urn:microsoft.com/office/officeart/2005/8/layout/cycle1"/>
    <dgm:cxn modelId="{EF6964CE-19DE-467B-AF54-DD8F6B6E5464}" type="presParOf" srcId="{522FF30C-9018-4C25-A0C1-2A4F99CA5674}" destId="{5C17CAE7-AA95-4E4E-AB66-E0950EC715B7}" srcOrd="3" destOrd="0" presId="urn:microsoft.com/office/officeart/2005/8/layout/cycle1"/>
    <dgm:cxn modelId="{A1A3AB16-0BD9-4762-9D87-D36E0E535351}" type="presParOf" srcId="{522FF30C-9018-4C25-A0C1-2A4F99CA5674}" destId="{518A51A2-74C8-470E-975B-F7F39E2F4D9B}" srcOrd="4" destOrd="0" presId="urn:microsoft.com/office/officeart/2005/8/layout/cycle1"/>
    <dgm:cxn modelId="{D161B4C7-70AD-497C-AECE-4AD40A15DBB1}" type="presParOf" srcId="{522FF30C-9018-4C25-A0C1-2A4F99CA5674}" destId="{87CE7740-7948-4389-B54E-E93D716A2991}" srcOrd="5" destOrd="0" presId="urn:microsoft.com/office/officeart/2005/8/layout/cycle1"/>
    <dgm:cxn modelId="{C220D5BA-821B-4D2B-B392-EE92982C7760}" type="presParOf" srcId="{522FF30C-9018-4C25-A0C1-2A4F99CA5674}" destId="{0729C9A5-BA13-440C-8FBF-D0C0BC0DC6B8}" srcOrd="6" destOrd="0" presId="urn:microsoft.com/office/officeart/2005/8/layout/cycle1"/>
    <dgm:cxn modelId="{D9C81395-E85A-4786-AE93-240DC7BC9E92}" type="presParOf" srcId="{522FF30C-9018-4C25-A0C1-2A4F99CA5674}" destId="{0DDA0142-E147-44CC-8502-8E7F98E1D9B8}" srcOrd="7" destOrd="0" presId="urn:microsoft.com/office/officeart/2005/8/layout/cycle1"/>
    <dgm:cxn modelId="{4C226EAB-2030-41AA-915A-E190E0D7D996}" type="presParOf" srcId="{522FF30C-9018-4C25-A0C1-2A4F99CA5674}" destId="{708FD24F-B75C-4F99-BE7E-6973BB4FCDB5}" srcOrd="8" destOrd="0" presId="urn:microsoft.com/office/officeart/2005/8/layout/cycle1"/>
    <dgm:cxn modelId="{FABABC68-E379-4FCC-A331-86C3282A0B5A}" type="presParOf" srcId="{522FF30C-9018-4C25-A0C1-2A4F99CA5674}" destId="{816D2450-67EF-4F58-A62B-4BE810ABBF12}" srcOrd="9" destOrd="0" presId="urn:microsoft.com/office/officeart/2005/8/layout/cycle1"/>
    <dgm:cxn modelId="{9295B66A-B770-45D8-892F-973BADC3E348}" type="presParOf" srcId="{522FF30C-9018-4C25-A0C1-2A4F99CA5674}" destId="{FEF7E56D-0460-4CAB-9E0B-9093FA8898B7}" srcOrd="10" destOrd="0" presId="urn:microsoft.com/office/officeart/2005/8/layout/cycle1"/>
    <dgm:cxn modelId="{A166DF74-F7FF-4AC3-91B0-701E235787B0}" type="presParOf" srcId="{522FF30C-9018-4C25-A0C1-2A4F99CA5674}" destId="{6AD31588-0D8D-44C1-86E4-C3738221B35B}" srcOrd="11" destOrd="0" presId="urn:microsoft.com/office/officeart/2005/8/layout/cycl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CF328-33D2-4B87-B9FE-F3BFD67A192C}">
      <dsp:nvSpPr>
        <dsp:cNvPr id="0" name=""/>
        <dsp:cNvSpPr/>
      </dsp:nvSpPr>
      <dsp:spPr>
        <a:xfrm>
          <a:off x="2450235" y="100256"/>
          <a:ext cx="2844880" cy="1602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PLURIPATOLOGIA</a:t>
          </a:r>
          <a:endParaRPr lang="es-CL" sz="1400" b="1" kern="1200" dirty="0"/>
        </a:p>
      </dsp:txBody>
      <dsp:txXfrm>
        <a:off x="2450235" y="100256"/>
        <a:ext cx="2844880" cy="1602740"/>
      </dsp:txXfrm>
    </dsp:sp>
    <dsp:sp modelId="{BE6A63D0-5EAE-4EC9-AB27-BE38B7527CA5}">
      <dsp:nvSpPr>
        <dsp:cNvPr id="0" name=""/>
        <dsp:cNvSpPr/>
      </dsp:nvSpPr>
      <dsp:spPr>
        <a:xfrm>
          <a:off x="247496" y="-843"/>
          <a:ext cx="4527649" cy="4527649"/>
        </a:xfrm>
        <a:prstGeom prst="circularArrow">
          <a:avLst>
            <a:gd name="adj1" fmla="val 6903"/>
            <a:gd name="adj2" fmla="val 465410"/>
            <a:gd name="adj3" fmla="val 549170"/>
            <a:gd name="adj4" fmla="val 20585420"/>
            <a:gd name="adj5" fmla="val 80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A51A2-74C8-470E-975B-F7F39E2F4D9B}">
      <dsp:nvSpPr>
        <dsp:cNvPr id="0" name=""/>
        <dsp:cNvSpPr/>
      </dsp:nvSpPr>
      <dsp:spPr>
        <a:xfrm>
          <a:off x="2594442" y="2822965"/>
          <a:ext cx="2556467" cy="1602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POLIFARMACIA</a:t>
          </a:r>
          <a:endParaRPr lang="es-CL" sz="1600" b="1" kern="1200" dirty="0"/>
        </a:p>
      </dsp:txBody>
      <dsp:txXfrm>
        <a:off x="2594442" y="2822965"/>
        <a:ext cx="2556467" cy="1602740"/>
      </dsp:txXfrm>
    </dsp:sp>
    <dsp:sp modelId="{87CE7740-7948-4389-B54E-E93D716A2991}">
      <dsp:nvSpPr>
        <dsp:cNvPr id="0" name=""/>
        <dsp:cNvSpPr/>
      </dsp:nvSpPr>
      <dsp:spPr>
        <a:xfrm>
          <a:off x="143994" y="-288032"/>
          <a:ext cx="4527649" cy="4527649"/>
        </a:xfrm>
        <a:prstGeom prst="circularArrow">
          <a:avLst>
            <a:gd name="adj1" fmla="val 6903"/>
            <a:gd name="adj2" fmla="val 465410"/>
            <a:gd name="adj3" fmla="val 5949170"/>
            <a:gd name="adj4" fmla="val 5251532"/>
            <a:gd name="adj5" fmla="val 80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A0142-E147-44CC-8502-8E7F98E1D9B8}">
      <dsp:nvSpPr>
        <dsp:cNvPr id="0" name=""/>
        <dsp:cNvSpPr/>
      </dsp:nvSpPr>
      <dsp:spPr>
        <a:xfrm>
          <a:off x="348596" y="2822965"/>
          <a:ext cx="1602740" cy="1602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RAM</a:t>
          </a:r>
          <a:endParaRPr lang="es-CL" sz="1600" b="1" kern="1200" dirty="0"/>
        </a:p>
      </dsp:txBody>
      <dsp:txXfrm>
        <a:off x="348596" y="2822965"/>
        <a:ext cx="1602740" cy="1602740"/>
      </dsp:txXfrm>
    </dsp:sp>
    <dsp:sp modelId="{708FD24F-B75C-4F99-BE7E-6973BB4FCDB5}">
      <dsp:nvSpPr>
        <dsp:cNvPr id="0" name=""/>
        <dsp:cNvSpPr/>
      </dsp:nvSpPr>
      <dsp:spPr>
        <a:xfrm>
          <a:off x="247496" y="-843"/>
          <a:ext cx="4527649" cy="4527649"/>
        </a:xfrm>
        <a:prstGeom prst="circularArrow">
          <a:avLst>
            <a:gd name="adj1" fmla="val 6903"/>
            <a:gd name="adj2" fmla="val 465410"/>
            <a:gd name="adj3" fmla="val 11349170"/>
            <a:gd name="adj4" fmla="val 9785420"/>
            <a:gd name="adj5" fmla="val 80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7E56D-0460-4CAB-9E0B-9093FA8898B7}">
      <dsp:nvSpPr>
        <dsp:cNvPr id="0" name=""/>
        <dsp:cNvSpPr/>
      </dsp:nvSpPr>
      <dsp:spPr>
        <a:xfrm>
          <a:off x="348596" y="100256"/>
          <a:ext cx="1602740" cy="1602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FRAGILIDAD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GERIATRICA</a:t>
          </a:r>
          <a:endParaRPr lang="es-CL" sz="16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3600" kern="1200" dirty="0"/>
        </a:p>
      </dsp:txBody>
      <dsp:txXfrm>
        <a:off x="348596" y="100256"/>
        <a:ext cx="1602740" cy="1602740"/>
      </dsp:txXfrm>
    </dsp:sp>
    <dsp:sp modelId="{6AD31588-0D8D-44C1-86E4-C3738221B35B}">
      <dsp:nvSpPr>
        <dsp:cNvPr id="0" name=""/>
        <dsp:cNvSpPr/>
      </dsp:nvSpPr>
      <dsp:spPr>
        <a:xfrm>
          <a:off x="216029" y="360055"/>
          <a:ext cx="5099944" cy="4527649"/>
        </a:xfrm>
        <a:prstGeom prst="circularArrow">
          <a:avLst>
            <a:gd name="adj1" fmla="val 6903"/>
            <a:gd name="adj2" fmla="val 465410"/>
            <a:gd name="adj3" fmla="val 15625496"/>
            <a:gd name="adj4" fmla="val 15185420"/>
            <a:gd name="adj5" fmla="val 80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089141F-CE84-44D1-9788-FF42F55C503A}" type="datetimeFigureOut">
              <a:rPr lang="es-CL" smtClean="0"/>
              <a:pPr/>
              <a:t>06-05-2014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1356F8-BC53-4D74-A276-ADAE583DFF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l/url?sa=i&amp;rct=j&amp;q=&amp;esrc=s&amp;frm=1&amp;source=images&amp;cd=&amp;cad=rja&amp;uact=8&amp;docid=jvAL27nhuGSFrM&amp;tbnid=JXrs8EK9xYFPtM:&amp;ved=0CAUQjRw&amp;url=http://escuela.med.puc.cl/deptos/programageriatria/Fragilidad.html&amp;ei=irhlU6fuI7C-sQS4z4KwCg&amp;bvm=bv.65788261,d.cGU&amp;psig=AFQjCNH4VAU2p_DgMaU_kwyhdtWyWk_Qrw&amp;ust=139926132546417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/>
              <a:t>POLIFARMACIA: mas que sumar </a:t>
            </a:r>
            <a:r>
              <a:rPr lang="es-CL" b="1" dirty="0" err="1" smtClean="0"/>
              <a:t>farmacos</a:t>
            </a:r>
            <a:endParaRPr lang="es-C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800" b="1" i="1" dirty="0" smtClean="0"/>
              <a:t>DRA CAROLINA TANCO</a:t>
            </a:r>
          </a:p>
          <a:p>
            <a:r>
              <a:rPr lang="es-CL" sz="2800" b="1" i="1" dirty="0" smtClean="0"/>
              <a:t>Especialista en </a:t>
            </a:r>
            <a:r>
              <a:rPr lang="es-CL" sz="2800" b="1" i="1" dirty="0" err="1" smtClean="0"/>
              <a:t>Geriatria</a:t>
            </a:r>
            <a:endParaRPr lang="es-CL" sz="2800" b="1" i="1" dirty="0" smtClean="0"/>
          </a:p>
          <a:p>
            <a:r>
              <a:rPr lang="es-CL" sz="2800" b="1" i="1" dirty="0" smtClean="0"/>
              <a:t>CAPREDENA LA FLORIDA</a:t>
            </a:r>
          </a:p>
          <a:p>
            <a:r>
              <a:rPr lang="es-CL" sz="1400" b="1" i="1" dirty="0" smtClean="0">
                <a:solidFill>
                  <a:schemeClr val="accent1"/>
                </a:solidFill>
              </a:rPr>
              <a:t>carolatanco@yahoo.com</a:t>
            </a:r>
            <a:endParaRPr lang="es-CL" sz="14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b="1" dirty="0" smtClean="0"/>
              <a:t>CASCADA DE LA PRESCRIPCION INADECUADA</a:t>
            </a:r>
            <a:endParaRPr lang="es-CL" sz="2400" b="1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95500"/>
            <a:ext cx="644723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u="sng" dirty="0" smtClean="0"/>
              <a:t>RAM</a:t>
            </a:r>
            <a:endParaRPr lang="es-CL" sz="28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Las reacciones adversas se clasifican: </a:t>
            </a:r>
          </a:p>
          <a:p>
            <a:pPr lvl="1"/>
            <a:r>
              <a:rPr lang="es-CL" b="1" i="1" dirty="0"/>
              <a:t>Reacciones Adversas tipo A: son aquellas que están relacionadas con las acciones farmacológicas del medicamento como la dosis, la toxicidad , sus reacciones secundarias y sus </a:t>
            </a:r>
            <a:r>
              <a:rPr lang="es-CL" b="1" i="1" dirty="0" smtClean="0"/>
              <a:t>interacciones</a:t>
            </a:r>
          </a:p>
          <a:p>
            <a:endParaRPr lang="es-CL" b="1" i="1" dirty="0"/>
          </a:p>
          <a:p>
            <a:pPr lvl="1"/>
            <a:r>
              <a:rPr lang="es-CL" b="1" i="1" dirty="0"/>
              <a:t>Las reacciones adversas B: son aquellas que están relacionadas con reacciones de tipo idiosincrático e inmunológico, generalmente son ajenas a la farmacología del fármaco, no existe relación dosis-respuesta y muchas de estas son causa de hospitalizaciones.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dirty="0" smtClean="0"/>
              <a:t>POLIFARMACIA Y FRAGILIDAD</a:t>
            </a:r>
            <a:endParaRPr lang="es-CL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7890" name="Picture 2" descr="http://escuela.med.puc.cl/deptos/programageriatria/Images/Figura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12776"/>
            <a:ext cx="576064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63688" y="1628800"/>
          <a:ext cx="55446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Elipse"/>
          <p:cNvSpPr/>
          <p:nvPr/>
        </p:nvSpPr>
        <p:spPr>
          <a:xfrm>
            <a:off x="2267744" y="548680"/>
            <a:ext cx="4392488" cy="32403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923928" y="2636912"/>
            <a:ext cx="3744416" cy="338437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00B050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1331640" y="2492896"/>
            <a:ext cx="3456384" cy="33843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rgbClr val="7030A0"/>
              </a:solidFill>
            </a:endParaRPr>
          </a:p>
        </p:txBody>
      </p:sp>
      <p:sp>
        <p:nvSpPr>
          <p:cNvPr id="10" name="9 Flecha abajo"/>
          <p:cNvSpPr/>
          <p:nvPr/>
        </p:nvSpPr>
        <p:spPr>
          <a:xfrm rot="3464252">
            <a:off x="5640885" y="-52497"/>
            <a:ext cx="2040997" cy="230396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>
                <a:solidFill>
                  <a:schemeClr val="tx1"/>
                </a:solidFill>
              </a:rPr>
              <a:t>FACTORES DEL PACIENTE</a:t>
            </a:r>
            <a:endParaRPr lang="es-CL" sz="1200" b="1" dirty="0">
              <a:solidFill>
                <a:schemeClr val="tx1"/>
              </a:solidFill>
            </a:endParaRPr>
          </a:p>
        </p:txBody>
      </p:sp>
      <p:sp>
        <p:nvSpPr>
          <p:cNvPr id="11" name="10 Flecha arriba"/>
          <p:cNvSpPr/>
          <p:nvPr/>
        </p:nvSpPr>
        <p:spPr>
          <a:xfrm rot="18835204">
            <a:off x="6412708" y="4045843"/>
            <a:ext cx="2469112" cy="2217520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 smtClean="0"/>
              <a:t>FACTORES DEPENDIENTE DE LA PRESCRIPCION MEDICA</a:t>
            </a:r>
            <a:endParaRPr lang="es-CL" sz="1100" b="1" dirty="0"/>
          </a:p>
        </p:txBody>
      </p:sp>
      <p:sp>
        <p:nvSpPr>
          <p:cNvPr id="12" name="11 Flecha arriba"/>
          <p:cNvSpPr/>
          <p:nvPr/>
        </p:nvSpPr>
        <p:spPr>
          <a:xfrm rot="2978747">
            <a:off x="450632" y="4306335"/>
            <a:ext cx="1961714" cy="2341722"/>
          </a:xfrm>
          <a:prstGeom prst="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/>
              <a:t>FACTORES DEPNDIENTE DEL FARMACO</a:t>
            </a:r>
            <a:endParaRPr lang="es-CL" sz="1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u="sng" dirty="0" smtClean="0"/>
              <a:t>DEFINICION</a:t>
            </a:r>
            <a:endParaRPr lang="es-CL" sz="28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6386" name="Picture 2" descr="http://www.revclinesp.es/publicaciones/00142565/0000020500000010/v0_201302121722/13079770/v0_201302121728/es/main.assets/65v205n10-13079770tab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129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22" name="Picture 2" descr="http://www.revclinesp.es/publicaciones/00142565/0000020500000010/v0_201302121722/13079770/v0_201302121728/es/main.assets/65v205n10-13079770tab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08720"/>
            <a:ext cx="8915400" cy="576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COMO RECETAR ADECUADAMENTE: RECOMENDACIONES PARA PREVENIR EL RIESGO DE LOS MEDICAMENTOS.</a:t>
            </a: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1600" b="1" dirty="0" smtClean="0"/>
              <a:t>1.-REALIZAR UN DIAGNOSTICO PRECISO: ES FUNDAMENTAL UNA VALORACION GERIATRICA INTEGRAL , EVITAR TRATAMIENTOS SINTOMATICOS.</a:t>
            </a:r>
          </a:p>
          <a:p>
            <a:r>
              <a:rPr lang="es-CL" sz="1600" b="1" dirty="0" smtClean="0"/>
              <a:t>2.-REALIZAR UNA HISTORIA FARMACOLOGICA COMPLETA Y REVISAR FARMACOS ACTUALES ANTES DE PRESCRIBIR.</a:t>
            </a:r>
          </a:p>
          <a:p>
            <a:r>
              <a:rPr lang="es-CL" sz="1600" b="1" dirty="0" smtClean="0"/>
              <a:t>3.-ELIMINAR AQUELLOS FARMACOS CUYOS DIAGNOSTICOS NO SE PUEDEN IDENTIFICAR.</a:t>
            </a:r>
          </a:p>
          <a:p>
            <a:r>
              <a:rPr lang="es-CL" sz="1600" b="1" dirty="0" smtClean="0"/>
              <a:t>4.-CONSIDERAR LA POSIBILIDAD DE TRATAMIENTO NO FARMACOLOGICO.</a:t>
            </a:r>
          </a:p>
          <a:p>
            <a:r>
              <a:rPr lang="es-CL" sz="1600" b="1" dirty="0" smtClean="0"/>
              <a:t>5.-ESTABLECER OBJETIVOS PARA EL TRATAMIENTO: ALIVIO SINTOMATICO O CURATIVO.</a:t>
            </a:r>
          </a:p>
          <a:p>
            <a:r>
              <a:rPr lang="es-CL" sz="1600" b="1" dirty="0" smtClean="0"/>
              <a:t>6.-EVALUAR PERFIL FARMACOLOGICO DEL PACIENTE EN SU CONJUNTO:</a:t>
            </a:r>
          </a:p>
          <a:p>
            <a:pPr lvl="1"/>
            <a:r>
              <a:rPr lang="es-CL" sz="1200" b="1" dirty="0" smtClean="0"/>
              <a:t>OTRAS PATOLOGIAS Y LA POSIBILIDAD DE QUE SEAN CONTRAINDICACIONES.</a:t>
            </a:r>
          </a:p>
          <a:p>
            <a:pPr lvl="1"/>
            <a:r>
              <a:rPr lang="es-CL" sz="1200" b="1" dirty="0" smtClean="0"/>
              <a:t>OTROS FARMACOS: COMO CAUSA DE LA ENFERMEDAD ACTUAL Y SUS POTENCIALES INTERACCIONES.</a:t>
            </a:r>
          </a:p>
          <a:p>
            <a:r>
              <a:rPr lang="es-CL" sz="1600" b="1" dirty="0" smtClean="0"/>
              <a:t>7.-¿ES POSIBLE SIMPLIFICAR EL TRATAMIENTO?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572000" y="630932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es-CL" sz="1000" dirty="0" err="1" smtClean="0"/>
              <a:t>Sindromes</a:t>
            </a:r>
            <a:r>
              <a:rPr lang="es-CL" sz="1000" dirty="0" smtClean="0"/>
              <a:t> y cuidados del paciente </a:t>
            </a:r>
            <a:r>
              <a:rPr lang="es-CL" sz="1000" dirty="0" err="1" smtClean="0"/>
              <a:t>geriatrico</a:t>
            </a:r>
            <a:r>
              <a:rPr lang="es-CL" sz="1000" dirty="0" smtClean="0"/>
              <a:t>. 2 da </a:t>
            </a:r>
            <a:r>
              <a:rPr lang="es-CL" sz="1000" dirty="0" err="1" smtClean="0"/>
              <a:t>edicion</a:t>
            </a:r>
            <a:r>
              <a:rPr lang="es-CL" sz="1000" dirty="0" smtClean="0"/>
              <a:t>.</a:t>
            </a:r>
          </a:p>
          <a:p>
            <a:pPr algn="r">
              <a:buNone/>
            </a:pPr>
            <a:r>
              <a:rPr lang="es-CL" sz="1000" dirty="0" smtClean="0"/>
              <a:t>Francisco Guillen Llera, </a:t>
            </a:r>
            <a:r>
              <a:rPr lang="es-CL" sz="1000" dirty="0" err="1" smtClean="0"/>
              <a:t>Jesus</a:t>
            </a:r>
            <a:r>
              <a:rPr lang="es-CL" sz="1000" dirty="0" smtClean="0"/>
              <a:t> </a:t>
            </a:r>
            <a:r>
              <a:rPr lang="es-CL" sz="1000" dirty="0" err="1" smtClean="0"/>
              <a:t>Perez</a:t>
            </a:r>
            <a:r>
              <a:rPr lang="es-CL" sz="1000" dirty="0" smtClean="0"/>
              <a:t> del Molino Martin, Roberto </a:t>
            </a:r>
            <a:r>
              <a:rPr lang="es-CL" sz="1000" dirty="0" err="1" smtClean="0"/>
              <a:t>Petidier</a:t>
            </a:r>
            <a:r>
              <a:rPr lang="es-CL" sz="1000" dirty="0" smtClean="0"/>
              <a:t>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COMO RECETAR ADECUADAMENTE: RECOMENDACIONES PARA PREVENIR EL RIESGO DE LOS MEDICAMENTOS.</a:t>
            </a: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CL" sz="1600" b="1" dirty="0" smtClean="0"/>
              <a:t>8.-PRESCRIPCION:</a:t>
            </a:r>
          </a:p>
          <a:p>
            <a:pPr lvl="1"/>
            <a:r>
              <a:rPr lang="es-CL" sz="1200" b="1" dirty="0" smtClean="0"/>
              <a:t>SELECCIONAR EL FARMACO MAS ADECUADO</a:t>
            </a:r>
          </a:p>
          <a:p>
            <a:pPr lvl="1"/>
            <a:r>
              <a:rPr lang="es-CL" sz="1200" b="1" dirty="0" smtClean="0"/>
              <a:t>SELECCIONAR LA PRESENTACION MAS ADECUADA: COMPRIMIDOS?, SOLUCIONES?...DISPERSABLE?</a:t>
            </a:r>
          </a:p>
          <a:p>
            <a:pPr lvl="1"/>
            <a:r>
              <a:rPr lang="es-CL" sz="1200" b="1" dirty="0" smtClean="0"/>
              <a:t>ESTABLECER UNA DOSIS INICIAL SEGURA Y PLANIFICAR EL AUMENTO HASTA LA MINIMA EFICAZ.</a:t>
            </a:r>
          </a:p>
          <a:p>
            <a:pPr lvl="1"/>
            <a:r>
              <a:rPr lang="es-CL" sz="1200" b="1" dirty="0" smtClean="0"/>
              <a:t>EVALUAR LA NECESIDAD DE UNA MONITORIZACION DE SU SEGURIDAD Y EFICACIA Y ESTABLECER UN PLAN SE SEGUIMIENTO.</a:t>
            </a:r>
          </a:p>
          <a:p>
            <a:pPr lvl="1"/>
            <a:r>
              <a:rPr lang="es-CL" sz="1200" b="1" dirty="0" smtClean="0"/>
              <a:t>¿PUEDE MANEJAR EL SOLO LA MEDICACION?</a:t>
            </a:r>
          </a:p>
          <a:p>
            <a:pPr lvl="1"/>
            <a:r>
              <a:rPr lang="es-CL" sz="1200" b="1" dirty="0" smtClean="0"/>
              <a:t>IDENTIFICAR LAS NECESIDADES DE INFORMACION DEL PACIENTE.</a:t>
            </a:r>
          </a:p>
          <a:p>
            <a:pPr lvl="2"/>
            <a:r>
              <a:rPr lang="es-CL" sz="800" b="1" dirty="0" smtClean="0"/>
              <a:t>EDUCAR, INFORMACION VERBAL Y ESCRITA SI LO REQUIERE.</a:t>
            </a:r>
          </a:p>
          <a:p>
            <a:pPr lvl="1"/>
            <a:r>
              <a:rPr lang="es-CL" sz="1200" b="1" dirty="0" smtClean="0"/>
              <a:t>INFORMARLE Y ASEGURARSE DE QUE HA COMPRENDIDO LA INFORMACION QUE SE LE HA DADO.</a:t>
            </a:r>
          </a:p>
          <a:p>
            <a:pPr lvl="1"/>
            <a:endParaRPr lang="es-CL" sz="1200" b="1" dirty="0"/>
          </a:p>
          <a:p>
            <a:pPr lvl="1"/>
            <a:r>
              <a:rPr lang="es-CL" sz="1200" b="1" dirty="0" smtClean="0"/>
              <a:t>REEVALUAR PERIODICAMENTE Y REPLANTEARSE SEGÚN RESULTADOS LA NECESIDAD DE CONTINUAR DE TRATAMIENTO.</a:t>
            </a:r>
          </a:p>
          <a:p>
            <a:pPr lvl="1"/>
            <a:r>
              <a:rPr lang="es-CL" sz="1200" b="1" dirty="0" smtClean="0"/>
              <a:t>VIGILAR LOS ERRORES DE MEDICACION OCURRIDOS EN LAS TRANSICIONES ENTRE LOS DISTINTOS PUNTOS DE LA ASISTENCIA SANITARIA.</a:t>
            </a:r>
          </a:p>
          <a:p>
            <a:pPr lvl="1"/>
            <a:endParaRPr lang="es-CL" sz="1200" b="1" dirty="0"/>
          </a:p>
          <a:p>
            <a:pPr lvl="1"/>
            <a:endParaRPr lang="es-CL" sz="1200" b="1" dirty="0" smtClean="0"/>
          </a:p>
          <a:p>
            <a:pPr lvl="1"/>
            <a:endParaRPr lang="es-CL" sz="1200" b="1" dirty="0"/>
          </a:p>
          <a:p>
            <a:pPr lvl="1"/>
            <a:endParaRPr lang="es-CL" sz="1200" dirty="0" smtClean="0"/>
          </a:p>
          <a:p>
            <a:pPr lvl="1"/>
            <a:endParaRPr lang="es-CL" sz="1200" dirty="0"/>
          </a:p>
          <a:p>
            <a:pPr lvl="1"/>
            <a:endParaRPr lang="es-CL" sz="1200" dirty="0" smtClean="0"/>
          </a:p>
          <a:p>
            <a:pPr lvl="1"/>
            <a:endParaRPr lang="es-CL" sz="1200" dirty="0" smtClean="0"/>
          </a:p>
          <a:p>
            <a:pPr lvl="1"/>
            <a:endParaRPr lang="es-CL" sz="1200" dirty="0" smtClean="0"/>
          </a:p>
          <a:p>
            <a:pPr algn="r">
              <a:buNone/>
            </a:pPr>
            <a:r>
              <a:rPr lang="es-CL" sz="1000" dirty="0" err="1" smtClean="0"/>
              <a:t>Sindromes</a:t>
            </a:r>
            <a:r>
              <a:rPr lang="es-CL" sz="1000" dirty="0" smtClean="0"/>
              <a:t> y cuidados del paciente </a:t>
            </a:r>
            <a:r>
              <a:rPr lang="es-CL" sz="1000" dirty="0" err="1" smtClean="0"/>
              <a:t>geriatrico</a:t>
            </a:r>
            <a:r>
              <a:rPr lang="es-CL" sz="1000" dirty="0" smtClean="0"/>
              <a:t>. 2 da </a:t>
            </a:r>
            <a:r>
              <a:rPr lang="es-CL" sz="1000" dirty="0" err="1" smtClean="0"/>
              <a:t>edicion</a:t>
            </a:r>
            <a:r>
              <a:rPr lang="es-CL" sz="1000" dirty="0" smtClean="0"/>
              <a:t>.</a:t>
            </a:r>
          </a:p>
          <a:p>
            <a:pPr algn="r">
              <a:buNone/>
            </a:pPr>
            <a:r>
              <a:rPr lang="es-CL" sz="1000" dirty="0" smtClean="0"/>
              <a:t>Francisco Guillen Llera, </a:t>
            </a:r>
            <a:r>
              <a:rPr lang="es-CL" sz="1000" dirty="0" err="1" smtClean="0"/>
              <a:t>Jesus</a:t>
            </a:r>
            <a:r>
              <a:rPr lang="es-CL" sz="1000" dirty="0" smtClean="0"/>
              <a:t> </a:t>
            </a:r>
            <a:r>
              <a:rPr lang="es-CL" sz="1000" dirty="0" err="1" smtClean="0"/>
              <a:t>Perez</a:t>
            </a:r>
            <a:r>
              <a:rPr lang="es-CL" sz="1000" dirty="0" smtClean="0"/>
              <a:t> del Molino Martin, Roberto </a:t>
            </a:r>
            <a:r>
              <a:rPr lang="es-CL" sz="1000" dirty="0" err="1" smtClean="0"/>
              <a:t>Petidier</a:t>
            </a:r>
            <a:r>
              <a:rPr lang="es-CL" sz="1000" dirty="0" smtClean="0"/>
              <a:t>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CRITERIOS DE BEERS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b="1" dirty="0"/>
              <a:t>Objetivos de los criterios de </a:t>
            </a:r>
            <a:r>
              <a:rPr lang="es-CL" b="1" dirty="0" err="1"/>
              <a:t>Beers</a:t>
            </a:r>
            <a:r>
              <a:rPr lang="es-CL" b="1" dirty="0"/>
              <a:t> 2012: es tan destinados al cuidado de las personas mayores y su uso como herramienta educativa principalmente a: </a:t>
            </a:r>
          </a:p>
          <a:p>
            <a:pPr lvl="1"/>
            <a:r>
              <a:rPr lang="es-CL" dirty="0"/>
              <a:t>1. Población envejecida mayor de 65 años. </a:t>
            </a:r>
            <a:endParaRPr lang="es-CL" dirty="0" smtClean="0"/>
          </a:p>
          <a:p>
            <a:pPr lvl="1"/>
            <a:endParaRPr lang="es-CL" dirty="0"/>
          </a:p>
          <a:p>
            <a:pPr lvl="1"/>
            <a:r>
              <a:rPr lang="es-CL" dirty="0"/>
              <a:t>2. Se utilizan tanto en adultos mayores de la comunidad como institucionalizados. </a:t>
            </a:r>
            <a:endParaRPr lang="es-CL" dirty="0" smtClean="0"/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3</a:t>
            </a:r>
            <a:r>
              <a:rPr lang="es-CL" dirty="0"/>
              <a:t>. Incluye la mejora de la selección de los medicamentos recetados por lo médicos, la evaluación de los patrones de consumo de drogas y la educación de los médicos y pacientes sobre la adecuada utilización de los medicamentos y su evaluación en la calidad de la salud. </a:t>
            </a:r>
            <a:endParaRPr lang="es-CL" dirty="0" smtClean="0"/>
          </a:p>
          <a:p>
            <a:pPr lvl="1"/>
            <a:endParaRPr lang="es-CL" dirty="0"/>
          </a:p>
          <a:p>
            <a:pPr lvl="1"/>
            <a:r>
              <a:rPr lang="es-CL" dirty="0"/>
              <a:t>4. reducir la exposición a la Prescripción Inapropiada. </a:t>
            </a:r>
            <a:endParaRPr lang="es-CL" dirty="0" smtClean="0"/>
          </a:p>
          <a:p>
            <a:pPr lvl="1"/>
            <a:endParaRPr lang="es-CL" dirty="0"/>
          </a:p>
          <a:p>
            <a:pPr lvl="1"/>
            <a:r>
              <a:rPr lang="es-CL" dirty="0"/>
              <a:t>Utilizando los Criterios de </a:t>
            </a:r>
            <a:r>
              <a:rPr lang="es-CL" dirty="0" err="1"/>
              <a:t>Beers</a:t>
            </a:r>
            <a:r>
              <a:rPr lang="es-CL" dirty="0"/>
              <a:t> , la tasa de PI oscila entre un 27% en la comunidad y un 47% en los asilos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572000" y="623731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American Geriatrics society Updated Beers criteria for potentially Inappropriate Medication Use in Older Adults. J. Am. Geriatric Soc 2012 pp1-12. </a:t>
            </a:r>
            <a:endParaRPr lang="es-C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s-CL" sz="2400" u="sng" dirty="0" smtClean="0"/>
              <a:t>CRITERIOS DE BEERS</a:t>
            </a:r>
            <a:endParaRPr lang="es-CL" sz="24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8136904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57200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American Geriatrics society Updated Beers criteria for potentially Inappropriate Medication Use in Older Adults. J. Am. Geriatric Soc 2012 pp1-12. </a:t>
            </a:r>
            <a:endParaRPr lang="es-C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u="sng" dirty="0" smtClean="0"/>
              <a:t>MARCO EPIDEMIOLOGICO</a:t>
            </a:r>
            <a:endParaRPr lang="es-CL" sz="24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Según datos de la ONU, Chile está en el lugar 19 </a:t>
            </a:r>
            <a:r>
              <a:rPr lang="es-CL" dirty="0" smtClean="0"/>
              <a:t>de los </a:t>
            </a:r>
            <a:r>
              <a:rPr lang="es-CL" dirty="0"/>
              <a:t>países mejores para </a:t>
            </a:r>
            <a:r>
              <a:rPr lang="es-CL" dirty="0" smtClean="0"/>
              <a:t>envejecer.</a:t>
            </a:r>
          </a:p>
          <a:p>
            <a:endParaRPr lang="es-CL" dirty="0" smtClean="0"/>
          </a:p>
          <a:p>
            <a:r>
              <a:rPr lang="es-CL" dirty="0" smtClean="0"/>
              <a:t> </a:t>
            </a:r>
            <a:r>
              <a:rPr lang="es-CL" dirty="0"/>
              <a:t>T</a:t>
            </a:r>
            <a:r>
              <a:rPr lang="es-CL" dirty="0" smtClean="0"/>
              <a:t>enemos aproximadamente una </a:t>
            </a:r>
            <a:r>
              <a:rPr lang="es-CL" dirty="0"/>
              <a:t>persona mayor de sesenta años por </a:t>
            </a:r>
            <a:r>
              <a:rPr lang="es-CL" dirty="0" smtClean="0"/>
              <a:t>cada diez habitantes.</a:t>
            </a:r>
          </a:p>
          <a:p>
            <a:endParaRPr lang="es-CL" dirty="0"/>
          </a:p>
          <a:p>
            <a:r>
              <a:rPr lang="es-CL" dirty="0" smtClean="0"/>
              <a:t> </a:t>
            </a:r>
            <a:r>
              <a:rPr lang="es-CL" dirty="0"/>
              <a:t>pronto (en veinte años más) serán </a:t>
            </a:r>
            <a:r>
              <a:rPr lang="es-CL" dirty="0" smtClean="0"/>
              <a:t>uno de </a:t>
            </a:r>
            <a:r>
              <a:rPr lang="es-CL" dirty="0"/>
              <a:t>cada cinco chilenos y se estima que habrá el mismo</a:t>
            </a:r>
          </a:p>
          <a:p>
            <a:pPr>
              <a:buNone/>
            </a:pPr>
            <a:r>
              <a:rPr lang="es-CL" dirty="0" smtClean="0"/>
              <a:t>    número </a:t>
            </a:r>
            <a:r>
              <a:rPr lang="es-CL" dirty="0"/>
              <a:t>de personas muy mayores (&gt;80 años) </a:t>
            </a:r>
            <a:r>
              <a:rPr lang="es-CL" dirty="0" smtClean="0"/>
              <a:t>que  niños </a:t>
            </a:r>
            <a:r>
              <a:rPr lang="es-CL" dirty="0"/>
              <a:t>menores de cinco años.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CRITERIOS DE BEERS</a:t>
            </a: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47863"/>
            <a:ext cx="8064896" cy="38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427984" y="630932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American Geriatrics society Updated Beers criteria for potentially Inappropriate Medication Use in Older Adults. J. Am. Geriatric Soc 2012 pp1-12. </a:t>
            </a:r>
            <a:endParaRPr lang="es-C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CRITERIOS DE BEERS</a:t>
            </a: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2163"/>
            <a:ext cx="8280920" cy="35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83968" y="630932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American Geriatrics society Updated Beers criteria for potentially Inappropriate Medication Use in Older Adults. J. Am. Geriatric Soc 2012 pp1-12. </a:t>
            </a:r>
            <a:endParaRPr lang="es-C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200" dirty="0" smtClean="0"/>
              <a:t>CRITERIOS STOP</a:t>
            </a:r>
            <a:br>
              <a:rPr lang="es-CL" sz="3200" dirty="0" smtClean="0"/>
            </a:br>
            <a:r>
              <a:rPr lang="es-CL" sz="1800" i="1" dirty="0"/>
              <a:t>Representan la Prescripción inapropiada (PI) en caso de omisión aunque en la clínica las causas son muy complejas en los adultos mayores estas omisiones son de causa discriminatoria o irracional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90674"/>
            <a:ext cx="7344816" cy="428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572000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00" dirty="0"/>
              <a:t>Delgado E. García M. Prescripción inapropiada de medicamentos en los pacientes, mayores: los criterios de STOPP/START. Revista Española de Geriatría y </a:t>
            </a:r>
            <a:r>
              <a:rPr lang="es-CL" sz="1000" dirty="0" err="1"/>
              <a:t>Gerontologia</a:t>
            </a:r>
            <a:r>
              <a:rPr lang="es-CL" sz="1000" dirty="0"/>
              <a:t>. 2009; 44(5) pp. 273-279.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u="sng" dirty="0" smtClean="0"/>
              <a:t>CRITERIOS STOP</a:t>
            </a:r>
            <a:endParaRPr lang="es-CL" sz="24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33638"/>
            <a:ext cx="7632848" cy="265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11960" y="609329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00" dirty="0"/>
              <a:t>Delgado E. García M. Prescripción inapropiada de medicamentos en los pacientes, mayores: los criterios de STOPP/START. Revista Española de Geriatría y </a:t>
            </a:r>
            <a:r>
              <a:rPr lang="es-CL" sz="1000" dirty="0" err="1"/>
              <a:t>Gerontologia</a:t>
            </a:r>
            <a:r>
              <a:rPr lang="es-CL" sz="1000" dirty="0"/>
              <a:t>. 2009; 44(5) pp. 273-279.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CRITERIOS STOP</a:t>
            </a:r>
            <a:endParaRPr lang="es-CL" sz="2400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727280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44824"/>
            <a:ext cx="727280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284984"/>
            <a:ext cx="7344816" cy="274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355976" y="616530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00" dirty="0"/>
              <a:t>Delgado E. García M. Prescripción inapropiada de medicamentos en los pacientes, mayores: los criterios de STOPP/START. Revista Española de Geriatría y </a:t>
            </a:r>
            <a:r>
              <a:rPr lang="es-CL" sz="1000" dirty="0" err="1"/>
              <a:t>Gerontologia</a:t>
            </a:r>
            <a:r>
              <a:rPr lang="es-CL" sz="1000" dirty="0"/>
              <a:t>. 2009; 44(5) pp. 273-279.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CRITERIOS STOP</a:t>
            </a: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734481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83968" y="60212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00" dirty="0"/>
              <a:t>Delgado E. García M. Prescripción inapropiada de medicamentos en los pacientes, mayores: los criterios de STOPP/START. Revista Española de Geriatría y </a:t>
            </a:r>
            <a:r>
              <a:rPr lang="es-CL" sz="1000" dirty="0" err="1"/>
              <a:t>Gerontologia</a:t>
            </a:r>
            <a:r>
              <a:rPr lang="es-CL" sz="1000" dirty="0"/>
              <a:t>. 2009; 44(5) pp. 273-279.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400" dirty="0" smtClean="0"/>
              <a:t>CRITERIOS START</a:t>
            </a:r>
            <a:r>
              <a:rPr lang="es-CL" sz="2000" dirty="0" smtClean="0"/>
              <a:t>:</a:t>
            </a:r>
            <a:br>
              <a:rPr lang="es-CL" sz="2000" dirty="0" smtClean="0"/>
            </a:br>
            <a:r>
              <a:rPr lang="es-CL" sz="1800" i="1" dirty="0" smtClean="0"/>
              <a:t>Son </a:t>
            </a:r>
            <a:r>
              <a:rPr lang="es-CL" sz="1800" i="1" dirty="0"/>
              <a:t>una herramienta para llamar la atención del médico sobre tratamientos </a:t>
            </a:r>
            <a:r>
              <a:rPr lang="es-CL" sz="1800" b="1" i="1" dirty="0"/>
              <a:t>indicados y apropiados. </a:t>
            </a:r>
            <a:br>
              <a:rPr lang="es-CL" sz="1800" b="1" i="1" dirty="0"/>
            </a:br>
            <a:r>
              <a:rPr lang="es-CL" sz="1800" i="1" dirty="0"/>
              <a:t>Estos medicamentos deben ser considerados en personas de 65 años o más que tengan enfermedades, cuando no exista contraindicación para su uso.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66888"/>
            <a:ext cx="7920880" cy="439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283968" y="616530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00" dirty="0"/>
              <a:t>Delgado E. García M. Prescripción inapropiada de medicamentos en los pacientes, mayores: los criterios de STOPP/START. Revista Española de Geriatría y </a:t>
            </a:r>
            <a:r>
              <a:rPr lang="es-CL" sz="1000" dirty="0" err="1"/>
              <a:t>Gerontologia</a:t>
            </a:r>
            <a:r>
              <a:rPr lang="es-CL" sz="1000" dirty="0"/>
              <a:t>. 2009; 44(5) pp. 273-279.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CRITERIOS START</a:t>
            </a:r>
            <a:endParaRPr lang="es-CL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90763"/>
            <a:ext cx="7776864" cy="35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139952" y="60212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00" dirty="0"/>
              <a:t>Delgado E. García M. Prescripción inapropiada de medicamentos en los pacientes, mayores: los criterios de STOPP/START. Revista Española de Geriatría y </a:t>
            </a:r>
            <a:r>
              <a:rPr lang="es-CL" sz="1000" dirty="0" err="1"/>
              <a:t>Gerontologia</a:t>
            </a:r>
            <a:r>
              <a:rPr lang="es-CL" sz="1000" dirty="0"/>
              <a:t>. 2009; 44(5) pp. 273-279.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u="sng" dirty="0" smtClean="0"/>
              <a:t>CONCLUSIONES:</a:t>
            </a:r>
            <a:endParaRPr lang="es-CL" sz="28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r>
              <a:rPr lang="es-CL" sz="1800" b="1" dirty="0" smtClean="0"/>
              <a:t>LA POLIFARMACIA ES UN IMPORTANTE PROBLEMA DE SALUD PUBLICA QUE AFECTA PRINCIPALMENTE A LA POBLACION ANCIANA.</a:t>
            </a:r>
          </a:p>
          <a:p>
            <a:endParaRPr lang="es-CL" sz="1800" b="1" dirty="0" smtClean="0"/>
          </a:p>
          <a:p>
            <a:r>
              <a:rPr lang="es-CL" sz="1800" b="1" dirty="0" smtClean="0"/>
              <a:t>LA POLIFARMACIA PRECIPITA UNA CASCADA DE EVENTOS RELACIONADA CON LA FRAGILIDAD GERIATRICA QUE CONDICIONAN MAYOR MORBILIDAD Y MORTALIDAD EN ANCIANOS.</a:t>
            </a:r>
          </a:p>
          <a:p>
            <a:endParaRPr lang="es-CL" sz="1800" b="1" dirty="0" smtClean="0"/>
          </a:p>
          <a:p>
            <a:r>
              <a:rPr lang="es-CL" sz="1800" b="1" dirty="0" smtClean="0"/>
              <a:t>LA POLIFARMACIA ES UN DESAFIO PARA EL CLINICO DADO LA COMPLEJIDAD DEL PACIENTE GERIATRICO Y ESTA DEBE SER MANEJADA DE FORMA MULTIDISCIPLINARIA.</a:t>
            </a:r>
          </a:p>
          <a:p>
            <a:endParaRPr lang="es-CL" sz="1800" b="1" dirty="0" smtClean="0"/>
          </a:p>
          <a:p>
            <a:r>
              <a:rPr lang="es-CL" sz="1800" b="1" dirty="0" smtClean="0"/>
              <a:t>LA POLIFARMACIA DEBE SER ACTIVAMENTE DETECTADA Y MANEJADA DE FORMA CONTINUA POR EL CLINICO.</a:t>
            </a:r>
          </a:p>
          <a:p>
            <a:endParaRPr lang="es-CL" sz="1800" b="1" dirty="0" smtClean="0"/>
          </a:p>
          <a:p>
            <a:endParaRPr lang="es-CL" sz="1800" b="1" dirty="0" smtClean="0"/>
          </a:p>
          <a:p>
            <a:endParaRPr lang="es-C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u="sng" dirty="0" smtClean="0"/>
              <a:t>MARCO EPIDEMIOLOGICO</a:t>
            </a:r>
            <a:endParaRPr lang="es-CL" sz="24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Un chileno hoy a los 60 años tiene </a:t>
            </a:r>
            <a:r>
              <a:rPr lang="es-CL" dirty="0" smtClean="0"/>
              <a:t>en promedio </a:t>
            </a:r>
            <a:r>
              <a:rPr lang="es-CL" dirty="0"/>
              <a:t>unos 23 años más de </a:t>
            </a:r>
            <a:r>
              <a:rPr lang="es-CL" dirty="0" smtClean="0"/>
              <a:t>vida.</a:t>
            </a:r>
          </a:p>
          <a:p>
            <a:endParaRPr lang="es-CL" dirty="0" smtClean="0"/>
          </a:p>
          <a:p>
            <a:r>
              <a:rPr lang="es-CL" dirty="0" smtClean="0"/>
              <a:t>de </a:t>
            </a:r>
            <a:r>
              <a:rPr lang="es-CL" dirty="0"/>
              <a:t>los cuales </a:t>
            </a:r>
            <a:r>
              <a:rPr lang="es-CL" dirty="0" smtClean="0"/>
              <a:t>18 años </a:t>
            </a:r>
            <a:r>
              <a:rPr lang="es-CL" dirty="0"/>
              <a:t>serán de vida saludable (esta cifra nos ubica </a:t>
            </a:r>
            <a:r>
              <a:rPr lang="es-CL" dirty="0" smtClean="0"/>
              <a:t>en el </a:t>
            </a:r>
            <a:r>
              <a:rPr lang="es-CL" dirty="0"/>
              <a:t>lugar 10 de los países del mundo</a:t>
            </a:r>
            <a:r>
              <a:rPr lang="es-CL" dirty="0" smtClean="0"/>
              <a:t>).</a:t>
            </a:r>
          </a:p>
          <a:p>
            <a:endParaRPr lang="es-CL" dirty="0" smtClean="0"/>
          </a:p>
          <a:p>
            <a:r>
              <a:rPr lang="es-CL" dirty="0" smtClean="0"/>
              <a:t> </a:t>
            </a:r>
            <a:r>
              <a:rPr lang="es-CL" dirty="0"/>
              <a:t>a los </a:t>
            </a:r>
            <a:r>
              <a:rPr lang="es-CL" dirty="0" smtClean="0"/>
              <a:t>ochenta años</a:t>
            </a:r>
            <a:r>
              <a:rPr lang="es-CL" dirty="0"/>
              <a:t>, se estiman unos diez años más de sobrevida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400" b="1" u="sng" dirty="0" smtClean="0"/>
              <a:t>EPIDEMIOLOGIA</a:t>
            </a:r>
            <a:endParaRPr lang="es-CL" sz="24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09750"/>
            <a:ext cx="7272808" cy="385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135635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683568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/>
              <a:t>Estudio SABE, en Chile, 90% a lo menos 1 medicamento y</a:t>
            </a:r>
          </a:p>
          <a:p>
            <a:r>
              <a:rPr lang="es-CL" b="1" dirty="0"/>
              <a:t>80% más de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u="sng" dirty="0" smtClean="0"/>
              <a:t>EPIDEMIOLOGIA</a:t>
            </a:r>
            <a:endParaRPr lang="es-CL" sz="28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52624"/>
            <a:ext cx="7704856" cy="356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 smtClean="0"/>
              <a:t>OMS Y FARMACOS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L" b="1" dirty="0" smtClean="0"/>
              <a:t>Datos y cifras</a:t>
            </a:r>
          </a:p>
          <a:p>
            <a:endParaRPr lang="es-CL" b="1" dirty="0" smtClean="0"/>
          </a:p>
          <a:p>
            <a:r>
              <a:rPr lang="es-CL" dirty="0" smtClean="0"/>
              <a:t>Más del 50% de los medicamentos se prescriben, dispensan o venden de forma inapropiada, y la mitad de los pacientes no los toman correctamente. </a:t>
            </a:r>
          </a:p>
          <a:p>
            <a:endParaRPr lang="es-CL" dirty="0" smtClean="0"/>
          </a:p>
          <a:p>
            <a:r>
              <a:rPr lang="es-CL" dirty="0" smtClean="0"/>
              <a:t>El uso excesivo, insuficiente o indebido de los medicamentos tiene efectos nocivos para el paciente y constituye un desperdicio de recursos.</a:t>
            </a:r>
          </a:p>
          <a:p>
            <a:endParaRPr lang="es-CL" dirty="0" smtClean="0"/>
          </a:p>
          <a:p>
            <a:r>
              <a:rPr lang="es-CL" dirty="0" smtClean="0"/>
              <a:t>Más del 50% de los países no aplican políticas básicas para fomentar el uso racional de los medicamentos.</a:t>
            </a:r>
          </a:p>
          <a:p>
            <a:endParaRPr lang="es-CL" dirty="0" smtClean="0"/>
          </a:p>
          <a:p>
            <a:r>
              <a:rPr lang="es-CL" dirty="0" smtClean="0"/>
              <a:t>En los países en desarrollo, la proporción de pacientes tratados de conformidad con directrices clínicas es inferior al 40% en el sector público y del 30% en el sector privado.</a:t>
            </a:r>
          </a:p>
          <a:p>
            <a:endParaRPr lang="es-CL" dirty="0" smtClean="0"/>
          </a:p>
          <a:p>
            <a:r>
              <a:rPr lang="es-CL" dirty="0" smtClean="0"/>
              <a:t>La combinación de la formación y supervisión de los dispensadores de atención de salud, la educación de los consumidores y el suministro de medicamentos en cantidades suficientes es eficaz para mejorar su uso racional, pero separadamente todas estas intervenciones tienen un impacto reducido.</a:t>
            </a:r>
          </a:p>
          <a:p>
            <a:endParaRPr lang="es-CL" dirty="0"/>
          </a:p>
        </p:txBody>
      </p:sp>
      <p:pic>
        <p:nvPicPr>
          <p:cNvPr id="5" name="Picture 2" descr="https://encrypted-tbn1.gstatic.com/images?q=tbn:ANd9GcTyqNKOF73wK8HZaCPGBtCWlWp08Wx5djDA1wFg67zNTvgBOqHt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95500" cy="1504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2800" b="1" u="sng" dirty="0" err="1" smtClean="0"/>
              <a:t>Definicion</a:t>
            </a:r>
            <a:r>
              <a:rPr lang="es-CL" sz="2800" b="1" u="sng" dirty="0" smtClean="0"/>
              <a:t> de la polifarmacia</a:t>
            </a:r>
            <a:endParaRPr lang="es-CL" sz="28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La polifarmacia según la OMS </a:t>
            </a:r>
            <a:r>
              <a:rPr lang="es-CL" sz="2400" dirty="0" smtClean="0"/>
              <a:t>:</a:t>
            </a:r>
          </a:p>
          <a:p>
            <a:pPr lvl="1"/>
            <a:r>
              <a:rPr lang="es-CL" sz="2400" dirty="0" smtClean="0"/>
              <a:t>es </a:t>
            </a:r>
            <a:r>
              <a:rPr lang="es-CL" sz="2400" dirty="0"/>
              <a:t>el uso concomitante de tres o más </a:t>
            </a:r>
            <a:r>
              <a:rPr lang="es-CL" sz="2400" dirty="0" smtClean="0"/>
              <a:t>medicamentos.</a:t>
            </a:r>
          </a:p>
          <a:p>
            <a:endParaRPr lang="es-CL" sz="2400" dirty="0"/>
          </a:p>
          <a:p>
            <a:r>
              <a:rPr lang="es-CL" sz="2400" dirty="0" smtClean="0"/>
              <a:t> </a:t>
            </a:r>
            <a:r>
              <a:rPr lang="es-CL" sz="2400" dirty="0"/>
              <a:t>los ancianos toman tres veces más medicamentos que los </a:t>
            </a:r>
            <a:r>
              <a:rPr lang="es-CL" sz="2400" dirty="0" smtClean="0"/>
              <a:t>jóvenes.</a:t>
            </a:r>
          </a:p>
          <a:p>
            <a:endParaRPr lang="es-CL" sz="2400" dirty="0"/>
          </a:p>
          <a:p>
            <a:r>
              <a:rPr lang="es-CL" sz="2400" dirty="0" smtClean="0"/>
              <a:t>estudios </a:t>
            </a:r>
            <a:r>
              <a:rPr lang="es-CL" sz="2400" dirty="0"/>
              <a:t>han comprobado que pacientes mayores de 65 años usan de 2 a 6 fármacos prescritos y de 1 a 3 de venta libre o de uso herbolario.</a:t>
            </a:r>
          </a:p>
        </p:txBody>
      </p:sp>
      <p:pic>
        <p:nvPicPr>
          <p:cNvPr id="33794" name="Picture 2" descr="https://encrypted-tbn1.gstatic.com/images?q=tbn:ANd9GcTyqNKOF73wK8HZaCPGBtCWlWp08Wx5djDA1wFg67zNTvgBOqHt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95500" cy="1504951"/>
          </a:xfrm>
          <a:prstGeom prst="rect">
            <a:avLst/>
          </a:prstGeom>
          <a:noFill/>
        </p:spPr>
      </p:pic>
      <p:sp>
        <p:nvSpPr>
          <p:cNvPr id="33796" name="AutoShape 4" descr="data:image/jpeg;base64,/9j/4AAQSkZJRgABAQAAAQABAAD/2wCEAAkGBxQTEhQUEhQVFhUVGR0XGBgXGBwYGhgYHBoYGBsXFxwYHSggGhwlHBQXITEhJSkrLi4uFx8zODMsNygtLisBCgoKDg0OGxAQGywlICQvNCwvLDQsNC8sNDQsLCwsLCwsLCwsLCwsLCwsLCwsLC8sLCwsLCw0LCwsLCwsLCwsLP/AABEIAKMBNAMBIgACEQEDEQH/xAAcAAABBQEBAQAAAAAAAAAAAAAGAAMEBQcCAQj/xABDEAACAQIEBAQCCAUDAwEJAAABAhEAAwQSITEFBkFREyJhgXGRBxQyQqGxwfAjUmLR4TNykhUXgggWNDVDRFOisvH/xAAaAQACAwEBAAAAAAAAAAAAAAADBAACBQEG/8QAMxEAAgIBAwMCBAMHBQAAAAAAAQIAAxEEEiETMUEiUQUyYXGBkfAUIzNCscHRFUNEUqH/2gAMAwEAAhEDEQA/ANwpUqVSSKlSpVJIq5LgVxillGgxpVZZxLfeM0N32ywXMsjiF9flXP1xfX5U0jz0NOeEOxqotkxOlxifzfPSnwaG+M4iPKoKk9au+G2clpFzFoG53PWrI+6RlwMzvF3cqO3ZSfwoH4PYBJ82+n4zR3fthlKnZgR86xjH84phsbdsW0NxbbFc+aNt+neR7UDVA8HxDUKW4Heah9VnrvVfZw4t4hDoTMfPT9aGOHc/C5MW4gTq4/UVZ8iccGOu3S6+G1ojKoaZGuu3oPnS1bBmAHeHfT2IpLDiHd54UnsKrcDb8oJ3aWPv/iqrnLmP6sUTKWzRMdATHvtUyzxO35RmjQRmBHatAOCxHtEyhC595ZlRXttYO5qO13fuN69sXRJmiSsnBqaP2vjTiERuKaxV0AetSSSaVN2GkCqTmnm3D4HwxfaDcnL7bk9hUAzOS/pUGL9IWHb7Fy0f/IfqaeXnNP57X/If3q+xpzIhBxkHwLkfymssYw0gkfESKLcfzdba1cUPaDEECXA/WgFeY0DEOFkfyXFafhrVGrb2l0Ydob8Jxh0EofeKIcNcY/y/8v8AFZ/wvnnBfed1/wB1tv0BomwfOPDj/wDUWh8QR+YoO5Zco3tCi2G7L8/8U7J/p+dUI5x4cB/7zYHv/imL30hcNUE/WVMfyqzfktTcvvK7G9oT22n/ABTlC3LPPeEx11reHZiVE+YZZ9QN4opoq9pUgjvFSpUq7ORUqVKpJFSpUqkkVKlSqSRUqVKpJFSpUqkk5uDQ1Wi16VZuYBJqMt8FZBBntQbMZl1zie2lp0jSor3oFM3bsLJJ1oeBO4lZxG1muAetEtsQAPSh4XxNXVzGIiZnYARMk0SrAzOvngQS+kzm76naFu0f413Y/wAi7Zvidh71kGCwcglhLNqSfWlzfxn63xK6xaEtmBO0A5R+A/GnbPF8On2ron01/Ks7XWufSoM2NBSqruMkfUFj7I+VP8KxVzC3VvWdCu46EdjXGF41YuOqIxLMQqjKdSTAFdY7iuHtu9t3ysjFWEHcaHasxTepztM0yayNpxCjnnmgFcPftojZhqHBMEa6Qe9FFg51VtNVEg9Zg/pWWcYKNhLLWzmU3G19q0zhki3a/wBi++g0rZqsLHJ+kxdTUqIu33MmNagMRpO8Mw9JOvambrKRlOf/AJkgexqTcfQ7DvUN2EzPQ9KNviUiPaUfZDE67TTJ4q1uDOZZggnX2qQyEyVY6Ttp+VUuNEqe861xrCJZVBM0fgOMF23mAjWKyz/1C8Pn6reytAzIzDYTDAH13rSuVBlsa6a/pWWf+oLijk4eyjeSC7KdJMwD605Wc4MWsHJmOZB0p5Kiyeo+Rp1KdQxRxLe05FoiVg/0rPsYmo+HtSwg6yKslwyphhcUh2b7Sl1GXtCghp+YqrwymRA0mJ+GuldsYhDiDqXNgH1jmWGMNGu1SFssdnHzr1rRJnLMmu1tN/Ifka88Wz5nqui4Hyn8jLnlzEWLRP1nDpiO2Z2WPTTQiqzil+2blxktC2rNIRSSFHYTrTtjDOSItsfgDUa/w+8W/wBNo22qfczgR8+lTn8YWfQjZH/Uww/+24/f4V9C1jv0Ocn4mzf+tXlCW2Q5PMCxzdYG3vWxVop8omRcfWYqVKlVoKKlSpVJIqVKlUkipUqVSSKlVVhOLC4qsNmAI+B1qHxHmq3ZbIwYnfQGPnQ3tVF3MeJda2Y4A5hDSoUXniz2NPpzhYP3opddfpz/ADQh01o/lhDe+yfgfyoM5cxPlfKIGdtPlV/c4qr2WZCCMpgj4UGcj4jNhyf6mq15yVh6V/cvn3H94a4e5m3A+VP3EBGoFVuExeg0/wDyU1OOIEa6fEiqiLkQb46IYZdBTnF71tcP/EO66fGJFd8VWdqicw38qZBZZvJOboNKFv2hjGVXJWfP9+1nDtEEtJqGbGgIqxDznH9VRANIohJEMvyiOcOuOjpct6MjBgfUGR+VdcdxzX79y6yqrO2YhZgHrEkmu7LEAAbTUXiNweI8d6qpJMKxEM8Gh/6Xhun8W57yelavwe8PCtf7F/IVleAEcMwpmQbjQO2prScHb/hWyOqL+QNI6nUmlycS9lYahfuZa4xxl/tURX6SYjqZrg32661zbvk/d+YFLH4iCYp0eJ4VMHKfj/iq+/ZEGTqSI+E6/lU6/iD2HyqovySJ71Dr89hLrVjmXGOvt4HlJEXANP8Aaar+J8vWcdaBxIbMoIVwSGHp6j0NPY1/4PT/AFB128tEGDuWyq22EBQBPqd609I7Ngk+IPUABAJl4+h5XGZMSVnYMoJ/MVWP9FF5WK+MhjbymT7Tp8623CYezEox/E1D4kitI8bLp61oi1x5iBrUmY3xDkfE2Fyu65G0BAOvt0qXy1wCygY3QzECfN5VMhtBHXTvVnzXhcl+2Vuvc8oJYk/akjY7aAU3bR2DqwUAlWGk7HX5jrQ3vdjtJh69Oi+qXvL3KmDxNsObDWzMEC436GKIbP0d4Pp4g/8AP+9d8vYuyhFoeVifswdyJPpFFlthVejWe4hv9R1a8Cxvzg/Y5Fwy7G5/y/xTq8k4TqjH4u36Gr8Gvc1QUVf9RBnX6k/7h/OMYS2tuLSaKigAdAOmpqVUHiHErdhc91sqSqzGgLEKJPxIpzH8QtWUNy66og1kmB7d6OOBFtrMc+8lUqq+BcwYfFqzYd84Uw2hBB9QatK7nMjoyHawwYqVcXLgXcxXQaakpme0qVKpOxUqVKpJAS7xPJakFEaBCmhy9xPEkz4lk+5H6UzfcuZe1ZY/7qabDJ1sAf7XH96ybrTZx4mvVUE5MebiGJ6rZb/yH6iqy/xrM4S5ayzoCAJB6HTcU3xCzbKgr4lsyQJ1DECY1OnxqPwPCs2RnGaGIE9B0oQpD8QxcKMw15ZgYVgCSfMWnSCRsPSm+QUIwv8A5NUvAcOuG21seUnUkA7dqhYbgfEFOW0VRPUjf1EGnXUrtAHYRWtg4dSQMnPMLcKWj7PzQfoali5oZWfQLH61W8L4VjQB4t+37W/1JH5Ve2cCY8zT7AflVwrHxFrAqn5gZQcSudaqsXjA6sBcuMcpEBZ6baCjlOH2+qg/ETUhbQGwA9qqdMW8yLqAvifL45exKtcJw92CdDkb+1U98FGhgVPZgQfxr6t4iQBsKHOIYGzeEXrSOPVQaI1Uumo+k+eLWKAB0qqxLksa3Tif0dYW5PgnwmPSJX5bj51nHM3IGKsZmFo3F/mtHN813qiKVPIhy6sODLbA/wDwvCT/ADsfmTWmYD/Rtf7F/IVmqBl4bhZBBUmQdD1rQuEYj+Ba/wBo/Ksb4iPXG/8Ajr9zJj2+3elbtHXevS5G9OLdA3rJK8wMh47RognQfl6VVXpMb71eYu8Jn0qnvXBoZ/c1cfNLDtI6X/4mXMNehO/rTv1plYgyQ34etREvDxh5JgSGI2O0fjU5sWhIkEdNIIrd0lbMNwMWucDgwl4WfKsERFMYzAFneWMH4U1wu4gBhvwipvFMclqzcvE5hbUuwXcga6TWsEiRYDmAPOuGFu4gB3WT86e4VZLrbOciQNOkjuexob4tzEuKuPcVXChQAGiQOugNe4LnDW1bW195Vkt6gbAVzoWbicSHVVbQMzVcHh7QZWcDPG+vbL+VX+CCgQh0HrNQ2tpbYAdBuasMOR0j2q4lGksUq8Fe12Vg1zuF8GblsXEDocpO5DAiBtuAfas9+kDiNq4LZvYiSELeEo2zaKszEiDWlc4tb+rN4gLCRCroS3QCsaxeLxLYlMMLSoshRaVQ0qTuSdWMdaG+MgEzS0VZYEg4xzJXJfG/qtq4MIPExNxcz5oAtoonSYkiZqZy1zdi8TeS0+IMs4M/ZIA320j0pjjnLuGwlw3bpdhEeCmkk6DxGH2R6bmo3LPDFxBd7NpbTJ/U0EGYieuld2+rbmaFhV6DYFz7t5mq8bx8rktXcl3L5LzrmBnfJ07a0M/R59bW7d8W/nHVSxaGnQg+vaoGNxWMfCC2oUZfKNPOB6RpGgqv5Df6tfbM+ZyCSs/aI116Cuoju3MzzdVRpnBIGZsDXm+8QB3mKoOLY3ELcLW4uL0CnUe1DfEL1/H2njEInnlQoMAD7pIM+9RuE8RxWDEYgFln7S+YfP8AvU1Va9LLZ49pkV3s1m1ACCO8tf8AuHl8tzMjDdSuo+dKuy/1n+IIIOmoU/mPWlQR8W0g4gjoNVn+JBrBfR9jH3YWx/U0n5LNEHD/AKNSCPGxLsOqqMs+kkk1o8Uqi6ZBNZ9ba0FsPyPhVKllLlds7ExV1heEWbYhLaqB2AFT65L0YKB2i5dm7mci0O1dgVyXFcm8O9dlY7XNxoqIMYM0V1fvaH9/OpJiSmcAVGXiCmYqsxPESBB1nt2piziEOmYieh6VMzu2SsbiM9V12029e4yy2hRo+IkH5HSol13Grgj+pTI/uKhlgJ7edl3Ux3pWsX0B9jXqYsnqGH41y923lY5ZaNBtJ7dqriTIixuFs3ly3kBH76iu7HCUChbbQAIHWh9MZfDAv5Z+zbAkx3ZiYFWOCxhuE5FOm7L9kemYwCfhQrKa7OGEqmr8A/hLC9gXXVRI3/YpmSZBER6Qak2Mc67ww/fUVNGKRvtAe9JWfDEPynEYXUnzKC+BBn2FV+IYToCI79aKsTggw8hE+u1RbtpLY82k6SdvakX0L1nnt7xhbwYA3sW/1xLYW5lYbwMs679RVh1jepl1w17yxA00pnwjm1Ejf5da1NHgJA3ZJ5lngE6fMe+mvvVlxDhbX8LetIQHuIUBJ8uoXU/KoeAUdjuP/wBhRLwwGNREn8IFaAOIoRniAeD+iq0iEHFHxCIPlGUH4TP41W8D+i64uKQ3r1s2kYN5M2Z4MgQR5dt5NalfEMdN/wCmaWEJLfe09FA+Q1ovUbEB0Ez2ldxJv40HJHrv12qRh1A1Cr6Q1Zt9IHHPB4i6m6bcrhYEkCPHY3D/AMN/SolrnBhbcjEa+HjGXUTm8UCxHrl29KBmN7cjtNoS+0gFRHeacbEAdaz3Fc1I1xVt4hT/AAD9lgfPnt9uoXN+Ne8P53wyh2uX5AuXdgzeXO2XYbREV3I95XafYyZ9IXFms4ZyqyzEqvUgxmDCdvs1k/KWPurijiMSxzMMoJ3E9R2rROBc14bit+7aRGNu0obM+mYkxoNx13qJzxhsHhrTQpLxMBtgO813phvvCV2bB9JXc7cSsW7cIputcUTqGthwT5tNc2tNfRxj4ZhiCFTRu0R0/wAUOYDirYkpbi2FUk9dCepE76VY8wYN7KKwdSJHQqPnqPnQMigYzlvbMOmrFlbIAcGXvMvPCvd8K0ht2ZhnIhm/sKgjly2cbmsXjbtZAQJlvMOk/E1xiLuDx2DGZhbuq4U3PvfD1qyw3KFllU2MRcDgABmOZTHfYimdJqDbWWZcYnn9ZUy3cNknxO8FyvfwxzYe54qdVOje42NWmEx5xDeAwa250O6kevrUduI38KQlwSNgynMPfqPepnFOGNFu9bukO2pG4HwnUVk6q9rrAq5U+Paamm060p457yovYXE2Wa3buLlUmDlifWOleUQ2sBdeWjNJ1MdaVMDRVkcgZhdx94eXbwUSa8F7SRVLaxxI8wBqVaxY6GPQ6U0DBYneK4lkEn2HU1Abiqv97IfXb51Ku5XzeLlAAkFjAHfWhM8QsvPhlsoMZmhVJ/pJ1PyqThZV4Jhgt2Rvr36VCxisRCn4x1ofW8U1Vis/I/Pep9jiDfeUfEfqKktkRxLlxNifgamWuLfziPXcUGcx8fxGBljb8d31EnKibwACdNN6EuK/ShimVVFu1aOjEo4eQRoNNvUVUnELVU1uPGZsV3EW/DZ3IIXUn09taG04pbun+HABMAOYY+qiJIrL7XPmLY/bj1BmKO+Xst9C94i8ScviqjLOn2SYGo1B6bV1GDnaJfU6G6pOorDEuxiipgEg/wAp/tXeJxztbKKcjHZozR7VQ848xf8ATrVsWLZzXCf8k/zGhBPpNun7agn1UfpXWwpxB1aZ7UySIZ3eGFBnVmJGrOvnuMT0C7AVOwVi6AvjsuZhogEufUxoKorP0hYRDOdnKCWZEbKDIA6ba70W2OPLeRbqCVcAhoOXXsdie4B0iooGYt+zFDkHicvgHAIIlTuDqCOxFSuG2wxFvKAACAANCOxHypq/iSfvL8P3vUN+J+FDA6zGnX59KJ02zxLenvLHHY0o3hgARvp+AqEcQeutQb3MNs3R4qMSY1BGk9KILOJsD7jfKf1rr1uvcSI4bsZHwdzQkEz2p6w1xtHt5lPcf3qws8SsdNPiK9vcXtQQDrQypl8yrfgltZZQE6kTp7VXnB5WY6ZYjfvU/HcMt3xOaGjQg/mKH14NcVmEZspjyn9N6oEUDjiEyZa4e4oidI+W81eDGkJmAzAdR0+NZ/xC5ftyAp+DAr+MVacs8ccWnz2zIGgEGfcaVnWX3VnHcS+xSMwhXimc7D86dbFOiSBPc/8A8oU4dfbLL9SekQJ0qda4zDrbgENVTrLK09Zk6Kk8SBxngNnGsXvKjH7MkEEfBgQa54fylh8KoyqT1kMSffr7GibjOGW1aFydNN+57Gq7A8SzEKcpUmP2aXs1vTO1iTnzCKCRx2jCcIw9xpKJnggMVAaCI3WD1613a4alnyKpAGkAyPYf4qx5myWArZwAdACdtJ0JqJwPHC46qxVlPv1qPq9rdMk/eQAld064Zw61aZ3tJbW4whvKFJjWCRvUBeT7V12uYl2uF58p2jtpvT/NGNtWLuUOB7zlPb0+FTeVeILdZlZlcRO4I2mj1/EmSzpkE+Myhqyu6CXE+WmBNvCrYRJ0GQhvdoOtTeWeA3kW6MUqMCpUCcxII3AI3pziHHLYvFUbyyIkHUehomsY1WwlwiGMaAbydqJ+3DV2rXZX289oMUdFSVJ5mL47hWDUMmHS+Hk+Zm+8OmXp2qy5B+uXJFu241jMwyr8zofavOPpdt3nu20d3ZyfMBCA7kAae9WQsYi9btFWuuSCWXVVSDEZiYPevT3fD6rk2g7RMMal6m3su4+IZ4zl0m07XWC3AvldNwfUkaionCMJcOW3mza6E7gH9NKi4jndbVpLN9TnK5SJBnpOYaU2Ob3stbjD5EYAyxMlD1Ws+j4W68jsO2TH7PiFS43HkzTcJYFtAo6fie9eVUDi9uAfEGonfvSoZcRjEZiKbuGrtuHgj1qtxWAYba1XEvkGVVzGRKmCOoOoPxB0qNcw9m4Zy5HGzATHqFPx6VH4jaIdiQdRXOEfViToIrsoVDdxLPCYJbS+Tzk7sftMfWdvbSqfnLmBsAlopZzPcJ1OuWACdOp8wp7jfMlrAC215GZrklFG0LEs3uRpQ/xnnPBcQQWbytb1zC4GylIGupEagbVxnAB55juk0hyGK+mVh5+GKZUxdi21sGSWjQAakesDapFjh3C7hTw8Gr5rnhE22fKrFSyywaIIjbYmK9b6PsAWZRiMSSsFoCNAOaDoskSjTppGtVPMWExeCv22wzGEZjkIyMDoT4igwwMAgiBpQcu3ynOY1aaj2GMSt5j5Nuqtu/h7YtrdgrbFzxPIRIbuvXST7a0W8ocQuYDBF8V/pW5IAWSS7CBPctPtNWHI+Fe9Yw31uFGGDAq2gIMZGmZ01Eba0R80YDCYnDvZe8qB0BTKR5SpLB46if1phBgZPeKF8+nuDM55j50wmOtlL1kjbKwPmQidRp/UaF/+hYNhP11rZIkC5bmQdJGopYjle8CQt3DuAejxP/JRTD27+HKtd/iKgMQyuEmV2BmIPXQTQyzdzG7K1C4VSB78yx4lwS5bTxLd4XhYCyB/DZZOZTBJzHyzHptRZ9E3Ei9t7FzMyZTcUEAQ0nNEa+smNzTnLK4fE4e7kBZ/LcYXJgXEQW8/c6a6bztVrwbhHgujIVkjUgaR1qUAONxGCIndlePBl5fUZQFHoSenp8aGcTj1LxOi6RS5k42yXls29FCySOpJPf8AetQbOPtXXyX0Gcardj8GHWi16+pbdrQNmhtercsh2yWuszHyqZYjX4D096M8Lxe2ygBjMQCdp9e1Qcbwh72Hu25EsJB6NGu/sKArGPe1/DaYG4/tQ9drrC4KjiF0GgUoRnmH/EMSVs3MoYXFUkDfWCcwjehjlzmLKuW83m/m6GuMLzt4bKADc6CNT6gd/hVZjLIvM1y2oUMZAH2SD/L/AGrO1b9VQSSJpabTbCVcd5oGB5jFsEXCCvRvT99aurXFVZM6QynUEa1hGMv3FlMxAHTWtH5OsRcHhIy4W9ZV8rNmy3dVaD6spNM6WxxhXOYLW6JEUsvf/wAlnxbidwlVDkH7RgxHYVd8uuLiOGgNOpXQkdzG9V/EODb3AQYG/WO3aqnkrGktfuMf6VHoO3vW7cKnpG0Ceap6ouO6WHMuFuCBaKsk5WRt9eoI6VUYrB2LFxCqMWmf9RgI22GkVY3seFm5cIA/CTt+dQ7uD8V/EVp027AfChafSVWEmxciE1epetcIeYRHiFrEhEe1daBEKwIA7mYqVhOD4FDojqQe5GvsaEuFcSdMUUWMoXzfGdPyNXGKxsknWl79JSHICjEPp7HasEnmXnHFwlxGa4ROXKGYmAYhZ94rNeJcF4kPDfAXsOxRFVltModnEy4FxQNdNJ6VO4zau3suUkgNqPQaz86l8Nbwgbj6BBNMroa+nuOM/aLvq2FoQdpC4JcxSKW4jZd3LSzFAYneSulQOdOZryX7iYK2oWAA4KiQR92DWgNiFurI0DDbuKyviPE7C4q7bGiq5Ue2/wCM1nW+g7gJuaDTpqW2O2IffRshdEa9JePNm11mnvpA59wuFFywuVrhUrlAmCRGsbVU8Ex1ko7WGKFV1zNv3I0/CqnEYbh+IYu1i7duEy9wAjX512plzvad1WgcOa6wTCL6OuB4e4A1wC45gy2o9gdqI+eUsDC3QzBSillgxqOkDcGhrgOGe0M2FIIH3G0aPh1qo4zy42KuF7t7ECTOURl+ERtTa2u9m8t5mXdpQimvbjiU2GwFu6VN+54YUyFUZng9+g/GjnlvGYS7dWz4JJy5Ue75pjpH3etCuC5aaxfF+3ezsGDZXTeOm8H5VO5ZxyXMSXnKbbFssRJ1/I9K1bbUsqZiT28e8w+lbVciKox/bzzLXm7lK5482LmRCoOWYgyR09AKVWPEmS6+Z1djESCw79j60qyktYKP8TbNYzDNXKDRtOx1rq1jgdCCPjtVPYxVxSwuhTlMLGuneo2J5hUGPDNLwu3MIruFt3Ox+FDPF8Vg8JcXxrigtqF6mOsdqmYDFBiGdltjcDNBP+KBvpV5dfEXLd7DqLxy5GVW8ywSQY6gzXDkDIjGnpDPh+BJvODYbia20w99Vvqxy5gCpVt1PUdNaEf+1uIZspxGHM9M7A+3lMGqXB8uY60+b6pcDKCVYqYRhs2kzHaneGcVtW7fh3i1q8gcZ7arnPiHNqXGbMIA6EToaAxJO4iPs4rArRuJBU3uH3vDvTdtXNLgVpV4P3WBkHoZgwT3rW+VblrGYex4lso1oFHLElvJoCzMJZSIiaZw6pxJcNltKkJmdogSPIQCNyCp9op7n3gj2sBcXCh/KyNcKSDkEzt0Bgn4URUA/eDvEg25hWT3l1zBgEvYa7aw72gSoyhoZWiZU69QSPesUu4bGWbRsm1fy5ZnIxCGSCikTmQjp7xUBeKXVIi8/wA5or4TzXiM2Z7iZQoW3bLC2pYEA5vvbZm3E96G1gbuI62m6A9LZzM/d2QwwZD6yPzoh4HbF0BFUM0hyxJkJEFDrGUk71oOPs2uIWLksrqFBZsoISLZOa2/8xb7sd9e4vy/wT6uwfXIVKvqRKHfaP2KstW7kS9erK5DeYRcNw4wS+IfKADp11EZaGcPzddGIbMPI5+yD9kdINMcU4mzgZTnsLop2I/q96HsTeGsHWgWXEvhe0FXSNvqmhceu4e+LT2m84BDevx9ZNCl/GFG1Gop+01p7iHDoyKba5gxJ84ABZSddTOnpS4rwtmUsUcR94A/jSdiE2bj2jVDKg2f1nXCeJX2tX3F1fCQqrWmPmIckZrf+3LqK8v8OfLDwy7q43X0YfrVZy1ggbrG6DkVZJ03kQPc0fJjbACI4GdwSAdss7nv/ij2Jle/aCNmx8qJnXDb1zD4m3cXyurCJ210nT0NHXAODuE8N4JILETIAzE9NiJr3H8r2GuJcU6AglNTtr5Z/KmeLWby2vFQt/qSxE6CCYPpJ2qcMm48iSy0OQF4zI/HeWHKzbKuPh5h8O9W3LnjWUsYdvsqC57+Yl427dPWm+FY97oGUEka5hoB8T0NW1vi9u0yNiFAJ2fdW6SY0Nc0zqR2I/p+crqDYfScH+sr+Fc3NccrcOXXToD2Hp71Zo9uT5Qs9RpPx7GqDmQ2Lt5vCXIx1BEZbnWRFR7OBvi1Ny4qiJVSM7x6j9mhVHUdcisk/Sdtr0/SDOQohRj+BfWLF6yGjxFEMQdNZBBGh1Wu+TuAXMHbYu/iEKY3HTQfOovLpu2Lli2Xa/bxFs3M4EojA/ZVu0QdYiizHsYRU6tqfhXoaNQQhU8e4mDqtON4IOR4MB+CYN873LujOZIGw/pq0v2G0jWiO/w9AVUNJO4G4nrFUPF8NcVhbA0ZlBcbZCZLT8AfeoX6jSBemsFMNhMcuNdQjGwWkNEgA9qIOcVQizYtqc1wBn0O0wZn4GizD3bbEAMsjpNVfFQrXcxWSPKD8NY/GmXtO0AxRagX3CRjhxbQubqwqmVynoJ0b22iszxnBLLqcR9ctBn85tOrK4Y65AYIY671oHO9plwzW0PndRqSAFBImO/lmq7hXLOBOHC3VFxzuwaSCeiwd/Ss+zDDmbmkLINw95xy2MNiGGZrdtbShcqkydftMSBOvaapeK2DYxLHC23e1vObQ/CBp8DU5uHW7f1W15CytfBiCxBKFC8anQneu3wY8ZVTMWft37CKElQsX1cTRbUGqwNWSc+IQ8K4sr2bQuWghJPm3M+sair7C2QVXXUgaVP5a4P4VoLchmOsEAhfQVdJZVfsqB8BREXZxMvVagXNwMSjw+AE+cD4EfnTmW0jCLSCeoUf2q3dQdxTF62CR5QasSYqAJ6lskaClT1t4FKq5M7K88Wsjcx7Uw6W8UGU2wUG5IjXsCOtCuM5SxTMDmuQO2U9aPLVjIgVRAA0B/WoAfMhwO0wznbh1y3jLs3bltScyDzRljTLHSonAuLtZW8VxVwsYUBlzLv9sljIC76ek0VfSwRee2BcE2gVKqwnX0J30rPsLwJywym7BM6D36GhtQZrftO6kDEP8Nx5sRlZ8Q1sAxdyEW1UawPOrFrjQTI0gincVyhbxF1YtuY6vqVkZtSNNj2oc4VyheLGNJOhcSQNNpPfrWx8vYC5btgOwYwJPeAB+/hXa62U8zPtsGOIHYy8nCLaKmUF3VfszlXdmA0kxVfxL6ScUEBS3aKOI+0CwjQ5hsCdwNdKKvpGw2bDQAofNIZlDRpBAn96ViOKwOICssSJERqDHXfTT0qOrnlZah6wwLiX7cwWW/1eH2D6qij8VApY7g64lQ9u0toMPKUuZtQPKHUkkCNNh0oQGEvDXw2Eeh/tR5ydeV2YX7bZRbEaQS4ImCdhE/hQ0Vt3qm1a9D0ttHPiSOU7D22C3MrhlysWGgOkEAQNMo37mq/mnmdlxC2cOwGQwziIJMjKOkCrjm7jlq0nhWD/ABCPMZ1VT+poJ4HbXxGuuvltqSPVzoo+Zn2q9pwcLMets8tJvC8Cfsggd+2vSOtM8a5YdBnSGHWAZE+naueD3l+sWM5IXNr7k7+8Vq63wGAjTb9/v/IK6dxJlnvKwL5U4M+S0jCFguxI1JJ8qzG0CjNeHnKzrJK9J3jcAfvrTHMth2w/iW2IKNn/APEafv40LcN5ucq3hNE6SRrI6kd5FM16Q2EqIpdq9mGMuv8A2eJVvDRU8QgsJ0IEkERtqdqruOizhr1kMoa6UhSRKqFP3R/MSTr6URcK4oLgEESRMdm+8vz1Hoap/pN4Uht2XDAXV0A6nrI+BJ+INMVadUcBxmBtvd6yUOMz3C4vM6pc2uaKw3VhrlPowBieo9aJrXDwFZc7FWHmGkEeun4+lD3J+GV7TBgGYKGykBmzSAG9NZIHpRLbxCZkGac0hhGWHX7Qg7A7x/eqXChn4XGZ2jrLV6mzM/49xE4bGDDKuSyFBHSXYZiSTvvHtVzwkW2K27toXMPdbyllDKl6CevRtfee9NfScli9fw9uSt7+YDSJ8uvUz/apHK+MAtEedntyrBcu+wgHsTPuKYLpXTswIv0ne/q7jxCHDcNsgqiWba9NEUZe8aadazK9ir1vH3rV4nzXGyztBOgHYREVqIxxtvaa8MvjKBBhTnjU5ZkDoayzmK8t3G3kuklpYW2P2g3Qe0GK7pWC5ZfaW1SdTCMe5/Rh7yphLqAoABZuS6eYeRxuBHRt47zVzhsIz27hBytlKrPRtuu1CHBeOG/b8OzZ/jKAHVhlAA2uK2gzabdfY0VY1rqKLN0gXr9st5RoHEddtR+IoDu1hJbGT4hFC1HYOw8wS4TzI+GDWrv+qJVf6lB0Zp69PWrbhvG2xBaxfyqWE4dxpqBrbPcjcdxWec0sVZcxPipvOhj9n5U1wy9cxFy0hcW5cLmaSqknKCCus7/Knqaaym7HPvEb7rFfA7e01DCPaFu74rgtbjNrqpmIgd66weDRkBzEzJmepM/hTHL/AA9bguJiTLsfDz9bgQjKWkan19BRTa4IqgAM0DTpQdQ+DtMPpVBXevYzH/pLBteBbVnKjMzFiTqdACT6TTHKd/NdUYa2+YWlz6lgbgYy/wDSCP1rTOP8i4LENmvC7mgCRcYDTbTb8Kk8H4Vaw9pUsrCqNusSTJPU1nOmX3Tcq1fTp6YErMPw4q+e9ZAMaPlkT2G8UTcMwK2/NkHiN1jUDt6U7gMRrB2NS7gymjb88RIkmcGeulBPNnN5B8OxiERlMMCpY/h1q35p4ybaMltlzxoGMCex9KzbxnYs18WgT9nKquHfoMynMDvr6UvqLdi8d4hrNR01wO8IeCcfxOdQ18uS3nEDKqmACCQGBk7EVecb5nvWAuRBdZtxmRcvqcxHehLBq4VsU6vce0c0btcaI069fwqvtKL117jYdkLA3D4juhO2ihtCegEVTqGmr1dzFVuemn1Hkw0wvN+JIlxhrZn7NxmBjuMqkEes0qE2wYvEuLeSTGVAQqx0Gn7mlVALyM5gxZqCM5M2biOOC2ne35mVSQBrJA00Gp+FY/8A96kzMt3DXCQSJVgNtPstt8Kg8c+mC5nNvB2FBnLneXJaYhVGnwJ+VdWfopbF3DiL2KCeIczhbYLZzq0eaBr6U6PpNmRcXzLZ4jcIFh1AUsTFstAHdn1ocwvEixNqysI8qc3maI0PZfb51qPDforwdqZv4gyIPmUaekLT2B+i/BWnzpcvZhtnIYfIAV3mX3nGILcE+iYEB8TiWBbXJa0gdixnX4Ci21ytZtIqpiMSgXUEX2U+8HWgnn6/jOG3h4OJzWrmqjRspESCDMd6H7fOWIePEca9Qq/2qZxK8TSOZcRet2h4WJd9z/Ey3NenSd6zi/zviQ+W5bsNGk5CP1q85qxmRbGfNlZA2XUAkgE6bHeq21we1fgqrF2AgAEk6dhXQx8SET2zzGGk+EhgSYnT49t6WJ5rZUPghUfuBmI9ddKKeXfozfzm4fDV0y6k5hqDJVTBGmxP5URcL+jnAWNTbN5u9wyv/EQPnNcZ2lgxmH8P4ZisTdLWUu3nJkkAmT/U2w9zRre5Yxdm2njIq5zqc+YKegeNAe1a8EyjKgCKNlUZR8hXLKGBVwCCIIIkEUE8y6giYFfw7hyCsgaGN/iK0fg/EhdsrmILr5Se5HX3FLjvIzEl8KQR/Ixgj4E7j41X8G5fxlu7/Fwz5H0ZlZZHZ4B1ihISln0MM21q8eZe8Zvtcwron2hE6kae2p7VjeOzWruRC3mOoA2mtgv4Y2iCCSIgz1FZVzZmt4hmUCCZ3kgwB11G1adJIMzbxkS24Ze8K0LyXW8e3cCm0QQSoUNnnZgSSsb0b85sb+FXJMoQ8jcAjT2nT5VR/R5y+GU3MRqxYFU2jSZ9R/ejjE8LyIColR5GHTK2gPw6HtRbtTWSvuIGmh1DA+ZlmA4rd+spdtP4TK6oWiVBOjZ1B1Gze5rS7/BxawyHOrYok3bjje6NYy+gLL8qD8fwBbV9XRbiwTmWQQw9x+YNWz8y5X+rqQmUAQN5iSNtAJ2GnXrSgqsutwpwIy9yUVZYZjPPGAa8i3kzZrW4A1y7z30/tQtyzx+/bxNs20zMXJuIB5nYjY67aA+hmj3hWMZm8IkkrqjdWTZk9WWZHcGO9V+O5ZufWReUJ20AEg+g6+tF1IYDZ7TmkZWy48wixeGxD2bea2iKip5c3iuCGLnznUbwepoR505auXct22o8SPN0LD7rrG56H2ou/wCr27dw2XzIqgR92TGwEdd6TcUsOUsNImfDc6+YySjEaAHp6ihUu5+UflLWKn8x5gTyRxR7N980grbYODmIzAyCYBK6lunU0Y8SxAz+JculmBLKiAsVXLECYjvFMYHgC+LmXMSTr8AZMn2igy/xFrONuJdkEsfYz0joa7pqENhY8QWruZKxtAJk/nrhYxGW/auDNlDQTAuL0ZSevQg9aGeSrtz6ylsqsSIBmARqCfSa0a1whjlDBDYujMpH/wAq4dP+LdR3E9a84Ry4bV0uFCspglukg6+v+abFqoDtMWNLWgbx37y9bhaoo1LEEsYOssSxIn96Vd4O+SMpMkCQf5l7/HvWXYnmG7h7p8Zsxc6IfsyO3ptU7hXNzi4Ddyi2TpAjw27/AO07UslVloL+I091VJCTShakazUN7RXTp0qywl4OgZSCCJkVw5oRHiMgyHhbPmB2A3/xXvFsVkUt7D09TUtDXTDvXFGJJiHPl8C8jJmdohspkZdxPrJNT8Jg0vpYhBbY2yDpEiSMxI6nStNxnCsPc+1btk+qg/pTQ4NY0gRAgZSRA7DWhtShs3mJvo1azeZmHP8Aiblnwcl0i2BlyiZP9Wnw605w214uHsXEZyWdpljBIIggH+WaOOMco2b5BYvIEbj+1SeEYazaAspaAy6AwDJ6k+pqttSs4acs0W99xkLDp4ahYXvtvPXSlRanDwROVaVMdQRraJ8gW9LoiR5ht8a0nm/iV606i1cdAoYjIxXXy9t/elSqolllFg+fOITH1lyPVUPTuVoywHGsRe4Zdu3Lrm4HyhgcsDTTywK8pVYyGVOEwy3kIujP5Qde5zSZ76VUX+F2g2ifif70qVVnDNa5e5bw121be7a8Rgog3GZ40GwZiB7URYPA27P+lbRJ/lUD8qVKuTsnKadyCNqVKpOyHdFMoNfY0qVVl43NTLTmKVKqeZ09oL8QX+LcHSRp01ifzoO5h4fbLAlBMj8xXtKnK4tb2jl64UxaqpgQq6djuAdxtRTh8fc8ZLebyE5CCAZXKxjUdxSpVEUEtx+sRbVMQEwf1mS7hkkHXUD8SKy7nRAnEhl0zZSY6kgSa9pUfSfP+H+J3VfJ+vrNNstkW2yAA5UEwOrKDOmuhNW1q2PHKxoGMD9/GvKVIg5JjIAAGPaBv0vWgvguohjoSKHsCc9kltTE+4Eg/MClSrV0X8P8Zmav+IftNA5ZxLMMxMk2gxOm+01nGGuG/e8S953ztqfbtpSpUs3d4cH0J+EMuUca7MgLEgjKZ7TtREbpl9fun12JilSrPb+Lj6CPjt+veY1x64XBLGSG0PbY/nUO1iWJQE6EGRXlKtjSfKsxtb85mo/RJinJxFosTbQKyqdQCWYGO2w0o/alSpG75zH9Ef3InA3rjFMcrfA/lSpUKOStwTkjWrDDoCaVKqmSSnUTTC4dZmBPelSqN2kEtbR0pUqVVlDP/9k="/>
          <p:cNvSpPr>
            <a:spLocks noChangeAspect="1" noChangeArrowheads="1"/>
          </p:cNvSpPr>
          <p:nvPr/>
        </p:nvSpPr>
        <p:spPr bwMode="auto">
          <a:xfrm>
            <a:off x="1095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dirty="0" err="1" smtClean="0"/>
              <a:t>PRESCRiPCION</a:t>
            </a:r>
            <a:r>
              <a:rPr lang="es-CL" sz="2800" b="1" dirty="0" smtClean="0"/>
              <a:t> INAPROPIADA :</a:t>
            </a:r>
            <a:br>
              <a:rPr lang="es-CL" sz="2800" b="1" dirty="0" smtClean="0"/>
            </a:b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La </a:t>
            </a:r>
            <a:r>
              <a:rPr lang="es-CL" dirty="0"/>
              <a:t>prescripción inapropiada (PI) se define como el riesgo de sufrir efectos adversos mayores al beneficio clínico, especialmente cuando existen alternativas terapéutica más seguras y/o eficaces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 smtClean="0"/>
              <a:t> </a:t>
            </a:r>
            <a:r>
              <a:rPr lang="es-CL" dirty="0"/>
              <a:t>La PI también incluye el uso de fármacos con una mayor frecuencia o mayor duración que la </a:t>
            </a:r>
            <a:r>
              <a:rPr lang="es-CL" dirty="0" smtClean="0"/>
              <a:t>indicada.</a:t>
            </a:r>
          </a:p>
          <a:p>
            <a:endParaRPr lang="es-CL" dirty="0"/>
          </a:p>
          <a:p>
            <a:r>
              <a:rPr lang="es-CL" dirty="0" smtClean="0"/>
              <a:t> </a:t>
            </a:r>
            <a:r>
              <a:rPr lang="es-CL" dirty="0"/>
              <a:t>el uso de fármacos con un elevado riesgo de interacciones medicamentosa 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 smtClean="0"/>
              <a:t> </a:t>
            </a:r>
            <a:r>
              <a:rPr lang="es-CL" dirty="0"/>
              <a:t>duplicidad de fármacos de la misma clase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 smtClean="0"/>
              <a:t> </a:t>
            </a:r>
            <a:r>
              <a:rPr lang="es-CL" dirty="0"/>
              <a:t>La PI incluye una mala selección del medicamento o de su dosis por parte del médico tratante.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dirty="0" err="1" smtClean="0"/>
              <a:t>PRESCRiPCION</a:t>
            </a:r>
            <a:r>
              <a:rPr lang="es-CL" sz="2800" b="1" dirty="0" smtClean="0"/>
              <a:t> INAPROPIADA :</a:t>
            </a:r>
            <a:br>
              <a:rPr lang="es-CL" sz="2800" b="1" dirty="0" smtClean="0"/>
            </a:b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L" b="1" dirty="0"/>
          </a:p>
          <a:p>
            <a:pPr lvl="1"/>
            <a:r>
              <a:rPr lang="es-CL" dirty="0"/>
              <a:t>La Prescripción inadecuada de fármacos en la población geriátrica está considerada un problema de salud </a:t>
            </a:r>
            <a:r>
              <a:rPr lang="es-CL" dirty="0" smtClean="0"/>
              <a:t>pública.</a:t>
            </a:r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relacionada </a:t>
            </a:r>
            <a:r>
              <a:rPr lang="es-CL" dirty="0"/>
              <a:t>con mayor morbilidad, mortalidad y uso de recursos sanitarios que se eleva hasta en 7.2 billones de dólares anuales en Estados Unidos.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897</TotalTime>
  <Words>1488</Words>
  <Application>Microsoft Office PowerPoint</Application>
  <PresentationFormat>Presentación en pantalla (4:3)</PresentationFormat>
  <Paragraphs>146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Brío</vt:lpstr>
      <vt:lpstr>POLIFARMACIA: mas que sumar farmacos</vt:lpstr>
      <vt:lpstr>MARCO EPIDEMIOLOGICO</vt:lpstr>
      <vt:lpstr>MARCO EPIDEMIOLOGICO</vt:lpstr>
      <vt:lpstr>EPIDEMIOLOGIA</vt:lpstr>
      <vt:lpstr>EPIDEMIOLOGIA</vt:lpstr>
      <vt:lpstr>OMS Y FARMACOS</vt:lpstr>
      <vt:lpstr>Definicion de la polifarmacia</vt:lpstr>
      <vt:lpstr>PRESCRiPCION INAPROPIADA : </vt:lpstr>
      <vt:lpstr>PRESCRiPCION INAPROPIADA : </vt:lpstr>
      <vt:lpstr>CASCADA DE LA PRESCRIPCION INADECUADA</vt:lpstr>
      <vt:lpstr>RAM</vt:lpstr>
      <vt:lpstr>POLIFARMACIA Y FRAGILIDAD</vt:lpstr>
      <vt:lpstr>Diapositiva 13</vt:lpstr>
      <vt:lpstr>DEFINICION</vt:lpstr>
      <vt:lpstr>Diapositiva 15</vt:lpstr>
      <vt:lpstr>COMO RECETAR ADECUADAMENTE: RECOMENDACIONES PARA PREVENIR EL RIESGO DE LOS MEDICAMENTOS.</vt:lpstr>
      <vt:lpstr>COMO RECETAR ADECUADAMENTE: RECOMENDACIONES PARA PREVENIR EL RIESGO DE LOS MEDICAMENTOS.</vt:lpstr>
      <vt:lpstr>CRITERIOS DE BEERS</vt:lpstr>
      <vt:lpstr>CRITERIOS DE BEERS</vt:lpstr>
      <vt:lpstr>CRITERIOS DE BEERS</vt:lpstr>
      <vt:lpstr>CRITERIOS DE BEERS</vt:lpstr>
      <vt:lpstr>CRITERIOS STOP Representan la Prescripción inapropiada (PI) en caso de omisión aunque en la clínica las causas son muy complejas en los adultos mayores estas omisiones son de causa discriminatoria o irracional</vt:lpstr>
      <vt:lpstr>CRITERIOS STOP</vt:lpstr>
      <vt:lpstr>CRITERIOS STOP</vt:lpstr>
      <vt:lpstr>CRITERIOS STOP</vt:lpstr>
      <vt:lpstr>CRITERIOS START: Son una herramienta para llamar la atención del médico sobre tratamientos indicados y apropiados.  Estos medicamentos deben ser considerados en personas de 65 años o más que tengan enfermedades, cuando no exista contraindicación para su uso.</vt:lpstr>
      <vt:lpstr>CRITERIOS START</vt:lpstr>
      <vt:lpstr>CONCLUSIONES: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POLIFARMACIA</dc:title>
  <dc:creator>multiuso.crlf</dc:creator>
  <cp:lastModifiedBy>Ministerio de Salud</cp:lastModifiedBy>
  <cp:revision>67</cp:revision>
  <dcterms:created xsi:type="dcterms:W3CDTF">2014-05-03T22:47:34Z</dcterms:created>
  <dcterms:modified xsi:type="dcterms:W3CDTF">2014-05-06T14:03:13Z</dcterms:modified>
</cp:coreProperties>
</file>