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8" r:id="rId3"/>
    <p:sldId id="269" r:id="rId4"/>
    <p:sldId id="265" r:id="rId5"/>
    <p:sldId id="257" r:id="rId6"/>
    <p:sldId id="262" r:id="rId7"/>
    <p:sldId id="261" r:id="rId8"/>
    <p:sldId id="258" r:id="rId9"/>
    <p:sldId id="270" r:id="rId10"/>
    <p:sldId id="259" r:id="rId11"/>
    <p:sldId id="266" r:id="rId12"/>
    <p:sldId id="264" r:id="rId13"/>
    <p:sldId id="271" r:id="rId14"/>
    <p:sldId id="272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F0AB7A-4B6A-4D9F-940D-838503192EA9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06ECF86A-1C56-478B-AA8B-0BB769DD24BE}">
      <dgm:prSet phldrT="[Texto]"/>
      <dgm:spPr/>
      <dgm:t>
        <a:bodyPr/>
        <a:lstStyle/>
        <a:p>
          <a:r>
            <a:rPr lang="es-CL" dirty="0" smtClean="0"/>
            <a:t>Envejecimiento</a:t>
          </a:r>
        </a:p>
        <a:p>
          <a:r>
            <a:rPr lang="es-CL" dirty="0" smtClean="0"/>
            <a:t>activo</a:t>
          </a:r>
          <a:endParaRPr lang="es-CL" dirty="0"/>
        </a:p>
      </dgm:t>
    </dgm:pt>
    <dgm:pt modelId="{E78CC75D-A43C-4634-8FD8-03F7616EF243}" type="parTrans" cxnId="{D65982A3-81B6-4A19-A367-315508FB5549}">
      <dgm:prSet/>
      <dgm:spPr/>
      <dgm:t>
        <a:bodyPr/>
        <a:lstStyle/>
        <a:p>
          <a:endParaRPr lang="es-CL"/>
        </a:p>
      </dgm:t>
    </dgm:pt>
    <dgm:pt modelId="{E5B29096-5A7F-4C22-9AA1-75A56A11E46E}" type="sibTrans" cxnId="{D65982A3-81B6-4A19-A367-315508FB5549}">
      <dgm:prSet/>
      <dgm:spPr/>
      <dgm:t>
        <a:bodyPr/>
        <a:lstStyle/>
        <a:p>
          <a:endParaRPr lang="es-CL"/>
        </a:p>
      </dgm:t>
    </dgm:pt>
    <dgm:pt modelId="{3598C937-024F-455E-8410-2535485F34B5}">
      <dgm:prSet custT="1"/>
      <dgm:spPr/>
      <dgm:t>
        <a:bodyPr/>
        <a:lstStyle/>
        <a:p>
          <a:r>
            <a:rPr lang="es-CL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La OMS (1999)define el envejecimiento activo como el proceso en que se optimizan las oportunidades de salud, participación y seguridad a fin de mejorar la calidad de vida de las personas a medida que envejecen. El envejecimiento activo permite que las personas realicen su potencial de bienestar físico, social y se centra en las personas mayores y en la importancia de dar una imagen pública positiva de este colectivo.</a:t>
          </a:r>
          <a:endParaRPr lang="es-CL" sz="16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84488476-8AF3-4309-B6E4-4B6394FBE6DC}" type="parTrans" cxnId="{ECCD9555-B5F5-4B04-98F2-D1A7892FC41A}">
      <dgm:prSet/>
      <dgm:spPr/>
      <dgm:t>
        <a:bodyPr/>
        <a:lstStyle/>
        <a:p>
          <a:endParaRPr lang="es-CL"/>
        </a:p>
      </dgm:t>
    </dgm:pt>
    <dgm:pt modelId="{8E33CD61-2651-4430-9DB3-64EC35EB9482}" type="sibTrans" cxnId="{ECCD9555-B5F5-4B04-98F2-D1A7892FC41A}">
      <dgm:prSet/>
      <dgm:spPr/>
      <dgm:t>
        <a:bodyPr/>
        <a:lstStyle/>
        <a:p>
          <a:endParaRPr lang="es-CL"/>
        </a:p>
      </dgm:t>
    </dgm:pt>
    <dgm:pt modelId="{9A6101B6-9045-4495-B386-ED01FEC97326}" type="pres">
      <dgm:prSet presAssocID="{53F0AB7A-4B6A-4D9F-940D-838503192EA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6F4310D-0638-498E-BA0E-CCD012016B3C}" type="pres">
      <dgm:prSet presAssocID="{06ECF86A-1C56-478B-AA8B-0BB769DD24BE}" presName="composite" presStyleCnt="0"/>
      <dgm:spPr/>
    </dgm:pt>
    <dgm:pt modelId="{CDB1A9D8-12E0-4D16-AB52-E7067648818B}" type="pres">
      <dgm:prSet presAssocID="{06ECF86A-1C56-478B-AA8B-0BB769DD24B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15A118D-C8FC-41AC-AFBF-5333656E313C}" type="pres">
      <dgm:prSet presAssocID="{06ECF86A-1C56-478B-AA8B-0BB769DD24BE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65982A3-81B6-4A19-A367-315508FB5549}" srcId="{53F0AB7A-4B6A-4D9F-940D-838503192EA9}" destId="{06ECF86A-1C56-478B-AA8B-0BB769DD24BE}" srcOrd="0" destOrd="0" parTransId="{E78CC75D-A43C-4634-8FD8-03F7616EF243}" sibTransId="{E5B29096-5A7F-4C22-9AA1-75A56A11E46E}"/>
    <dgm:cxn modelId="{109AAF67-0E07-4178-9788-F99625B21118}" type="presOf" srcId="{06ECF86A-1C56-478B-AA8B-0BB769DD24BE}" destId="{CDB1A9D8-12E0-4D16-AB52-E7067648818B}" srcOrd="0" destOrd="0" presId="urn:microsoft.com/office/officeart/2005/8/layout/chevron2"/>
    <dgm:cxn modelId="{ECCD9555-B5F5-4B04-98F2-D1A7892FC41A}" srcId="{06ECF86A-1C56-478B-AA8B-0BB769DD24BE}" destId="{3598C937-024F-455E-8410-2535485F34B5}" srcOrd="0" destOrd="0" parTransId="{84488476-8AF3-4309-B6E4-4B6394FBE6DC}" sibTransId="{8E33CD61-2651-4430-9DB3-64EC35EB9482}"/>
    <dgm:cxn modelId="{0B301E1B-C173-4F14-B510-A5619C5DF6E3}" type="presOf" srcId="{3598C937-024F-455E-8410-2535485F34B5}" destId="{F15A118D-C8FC-41AC-AFBF-5333656E313C}" srcOrd="0" destOrd="0" presId="urn:microsoft.com/office/officeart/2005/8/layout/chevron2"/>
    <dgm:cxn modelId="{7E8B5FA5-6F04-4563-A2E2-FD238582EDB4}" type="presOf" srcId="{53F0AB7A-4B6A-4D9F-940D-838503192EA9}" destId="{9A6101B6-9045-4495-B386-ED01FEC97326}" srcOrd="0" destOrd="0" presId="urn:microsoft.com/office/officeart/2005/8/layout/chevron2"/>
    <dgm:cxn modelId="{779405B4-9B9A-49CC-91A9-BB8DDD4DA637}" type="presParOf" srcId="{9A6101B6-9045-4495-B386-ED01FEC97326}" destId="{56F4310D-0638-498E-BA0E-CCD012016B3C}" srcOrd="0" destOrd="0" presId="urn:microsoft.com/office/officeart/2005/8/layout/chevron2"/>
    <dgm:cxn modelId="{DF488248-D582-41EF-89C6-3F0CC8D3C07D}" type="presParOf" srcId="{56F4310D-0638-498E-BA0E-CCD012016B3C}" destId="{CDB1A9D8-12E0-4D16-AB52-E7067648818B}" srcOrd="0" destOrd="0" presId="urn:microsoft.com/office/officeart/2005/8/layout/chevron2"/>
    <dgm:cxn modelId="{55DDBD0F-A0BC-489D-97B3-6C7018CB632D}" type="presParOf" srcId="{56F4310D-0638-498E-BA0E-CCD012016B3C}" destId="{F15A118D-C8FC-41AC-AFBF-5333656E313C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F52086-4545-4132-B166-00AED86D8CED}" type="doc">
      <dgm:prSet loTypeId="urn:microsoft.com/office/officeart/2005/8/layout/funnel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0D641683-17A5-41A3-9199-04D94AE56491}">
      <dgm:prSet phldrT="[Texto]"/>
      <dgm:spPr>
        <a:solidFill>
          <a:schemeClr val="accent2"/>
        </a:solidFill>
      </dgm:spPr>
      <dgm:t>
        <a:bodyPr/>
        <a:lstStyle/>
        <a:p>
          <a:r>
            <a:rPr lang="es-CL" dirty="0" smtClean="0"/>
            <a:t>MINSAL</a:t>
          </a:r>
          <a:endParaRPr lang="es-CL" dirty="0"/>
        </a:p>
      </dgm:t>
    </dgm:pt>
    <dgm:pt modelId="{80356B1F-158C-4679-9536-8BD0D8C5FE5F}" type="parTrans" cxnId="{D08A6946-9814-42A7-A944-DE7637DAB192}">
      <dgm:prSet/>
      <dgm:spPr/>
      <dgm:t>
        <a:bodyPr/>
        <a:lstStyle/>
        <a:p>
          <a:endParaRPr lang="es-CL"/>
        </a:p>
      </dgm:t>
    </dgm:pt>
    <dgm:pt modelId="{2CCB982A-AAE0-4A99-92C2-8C4CB71A6D99}" type="sibTrans" cxnId="{D08A6946-9814-42A7-A944-DE7637DAB192}">
      <dgm:prSet/>
      <dgm:spPr/>
      <dgm:t>
        <a:bodyPr/>
        <a:lstStyle/>
        <a:p>
          <a:endParaRPr lang="es-CL"/>
        </a:p>
      </dgm:t>
    </dgm:pt>
    <dgm:pt modelId="{2123801C-F63D-4567-BCAA-F4BDE05E02D4}">
      <dgm:prSet phldrT="[Texto]"/>
      <dgm:spPr>
        <a:solidFill>
          <a:srgbClr val="00B0F0"/>
        </a:solidFill>
      </dgm:spPr>
      <dgm:t>
        <a:bodyPr/>
        <a:lstStyle/>
        <a:p>
          <a:r>
            <a:rPr lang="es-CL" dirty="0" smtClean="0"/>
            <a:t>IND</a:t>
          </a:r>
          <a:endParaRPr lang="es-CL" dirty="0"/>
        </a:p>
      </dgm:t>
    </dgm:pt>
    <dgm:pt modelId="{5273AF40-CC08-4668-8917-856F312A8493}" type="parTrans" cxnId="{73AE27FC-A332-4B6E-936A-F685B7F276D7}">
      <dgm:prSet/>
      <dgm:spPr/>
      <dgm:t>
        <a:bodyPr/>
        <a:lstStyle/>
        <a:p>
          <a:endParaRPr lang="es-CL"/>
        </a:p>
      </dgm:t>
    </dgm:pt>
    <dgm:pt modelId="{7506847C-8703-4148-BA75-B79DE98AF5C5}" type="sibTrans" cxnId="{73AE27FC-A332-4B6E-936A-F685B7F276D7}">
      <dgm:prSet/>
      <dgm:spPr/>
      <dgm:t>
        <a:bodyPr/>
        <a:lstStyle/>
        <a:p>
          <a:endParaRPr lang="es-CL"/>
        </a:p>
      </dgm:t>
    </dgm:pt>
    <dgm:pt modelId="{C2ED6688-D127-4934-9938-5C730A7B5FC9}">
      <dgm:prSet phldrT="[Texto]"/>
      <dgm:spPr/>
      <dgm:t>
        <a:bodyPr/>
        <a:lstStyle/>
        <a:p>
          <a:r>
            <a:rPr lang="es-CL" dirty="0" smtClean="0"/>
            <a:t>SENAMA</a:t>
          </a:r>
          <a:endParaRPr lang="es-CL" dirty="0"/>
        </a:p>
      </dgm:t>
    </dgm:pt>
    <dgm:pt modelId="{CE0EE2C3-8370-4254-A014-B902F77445FB}" type="parTrans" cxnId="{5DE8F9A1-1873-4237-A1E2-2A5EB7CA4007}">
      <dgm:prSet/>
      <dgm:spPr/>
      <dgm:t>
        <a:bodyPr/>
        <a:lstStyle/>
        <a:p>
          <a:endParaRPr lang="es-CL"/>
        </a:p>
      </dgm:t>
    </dgm:pt>
    <dgm:pt modelId="{43BEBE7E-78D0-4EC4-A0F1-F328E34865FC}" type="sibTrans" cxnId="{5DE8F9A1-1873-4237-A1E2-2A5EB7CA4007}">
      <dgm:prSet/>
      <dgm:spPr/>
      <dgm:t>
        <a:bodyPr/>
        <a:lstStyle/>
        <a:p>
          <a:endParaRPr lang="es-CL"/>
        </a:p>
      </dgm:t>
    </dgm:pt>
    <dgm:pt modelId="{9C5A4AF2-4371-4197-AB84-87DDDF7E24A3}">
      <dgm:prSet phldrT="[Texto]"/>
      <dgm:spPr/>
      <dgm:t>
        <a:bodyPr/>
        <a:lstStyle/>
        <a:p>
          <a:r>
            <a:rPr lang="es-CL" b="1" dirty="0" smtClean="0">
              <a:solidFill>
                <a:schemeClr val="accent2">
                  <a:lumMod val="75000"/>
                </a:schemeClr>
              </a:solidFill>
            </a:rPr>
            <a:t>MEJORAR LA CALIDAD DE VIDA DEL ADULTO MAYOR</a:t>
          </a:r>
          <a:endParaRPr lang="es-CL" b="1" dirty="0">
            <a:solidFill>
              <a:schemeClr val="accent2">
                <a:lumMod val="75000"/>
              </a:schemeClr>
            </a:solidFill>
          </a:endParaRPr>
        </a:p>
      </dgm:t>
    </dgm:pt>
    <dgm:pt modelId="{19B78B69-88A6-4F56-A7FD-D19E92F671FE}" type="parTrans" cxnId="{4CC31F65-BF76-48F4-848C-A8EFB174F728}">
      <dgm:prSet/>
      <dgm:spPr/>
      <dgm:t>
        <a:bodyPr/>
        <a:lstStyle/>
        <a:p>
          <a:endParaRPr lang="es-CL"/>
        </a:p>
      </dgm:t>
    </dgm:pt>
    <dgm:pt modelId="{99CA5FBE-C2B6-43B6-9A7B-8DF5BBAAF036}" type="sibTrans" cxnId="{4CC31F65-BF76-48F4-848C-A8EFB174F728}">
      <dgm:prSet/>
      <dgm:spPr/>
      <dgm:t>
        <a:bodyPr/>
        <a:lstStyle/>
        <a:p>
          <a:endParaRPr lang="es-CL"/>
        </a:p>
      </dgm:t>
    </dgm:pt>
    <dgm:pt modelId="{6A6B3124-152C-4434-98EC-BD5E27A65223}" type="pres">
      <dgm:prSet presAssocID="{5DF52086-4545-4132-B166-00AED86D8CE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B6730196-B662-4E04-925B-766C5410B652}" type="pres">
      <dgm:prSet presAssocID="{5DF52086-4545-4132-B166-00AED86D8CED}" presName="ellipse" presStyleLbl="trBgShp" presStyleIdx="0" presStyleCnt="1"/>
      <dgm:spPr/>
    </dgm:pt>
    <dgm:pt modelId="{5660D59B-2045-4A2A-938A-3BB88FAD22B1}" type="pres">
      <dgm:prSet presAssocID="{5DF52086-4545-4132-B166-00AED86D8CED}" presName="arrow1" presStyleLbl="fgShp" presStyleIdx="0" presStyleCnt="1"/>
      <dgm:spPr>
        <a:solidFill>
          <a:schemeClr val="accent2">
            <a:lumMod val="75000"/>
          </a:schemeClr>
        </a:solidFill>
      </dgm:spPr>
    </dgm:pt>
    <dgm:pt modelId="{3AE4182B-6041-4B44-AEFA-75D94A4C1D02}" type="pres">
      <dgm:prSet presAssocID="{5DF52086-4545-4132-B166-00AED86D8CE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18A9DB6-E4D1-4F54-8FBE-4BE76D0B2CFB}" type="pres">
      <dgm:prSet presAssocID="{2123801C-F63D-4567-BCAA-F4BDE05E02D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A74715E-C583-4D50-9EBA-4D55A8550838}" type="pres">
      <dgm:prSet presAssocID="{C2ED6688-D127-4934-9938-5C730A7B5FC9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3F04502-85AF-41EF-B0AA-44295FC6655E}" type="pres">
      <dgm:prSet presAssocID="{9C5A4AF2-4371-4197-AB84-87DDDF7E24A3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DB4ABE5-C661-4569-9DAE-B32E988B5ADA}" type="pres">
      <dgm:prSet presAssocID="{5DF52086-4545-4132-B166-00AED86D8CED}" presName="funnel" presStyleLbl="trAlignAcc1" presStyleIdx="0" presStyleCnt="1"/>
      <dgm:spPr/>
    </dgm:pt>
  </dgm:ptLst>
  <dgm:cxnLst>
    <dgm:cxn modelId="{32DFAF79-8760-4B4A-BCEC-B3B8A4BE5D2D}" type="presOf" srcId="{9C5A4AF2-4371-4197-AB84-87DDDF7E24A3}" destId="{3AE4182B-6041-4B44-AEFA-75D94A4C1D02}" srcOrd="0" destOrd="0" presId="urn:microsoft.com/office/officeart/2005/8/layout/funnel1"/>
    <dgm:cxn modelId="{A306B6F6-2CC4-42C2-A11E-C87214CA7BDB}" type="presOf" srcId="{2123801C-F63D-4567-BCAA-F4BDE05E02D4}" destId="{5A74715E-C583-4D50-9EBA-4D55A8550838}" srcOrd="0" destOrd="0" presId="urn:microsoft.com/office/officeart/2005/8/layout/funnel1"/>
    <dgm:cxn modelId="{73AE27FC-A332-4B6E-936A-F685B7F276D7}" srcId="{5DF52086-4545-4132-B166-00AED86D8CED}" destId="{2123801C-F63D-4567-BCAA-F4BDE05E02D4}" srcOrd="1" destOrd="0" parTransId="{5273AF40-CC08-4668-8917-856F312A8493}" sibTransId="{7506847C-8703-4148-BA75-B79DE98AF5C5}"/>
    <dgm:cxn modelId="{35494440-9832-435F-8DFE-53FDB3040E4F}" type="presOf" srcId="{5DF52086-4545-4132-B166-00AED86D8CED}" destId="{6A6B3124-152C-4434-98EC-BD5E27A65223}" srcOrd="0" destOrd="0" presId="urn:microsoft.com/office/officeart/2005/8/layout/funnel1"/>
    <dgm:cxn modelId="{5DE8F9A1-1873-4237-A1E2-2A5EB7CA4007}" srcId="{5DF52086-4545-4132-B166-00AED86D8CED}" destId="{C2ED6688-D127-4934-9938-5C730A7B5FC9}" srcOrd="2" destOrd="0" parTransId="{CE0EE2C3-8370-4254-A014-B902F77445FB}" sibTransId="{43BEBE7E-78D0-4EC4-A0F1-F328E34865FC}"/>
    <dgm:cxn modelId="{E43DA7A9-AD06-43A7-BFF2-5B29CAB7CC4E}" type="presOf" srcId="{C2ED6688-D127-4934-9938-5C730A7B5FC9}" destId="{A18A9DB6-E4D1-4F54-8FBE-4BE76D0B2CFB}" srcOrd="0" destOrd="0" presId="urn:microsoft.com/office/officeart/2005/8/layout/funnel1"/>
    <dgm:cxn modelId="{781E38B5-43CC-458E-98D4-DE71E3EB2CEE}" type="presOf" srcId="{0D641683-17A5-41A3-9199-04D94AE56491}" destId="{73F04502-85AF-41EF-B0AA-44295FC6655E}" srcOrd="0" destOrd="0" presId="urn:microsoft.com/office/officeart/2005/8/layout/funnel1"/>
    <dgm:cxn modelId="{D08A6946-9814-42A7-A944-DE7637DAB192}" srcId="{5DF52086-4545-4132-B166-00AED86D8CED}" destId="{0D641683-17A5-41A3-9199-04D94AE56491}" srcOrd="0" destOrd="0" parTransId="{80356B1F-158C-4679-9536-8BD0D8C5FE5F}" sibTransId="{2CCB982A-AAE0-4A99-92C2-8C4CB71A6D99}"/>
    <dgm:cxn modelId="{4CC31F65-BF76-48F4-848C-A8EFB174F728}" srcId="{5DF52086-4545-4132-B166-00AED86D8CED}" destId="{9C5A4AF2-4371-4197-AB84-87DDDF7E24A3}" srcOrd="3" destOrd="0" parTransId="{19B78B69-88A6-4F56-A7FD-D19E92F671FE}" sibTransId="{99CA5FBE-C2B6-43B6-9A7B-8DF5BBAAF036}"/>
    <dgm:cxn modelId="{9501C991-F013-4E6D-B691-F7B32ADCD10B}" type="presParOf" srcId="{6A6B3124-152C-4434-98EC-BD5E27A65223}" destId="{B6730196-B662-4E04-925B-766C5410B652}" srcOrd="0" destOrd="0" presId="urn:microsoft.com/office/officeart/2005/8/layout/funnel1"/>
    <dgm:cxn modelId="{45CBF625-F33C-40EB-A994-2651C33F4568}" type="presParOf" srcId="{6A6B3124-152C-4434-98EC-BD5E27A65223}" destId="{5660D59B-2045-4A2A-938A-3BB88FAD22B1}" srcOrd="1" destOrd="0" presId="urn:microsoft.com/office/officeart/2005/8/layout/funnel1"/>
    <dgm:cxn modelId="{269413AF-61C4-463A-B795-556A019CC09E}" type="presParOf" srcId="{6A6B3124-152C-4434-98EC-BD5E27A65223}" destId="{3AE4182B-6041-4B44-AEFA-75D94A4C1D02}" srcOrd="2" destOrd="0" presId="urn:microsoft.com/office/officeart/2005/8/layout/funnel1"/>
    <dgm:cxn modelId="{53B52C03-91E5-4F63-BD01-F41AFF89BC11}" type="presParOf" srcId="{6A6B3124-152C-4434-98EC-BD5E27A65223}" destId="{A18A9DB6-E4D1-4F54-8FBE-4BE76D0B2CFB}" srcOrd="3" destOrd="0" presId="urn:microsoft.com/office/officeart/2005/8/layout/funnel1"/>
    <dgm:cxn modelId="{9D2D2889-DBDE-4BD4-9FEC-9F82494F839A}" type="presParOf" srcId="{6A6B3124-152C-4434-98EC-BD5E27A65223}" destId="{5A74715E-C583-4D50-9EBA-4D55A8550838}" srcOrd="4" destOrd="0" presId="urn:microsoft.com/office/officeart/2005/8/layout/funnel1"/>
    <dgm:cxn modelId="{4D28CE47-0267-42C2-A359-E75EFBAB0F4A}" type="presParOf" srcId="{6A6B3124-152C-4434-98EC-BD5E27A65223}" destId="{73F04502-85AF-41EF-B0AA-44295FC6655E}" srcOrd="5" destOrd="0" presId="urn:microsoft.com/office/officeart/2005/8/layout/funnel1"/>
    <dgm:cxn modelId="{C8E905A4-340D-485C-A0C5-8C445A09D143}" type="presParOf" srcId="{6A6B3124-152C-4434-98EC-BD5E27A65223}" destId="{8DB4ABE5-C661-4569-9DAE-B32E988B5ADA}" srcOrd="6" destOrd="0" presId="urn:microsoft.com/office/officeart/2005/8/layout/funne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B1A9D8-12E0-4D16-AB52-E7067648818B}">
      <dsp:nvSpPr>
        <dsp:cNvPr id="0" name=""/>
        <dsp:cNvSpPr/>
      </dsp:nvSpPr>
      <dsp:spPr>
        <a:xfrm rot="5400000">
          <a:off x="-517951" y="519638"/>
          <a:ext cx="3453008" cy="241710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kern="1200" dirty="0" smtClean="0"/>
            <a:t>Envejecimiento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kern="1200" dirty="0" smtClean="0"/>
            <a:t>activo</a:t>
          </a:r>
          <a:endParaRPr lang="es-CL" sz="2900" kern="1200" dirty="0"/>
        </a:p>
      </dsp:txBody>
      <dsp:txXfrm rot="5400000">
        <a:off x="-517951" y="519638"/>
        <a:ext cx="3453008" cy="2417106"/>
      </dsp:txXfrm>
    </dsp:sp>
    <dsp:sp modelId="{F15A118D-C8FC-41AC-AFBF-5333656E313C}">
      <dsp:nvSpPr>
        <dsp:cNvPr id="0" name=""/>
        <dsp:cNvSpPr/>
      </dsp:nvSpPr>
      <dsp:spPr>
        <a:xfrm rot="5400000">
          <a:off x="3614717" y="-1195923"/>
          <a:ext cx="2244455" cy="46396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La OMS (1999)define el envejecimiento activo como el proceso en que se optimizan las oportunidades de salud, participación y seguridad a fin de mejorar la calidad de vida de las personas a medida que envejecen. El envejecimiento activo permite que las personas realicen su potencial de bienestar físico, social y se centra en las personas mayores y en la importancia de dar una imagen pública positiva de este colectivo.</a:t>
          </a:r>
          <a:endParaRPr lang="es-CL" sz="16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 rot="5400000">
        <a:off x="3614717" y="-1195923"/>
        <a:ext cx="2244455" cy="46396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730196-B662-4E04-925B-766C5410B652}">
      <dsp:nvSpPr>
        <dsp:cNvPr id="0" name=""/>
        <dsp:cNvSpPr/>
      </dsp:nvSpPr>
      <dsp:spPr>
        <a:xfrm>
          <a:off x="1807265" y="201847"/>
          <a:ext cx="4005895" cy="139119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60D59B-2045-4A2A-938A-3BB88FAD22B1}">
      <dsp:nvSpPr>
        <dsp:cNvPr id="0" name=""/>
        <dsp:cNvSpPr/>
      </dsp:nvSpPr>
      <dsp:spPr>
        <a:xfrm>
          <a:off x="3428255" y="3608410"/>
          <a:ext cx="776336" cy="496855"/>
        </a:xfrm>
        <a:prstGeom prst="downArrow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E4182B-6041-4B44-AEFA-75D94A4C1D02}">
      <dsp:nvSpPr>
        <dsp:cNvPr id="0" name=""/>
        <dsp:cNvSpPr/>
      </dsp:nvSpPr>
      <dsp:spPr>
        <a:xfrm>
          <a:off x="1953217" y="4005895"/>
          <a:ext cx="3726414" cy="931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b="1" kern="1200" dirty="0" smtClean="0">
              <a:solidFill>
                <a:schemeClr val="accent2">
                  <a:lumMod val="75000"/>
                </a:schemeClr>
              </a:solidFill>
            </a:rPr>
            <a:t>MEJORAR LA CALIDAD DE VIDA DEL ADULTO MAYOR</a:t>
          </a:r>
          <a:endParaRPr lang="es-CL" sz="22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953217" y="4005895"/>
        <a:ext cx="3726414" cy="931603"/>
      </dsp:txXfrm>
    </dsp:sp>
    <dsp:sp modelId="{A18A9DB6-E4D1-4F54-8FBE-4BE76D0B2CFB}">
      <dsp:nvSpPr>
        <dsp:cNvPr id="0" name=""/>
        <dsp:cNvSpPr/>
      </dsp:nvSpPr>
      <dsp:spPr>
        <a:xfrm>
          <a:off x="3263672" y="1700486"/>
          <a:ext cx="1397405" cy="13974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SENAMA</a:t>
          </a:r>
          <a:endParaRPr lang="es-CL" sz="2000" kern="1200" dirty="0"/>
        </a:p>
      </dsp:txBody>
      <dsp:txXfrm>
        <a:off x="3263672" y="1700486"/>
        <a:ext cx="1397405" cy="1397405"/>
      </dsp:txXfrm>
    </dsp:sp>
    <dsp:sp modelId="{5A74715E-C583-4D50-9EBA-4D55A8550838}">
      <dsp:nvSpPr>
        <dsp:cNvPr id="0" name=""/>
        <dsp:cNvSpPr/>
      </dsp:nvSpPr>
      <dsp:spPr>
        <a:xfrm>
          <a:off x="2263751" y="652122"/>
          <a:ext cx="1397405" cy="1397405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IND</a:t>
          </a:r>
          <a:endParaRPr lang="es-CL" sz="2000" kern="1200" dirty="0"/>
        </a:p>
      </dsp:txBody>
      <dsp:txXfrm>
        <a:off x="2263751" y="652122"/>
        <a:ext cx="1397405" cy="1397405"/>
      </dsp:txXfrm>
    </dsp:sp>
    <dsp:sp modelId="{73F04502-85AF-41EF-B0AA-44295FC6655E}">
      <dsp:nvSpPr>
        <dsp:cNvPr id="0" name=""/>
        <dsp:cNvSpPr/>
      </dsp:nvSpPr>
      <dsp:spPr>
        <a:xfrm>
          <a:off x="3692210" y="314260"/>
          <a:ext cx="1397405" cy="1397405"/>
        </a:xfrm>
        <a:prstGeom prst="ellipse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MINSAL</a:t>
          </a:r>
          <a:endParaRPr lang="es-CL" sz="2000" kern="1200" dirty="0"/>
        </a:p>
      </dsp:txBody>
      <dsp:txXfrm>
        <a:off x="3692210" y="314260"/>
        <a:ext cx="1397405" cy="1397405"/>
      </dsp:txXfrm>
    </dsp:sp>
    <dsp:sp modelId="{8DB4ABE5-C661-4569-9DAE-B32E988B5ADA}">
      <dsp:nvSpPr>
        <dsp:cNvPr id="0" name=""/>
        <dsp:cNvSpPr/>
      </dsp:nvSpPr>
      <dsp:spPr>
        <a:xfrm>
          <a:off x="1642682" y="31053"/>
          <a:ext cx="4347483" cy="347798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3D553-DD2F-4008-A64D-F79BDF58E72D}" type="datetimeFigureOut">
              <a:rPr lang="es-CL" smtClean="0"/>
              <a:pPr/>
              <a:t>17-03-2015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5A48A-7DA8-4A76-8FE2-4884B2D2308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170675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C88-B9A5-491C-8BD6-F82715F94A75}" type="datetimeFigureOut">
              <a:rPr lang="es-CL" smtClean="0"/>
              <a:pPr/>
              <a:t>17-03-2015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4D-A90B-475E-8DFC-5EDB571A6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122861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C88-B9A5-491C-8BD6-F82715F94A75}" type="datetimeFigureOut">
              <a:rPr lang="es-CL" smtClean="0"/>
              <a:pPr/>
              <a:t>17-03-2015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4D-A90B-475E-8DFC-5EDB571A6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25959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C88-B9A5-491C-8BD6-F82715F94A75}" type="datetimeFigureOut">
              <a:rPr lang="es-CL" smtClean="0"/>
              <a:pPr/>
              <a:t>17-03-2015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4D-A90B-475E-8DFC-5EDB571A6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119601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C88-B9A5-491C-8BD6-F82715F94A75}" type="datetimeFigureOut">
              <a:rPr lang="es-CL" smtClean="0"/>
              <a:pPr/>
              <a:t>17-03-2015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4D-A90B-475E-8DFC-5EDB571A6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172063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C88-B9A5-491C-8BD6-F82715F94A75}" type="datetimeFigureOut">
              <a:rPr lang="es-CL" smtClean="0"/>
              <a:pPr/>
              <a:t>17-03-2015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4D-A90B-475E-8DFC-5EDB571A6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9034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C88-B9A5-491C-8BD6-F82715F94A75}" type="datetimeFigureOut">
              <a:rPr lang="es-CL" smtClean="0"/>
              <a:pPr/>
              <a:t>17-03-2015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4D-A90B-475E-8DFC-5EDB571A6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21320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C88-B9A5-491C-8BD6-F82715F94A75}" type="datetimeFigureOut">
              <a:rPr lang="es-CL" smtClean="0"/>
              <a:pPr/>
              <a:t>17-03-2015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4D-A90B-475E-8DFC-5EDB571A6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191910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C88-B9A5-491C-8BD6-F82715F94A75}" type="datetimeFigureOut">
              <a:rPr lang="es-CL" smtClean="0"/>
              <a:pPr/>
              <a:t>17-03-2015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4D-A90B-475E-8DFC-5EDB571A6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09329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C88-B9A5-491C-8BD6-F82715F94A75}" type="datetimeFigureOut">
              <a:rPr lang="es-CL" smtClean="0"/>
              <a:pPr/>
              <a:t>17-03-2015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4D-A90B-475E-8DFC-5EDB571A6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12249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C88-B9A5-491C-8BD6-F82715F94A75}" type="datetimeFigureOut">
              <a:rPr lang="es-CL" smtClean="0"/>
              <a:pPr/>
              <a:t>17-03-2015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4D-A90B-475E-8DFC-5EDB571A6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40134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C88-B9A5-491C-8BD6-F82715F94A75}" type="datetimeFigureOut">
              <a:rPr lang="es-CL" smtClean="0"/>
              <a:pPr/>
              <a:t>17-03-2015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4D-A90B-475E-8DFC-5EDB571A6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421469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03C88-B9A5-491C-8BD6-F82715F94A75}" type="datetimeFigureOut">
              <a:rPr lang="es-CL" smtClean="0"/>
              <a:pPr/>
              <a:t>17-03-2015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614D-A90B-475E-8DFC-5EDB571A6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43261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tx2"/>
                </a:solidFill>
              </a:rPr>
              <a:t>PROGRAMA DE PARTICIPACION SOCIAL</a:t>
            </a:r>
            <a:endParaRPr lang="es-CL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080120"/>
          </a:xfrm>
        </p:spPr>
        <p:txBody>
          <a:bodyPr/>
          <a:lstStyle/>
          <a:p>
            <a:r>
              <a:rPr lang="es-CL" dirty="0" smtClean="0">
                <a:solidFill>
                  <a:schemeClr val="accent2"/>
                </a:solidFill>
              </a:rPr>
              <a:t>COMPONENTE ADULTO MAYOR EN MOVIMIENTO</a:t>
            </a:r>
            <a:endParaRPr lang="es-CL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Users\paula.cajas\Desktop\Logo Ministerio del Depor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1692"/>
            <a:ext cx="1871663" cy="17033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267744" y="5301208"/>
            <a:ext cx="4955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rgbClr val="0070C0"/>
                </a:solidFill>
              </a:rPr>
              <a:t>Paula Cajas </a:t>
            </a:r>
            <a:r>
              <a:rPr lang="es-CL" dirty="0" err="1" smtClean="0">
                <a:solidFill>
                  <a:srgbClr val="0070C0"/>
                </a:solidFill>
              </a:rPr>
              <a:t>Galdames</a:t>
            </a:r>
            <a:endParaRPr lang="es-CL" dirty="0" smtClean="0">
              <a:solidFill>
                <a:srgbClr val="0070C0"/>
              </a:solidFill>
            </a:endParaRPr>
          </a:p>
          <a:p>
            <a:pPr algn="ctr"/>
            <a:r>
              <a:rPr lang="es-CL" dirty="0" smtClean="0">
                <a:solidFill>
                  <a:srgbClr val="0070C0"/>
                </a:solidFill>
              </a:rPr>
              <a:t>Departamento Deporte Para Todos</a:t>
            </a:r>
          </a:p>
          <a:p>
            <a:pPr algn="ctr"/>
            <a:r>
              <a:rPr lang="es-CL" dirty="0" smtClean="0">
                <a:solidFill>
                  <a:srgbClr val="0070C0"/>
                </a:solidFill>
              </a:rPr>
              <a:t>División de Actividad Física</a:t>
            </a:r>
          </a:p>
          <a:p>
            <a:pPr algn="ctr"/>
            <a:r>
              <a:rPr lang="es-CL" dirty="0" smtClean="0">
                <a:solidFill>
                  <a:srgbClr val="0070C0"/>
                </a:solidFill>
              </a:rPr>
              <a:t>2015</a:t>
            </a:r>
            <a:endParaRPr lang="es-C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027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Llamada de flecha hacia abajo"/>
          <p:cNvSpPr/>
          <p:nvPr/>
        </p:nvSpPr>
        <p:spPr>
          <a:xfrm>
            <a:off x="2411760" y="548680"/>
            <a:ext cx="4320480" cy="1512168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6000" dirty="0" smtClean="0"/>
              <a:t>Alianzas</a:t>
            </a:r>
            <a:endParaRPr lang="es-CL" sz="6000" dirty="0"/>
          </a:p>
        </p:txBody>
      </p:sp>
      <p:sp>
        <p:nvSpPr>
          <p:cNvPr id="6" name="5 Redondear rectángulo de esquina diagonal"/>
          <p:cNvSpPr/>
          <p:nvPr/>
        </p:nvSpPr>
        <p:spPr>
          <a:xfrm>
            <a:off x="899592" y="2780928"/>
            <a:ext cx="7344816" cy="3384376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Municipalidades</a:t>
            </a:r>
          </a:p>
          <a:p>
            <a:pPr algn="ctr"/>
            <a:r>
              <a:rPr lang="es-CL" sz="3200" dirty="0" smtClean="0"/>
              <a:t>Clubes de adulto mayor</a:t>
            </a:r>
          </a:p>
          <a:p>
            <a:pPr algn="ctr"/>
            <a:r>
              <a:rPr lang="es-CL" sz="3200" dirty="0" smtClean="0"/>
              <a:t>Junta de vecinos</a:t>
            </a:r>
          </a:p>
          <a:p>
            <a:pPr algn="ctr"/>
            <a:r>
              <a:rPr lang="es-CL" sz="3200" dirty="0" smtClean="0"/>
              <a:t>Consultorios</a:t>
            </a:r>
          </a:p>
          <a:p>
            <a:pPr algn="ctr"/>
            <a:r>
              <a:rPr lang="es-CL" sz="3200" dirty="0" smtClean="0"/>
              <a:t>Universidades</a:t>
            </a:r>
          </a:p>
          <a:p>
            <a:pPr algn="ctr"/>
            <a:r>
              <a:rPr lang="es-CL" sz="3200" dirty="0" smtClean="0"/>
              <a:t>Cajas de compensación, etc.</a:t>
            </a:r>
            <a:endParaRPr lang="es-CL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92" y="188640"/>
            <a:ext cx="11239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689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dondear rectángulo de esquina diagonal"/>
          <p:cNvSpPr/>
          <p:nvPr/>
        </p:nvSpPr>
        <p:spPr>
          <a:xfrm>
            <a:off x="1094268" y="1556792"/>
            <a:ext cx="7272808" cy="108012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2400" dirty="0" smtClean="0"/>
              <a:t>Coordinación con consultorios para tomar EMPAM en talleres del IND</a:t>
            </a:r>
          </a:p>
        </p:txBody>
      </p:sp>
      <p:sp>
        <p:nvSpPr>
          <p:cNvPr id="5" name="4 Redondear rectángulo de esquina diagonal"/>
          <p:cNvSpPr/>
          <p:nvPr/>
        </p:nvSpPr>
        <p:spPr>
          <a:xfrm>
            <a:off x="1115616" y="2996952"/>
            <a:ext cx="7272808" cy="108012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2400" dirty="0" smtClean="0"/>
              <a:t>Coordinar participación de los adultos en ambos programas si es conveniente y el beneficiarios accede.</a:t>
            </a:r>
          </a:p>
        </p:txBody>
      </p:sp>
      <p:sp>
        <p:nvSpPr>
          <p:cNvPr id="7" name="6 Redondear rectángulo de esquina diagonal"/>
          <p:cNvSpPr/>
          <p:nvPr/>
        </p:nvSpPr>
        <p:spPr>
          <a:xfrm>
            <a:off x="1115616" y="4653136"/>
            <a:ext cx="7272808" cy="108012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2400" dirty="0" smtClean="0"/>
              <a:t>Coordinar con SENAMA instalación de talleres del IND en CVT</a:t>
            </a:r>
            <a:r>
              <a:rPr lang="es-CL" sz="2800" dirty="0" smtClean="0"/>
              <a:t>.</a:t>
            </a:r>
            <a:endParaRPr lang="es-CL" sz="2800" dirty="0"/>
          </a:p>
        </p:txBody>
      </p:sp>
      <p:sp>
        <p:nvSpPr>
          <p:cNvPr id="8" name="7 Llamada de flecha hacia abajo"/>
          <p:cNvSpPr/>
          <p:nvPr/>
        </p:nvSpPr>
        <p:spPr>
          <a:xfrm>
            <a:off x="1238283" y="188640"/>
            <a:ext cx="7128793" cy="1224136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 smtClean="0"/>
              <a:t>IND, MINSAL, SENAMA</a:t>
            </a:r>
            <a:endParaRPr lang="es-CL" sz="4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9" y="195390"/>
            <a:ext cx="1035874" cy="93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56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dondear rectángulo de esquina diagonal"/>
          <p:cNvSpPr/>
          <p:nvPr/>
        </p:nvSpPr>
        <p:spPr>
          <a:xfrm>
            <a:off x="669892" y="2060848"/>
            <a:ext cx="7920880" cy="3384376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es-CL" sz="3200" dirty="0" smtClean="0"/>
              <a:t>Beneficiarios de FONASA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L" sz="3200" dirty="0" smtClean="0"/>
              <a:t>Mayores de 65 años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L" sz="3200" dirty="0" smtClean="0"/>
              <a:t>Inscritos en consultorios</a:t>
            </a:r>
            <a:endParaRPr lang="es-CL" sz="3200" dirty="0"/>
          </a:p>
        </p:txBody>
      </p:sp>
      <p:sp>
        <p:nvSpPr>
          <p:cNvPr id="5" name="4 Llamada de flecha hacia abajo"/>
          <p:cNvSpPr/>
          <p:nvPr/>
        </p:nvSpPr>
        <p:spPr>
          <a:xfrm>
            <a:off x="1619672" y="332656"/>
            <a:ext cx="6048672" cy="1512168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Limitantes en la participación del programa de salud</a:t>
            </a:r>
            <a:endParaRPr lang="es-CL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200" y="5574049"/>
            <a:ext cx="1282771" cy="116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382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3354326669"/>
              </p:ext>
            </p:extLst>
          </p:nvPr>
        </p:nvGraphicFramePr>
        <p:xfrm>
          <a:off x="899592" y="1052736"/>
          <a:ext cx="763284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200" y="5574049"/>
            <a:ext cx="1282771" cy="116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2536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dondear rectángulo de esquina diagonal"/>
          <p:cNvSpPr/>
          <p:nvPr/>
        </p:nvSpPr>
        <p:spPr>
          <a:xfrm>
            <a:off x="1331640" y="1268760"/>
            <a:ext cx="6480720" cy="3528392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6000" dirty="0" smtClean="0"/>
              <a:t>MUCHAS GRACIAS!!!</a:t>
            </a:r>
          </a:p>
          <a:p>
            <a:pPr algn="ctr"/>
            <a:endParaRPr lang="es-CL" dirty="0" smtClean="0"/>
          </a:p>
          <a:p>
            <a:pPr algn="ctr"/>
            <a:r>
              <a:rPr lang="es-CL" dirty="0" smtClean="0"/>
              <a:t>Contacto: paula.cajas@ind.cl</a:t>
            </a:r>
            <a:endParaRPr lang="es-C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200" y="5574049"/>
            <a:ext cx="1282771" cy="116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Llamada de flecha hacia abajo"/>
          <p:cNvSpPr/>
          <p:nvPr/>
        </p:nvSpPr>
        <p:spPr>
          <a:xfrm>
            <a:off x="1619672" y="332656"/>
            <a:ext cx="5832648" cy="1440160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SITUACION ACTUAL</a:t>
            </a:r>
            <a:endParaRPr lang="es-CL" sz="3600" dirty="0"/>
          </a:p>
        </p:txBody>
      </p:sp>
      <p:sp>
        <p:nvSpPr>
          <p:cNvPr id="6" name="5 Redondear rectángulo de esquina diagonal"/>
          <p:cNvSpPr/>
          <p:nvPr/>
        </p:nvSpPr>
        <p:spPr>
          <a:xfrm>
            <a:off x="442392" y="2204864"/>
            <a:ext cx="2354560" cy="3312368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/>
              <a:t>De acuerdo al estudio, los mayores sobre 60 años aumentaron en 9,3%, confirmando la tendencia de envejecimiento en nuestro país desde 2013.</a:t>
            </a:r>
          </a:p>
        </p:txBody>
      </p:sp>
      <p:sp>
        <p:nvSpPr>
          <p:cNvPr id="7" name="6 Redondear rectángulo de esquina diagonal"/>
          <p:cNvSpPr/>
          <p:nvPr/>
        </p:nvSpPr>
        <p:spPr>
          <a:xfrm>
            <a:off x="3383868" y="2204864"/>
            <a:ext cx="2304256" cy="3312368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Los Ríos, El Maule y Valparaíso presentan los índices mas altos de envejecimiento, mientras que  Tarapacá y Antofagasta son los mas bajos</a:t>
            </a:r>
            <a:endParaRPr lang="es-CL" dirty="0"/>
          </a:p>
        </p:txBody>
      </p:sp>
      <p:sp>
        <p:nvSpPr>
          <p:cNvPr id="8" name="7 Redondear rectángulo de esquina diagonal"/>
          <p:cNvSpPr/>
          <p:nvPr/>
        </p:nvSpPr>
        <p:spPr>
          <a:xfrm>
            <a:off x="6300192" y="2204864"/>
            <a:ext cx="2304256" cy="3312368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EL 86%  de los adultos mayores esta en FONASA, mientras que el 7.4% esta en el sistema de </a:t>
            </a:r>
            <a:r>
              <a:rPr lang="es-CL" dirty="0" err="1" smtClean="0"/>
              <a:t>isapres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9" name="AutoShape 2" descr="Resultado de imagen para I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" name="AutoShape 4" descr="Resultado de imagen para IND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61248"/>
            <a:ext cx="11239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414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="" xmlns:p14="http://schemas.microsoft.com/office/powerpoint/2010/main" val="3113128926"/>
              </p:ext>
            </p:extLst>
          </p:nvPr>
        </p:nvGraphicFramePr>
        <p:xfrm>
          <a:off x="899592" y="2348880"/>
          <a:ext cx="705678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Llamada de flecha hacia abajo"/>
          <p:cNvSpPr/>
          <p:nvPr/>
        </p:nvSpPr>
        <p:spPr>
          <a:xfrm>
            <a:off x="1403648" y="404664"/>
            <a:ext cx="6048672" cy="1152128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 smtClean="0"/>
              <a:t>PROPÓSITO</a:t>
            </a:r>
            <a:endParaRPr lang="es-CL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19831"/>
            <a:ext cx="1095772" cy="993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424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iagonal"/>
          <p:cNvSpPr/>
          <p:nvPr/>
        </p:nvSpPr>
        <p:spPr>
          <a:xfrm>
            <a:off x="683568" y="2996952"/>
            <a:ext cx="7632848" cy="1872208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/>
              <a:t>H</a:t>
            </a:r>
            <a:r>
              <a:rPr lang="es-CL" dirty="0" smtClean="0"/>
              <a:t>ombres y mujeres adultos mayores, preferentemente </a:t>
            </a:r>
            <a:r>
              <a:rPr lang="es-CL" dirty="0" err="1" smtClean="0"/>
              <a:t>autovalentes</a:t>
            </a:r>
            <a:r>
              <a:rPr lang="es-CL" dirty="0" smtClean="0"/>
              <a:t>, entre 60 años y más con su salud compatible para realizar actividad física.</a:t>
            </a:r>
          </a:p>
        </p:txBody>
      </p:sp>
      <p:sp>
        <p:nvSpPr>
          <p:cNvPr id="7" name="6 Llamada de flecha hacia abajo"/>
          <p:cNvSpPr/>
          <p:nvPr/>
        </p:nvSpPr>
        <p:spPr>
          <a:xfrm>
            <a:off x="2555776" y="836712"/>
            <a:ext cx="3960440" cy="1368152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Población Objetivo</a:t>
            </a:r>
            <a:endParaRPr lang="es-CL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89240"/>
            <a:ext cx="1203361" cy="109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493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000" dirty="0" smtClean="0"/>
              <a:t>        Adulto Mayor en Movimiento</a:t>
            </a:r>
            <a:endParaRPr lang="es-CL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3 Pentágono"/>
          <p:cNvSpPr/>
          <p:nvPr/>
        </p:nvSpPr>
        <p:spPr>
          <a:xfrm>
            <a:off x="444352" y="1628800"/>
            <a:ext cx="1887060" cy="72008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Talleres</a:t>
            </a:r>
            <a:endParaRPr lang="es-CL" dirty="0"/>
          </a:p>
        </p:txBody>
      </p:sp>
      <p:sp>
        <p:nvSpPr>
          <p:cNvPr id="5" name="4 Pentágono"/>
          <p:cNvSpPr/>
          <p:nvPr/>
        </p:nvSpPr>
        <p:spPr>
          <a:xfrm>
            <a:off x="444352" y="4988024"/>
            <a:ext cx="1887060" cy="72008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Eventos   </a:t>
            </a:r>
            <a:endParaRPr lang="es-CL" dirty="0"/>
          </a:p>
        </p:txBody>
      </p:sp>
      <p:sp>
        <p:nvSpPr>
          <p:cNvPr id="7" name="6 Redondear rectángulo de esquina diagonal"/>
          <p:cNvSpPr/>
          <p:nvPr/>
        </p:nvSpPr>
        <p:spPr>
          <a:xfrm>
            <a:off x="2483768" y="2593652"/>
            <a:ext cx="6001816" cy="9144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/>
              <a:t>Periodo de ejecución entre 8 y 12 meses.</a:t>
            </a:r>
          </a:p>
        </p:txBody>
      </p:sp>
      <p:sp>
        <p:nvSpPr>
          <p:cNvPr id="6" name="5 Redondear rectángulo de esquina diagonal"/>
          <p:cNvSpPr/>
          <p:nvPr/>
        </p:nvSpPr>
        <p:spPr>
          <a:xfrm>
            <a:off x="2483768" y="1553135"/>
            <a:ext cx="6001816" cy="9144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/>
              <a:t>continuidad, permanencia, adherencia</a:t>
            </a:r>
          </a:p>
        </p:txBody>
      </p:sp>
      <p:sp>
        <p:nvSpPr>
          <p:cNvPr id="8" name="7 Redondear rectángulo de esquina diagonal"/>
          <p:cNvSpPr/>
          <p:nvPr/>
        </p:nvSpPr>
        <p:spPr>
          <a:xfrm>
            <a:off x="2461886" y="3660452"/>
            <a:ext cx="6001816" cy="9144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/>
              <a:t>Los beneficiarios  que participan en cada taller son definidos  por cada Dirección Regional.</a:t>
            </a:r>
          </a:p>
        </p:txBody>
      </p:sp>
      <p:sp>
        <p:nvSpPr>
          <p:cNvPr id="9" name="8 Redondear rectángulo de esquina diagonal"/>
          <p:cNvSpPr/>
          <p:nvPr/>
        </p:nvSpPr>
        <p:spPr>
          <a:xfrm>
            <a:off x="2483768" y="4793704"/>
            <a:ext cx="6001816" cy="9144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/>
              <a:t>Encuentros masivos que promocionan  la actividad fisca, deportiva y la integración social.</a:t>
            </a:r>
            <a:endParaRPr lang="es-CL" dirty="0"/>
          </a:p>
        </p:txBody>
      </p:sp>
      <p:sp>
        <p:nvSpPr>
          <p:cNvPr id="10" name="9 Redondear rectángulo de esquina diagonal"/>
          <p:cNvSpPr/>
          <p:nvPr/>
        </p:nvSpPr>
        <p:spPr>
          <a:xfrm>
            <a:off x="2461886" y="5805264"/>
            <a:ext cx="6001816" cy="9144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/>
              <a:t>Pueden ser eventos de inauguración, clausura, fechas importantes, etc.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6" y="78088"/>
            <a:ext cx="1311796" cy="1189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676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276966" y="1689123"/>
            <a:ext cx="1990778" cy="911722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Objetivo General</a:t>
            </a:r>
            <a:endParaRPr lang="es-CL" sz="2400" dirty="0"/>
          </a:p>
        </p:txBody>
      </p:sp>
      <p:sp>
        <p:nvSpPr>
          <p:cNvPr id="5" name="4 Redondear rectángulo de esquina diagonal"/>
          <p:cNvSpPr/>
          <p:nvPr/>
        </p:nvSpPr>
        <p:spPr>
          <a:xfrm>
            <a:off x="2763951" y="1442521"/>
            <a:ext cx="5688632" cy="1404926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/>
              <a:t>mejorar y/o mantener el estado funcional del adulto mayor, a través de la práctica de actividad física, deportivas recreativas adaptadas a su condición.</a:t>
            </a:r>
          </a:p>
        </p:txBody>
      </p:sp>
      <p:sp>
        <p:nvSpPr>
          <p:cNvPr id="6" name="5 Pentágono"/>
          <p:cNvSpPr/>
          <p:nvPr/>
        </p:nvSpPr>
        <p:spPr>
          <a:xfrm>
            <a:off x="276966" y="4318248"/>
            <a:ext cx="1990778" cy="838944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Objetivos Específicos</a:t>
            </a:r>
            <a:endParaRPr lang="es-CL" sz="2400" dirty="0"/>
          </a:p>
        </p:txBody>
      </p:sp>
      <p:sp>
        <p:nvSpPr>
          <p:cNvPr id="7" name="6 Redondear rectángulo de esquina diagonal"/>
          <p:cNvSpPr/>
          <p:nvPr/>
        </p:nvSpPr>
        <p:spPr>
          <a:xfrm>
            <a:off x="2763951" y="4509120"/>
            <a:ext cx="5688632" cy="9144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/>
              <a:t>mejorar la movilidad articular, el equilibrio y coordinación del adulto mayor</a:t>
            </a:r>
          </a:p>
          <a:p>
            <a:endParaRPr lang="es-CL" dirty="0" smtClean="0"/>
          </a:p>
        </p:txBody>
      </p:sp>
      <p:sp>
        <p:nvSpPr>
          <p:cNvPr id="8" name="7 Redondear rectángulo de esquina diagonal"/>
          <p:cNvSpPr/>
          <p:nvPr/>
        </p:nvSpPr>
        <p:spPr>
          <a:xfrm>
            <a:off x="2763951" y="5661248"/>
            <a:ext cx="5688632" cy="9144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/>
              <a:t>Participar en actividades físicas y deportivas recreativas que favorezcan la integración social.</a:t>
            </a:r>
          </a:p>
        </p:txBody>
      </p:sp>
      <p:sp>
        <p:nvSpPr>
          <p:cNvPr id="9" name="8 Redondear rectángulo de esquina diagonal"/>
          <p:cNvSpPr/>
          <p:nvPr/>
        </p:nvSpPr>
        <p:spPr>
          <a:xfrm>
            <a:off x="2763951" y="3356992"/>
            <a:ext cx="5688632" cy="9144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/>
              <a:t>Mejorar la capacidad física y habilidades motoras del adulto mayor</a:t>
            </a:r>
          </a:p>
          <a:p>
            <a:endParaRPr lang="es-CL" dirty="0" smtClean="0"/>
          </a:p>
        </p:txBody>
      </p:sp>
      <p:sp>
        <p:nvSpPr>
          <p:cNvPr id="10" name="9 Llamada de flecha hacia abajo"/>
          <p:cNvSpPr/>
          <p:nvPr/>
        </p:nvSpPr>
        <p:spPr>
          <a:xfrm>
            <a:off x="827584" y="188640"/>
            <a:ext cx="7776864" cy="1152128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 smtClean="0"/>
              <a:t>OBJETIVOS</a:t>
            </a:r>
            <a:endParaRPr lang="es-CL" sz="4000" dirty="0"/>
          </a:p>
        </p:txBody>
      </p:sp>
      <p:sp>
        <p:nvSpPr>
          <p:cNvPr id="2" name="AutoShape 2" descr="Resultado de imagen para I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692971"/>
            <a:ext cx="1203361" cy="109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9522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de flecha a la derecha"/>
          <p:cNvSpPr/>
          <p:nvPr/>
        </p:nvSpPr>
        <p:spPr>
          <a:xfrm>
            <a:off x="395536" y="1482955"/>
            <a:ext cx="1728192" cy="4252129"/>
          </a:xfrm>
          <a:prstGeom prst="right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</a:t>
            </a:r>
          </a:p>
          <a:p>
            <a:pPr algn="ctr"/>
            <a:r>
              <a:rPr lang="es-CL" dirty="0" smtClean="0"/>
              <a:t>I</a:t>
            </a:r>
          </a:p>
          <a:p>
            <a:pPr algn="ctr"/>
            <a:r>
              <a:rPr lang="es-CL" dirty="0" smtClean="0"/>
              <a:t>S</a:t>
            </a:r>
          </a:p>
          <a:p>
            <a:pPr algn="ctr"/>
            <a:r>
              <a:rPr lang="es-CL" dirty="0" smtClean="0"/>
              <a:t>C</a:t>
            </a:r>
          </a:p>
          <a:p>
            <a:pPr algn="ctr"/>
            <a:r>
              <a:rPr lang="es-CL" dirty="0" smtClean="0"/>
              <a:t>I</a:t>
            </a:r>
          </a:p>
          <a:p>
            <a:pPr algn="ctr"/>
            <a:r>
              <a:rPr lang="es-CL" dirty="0" smtClean="0"/>
              <a:t>P</a:t>
            </a:r>
          </a:p>
          <a:p>
            <a:pPr algn="ctr"/>
            <a:r>
              <a:rPr lang="es-CL" dirty="0" smtClean="0"/>
              <a:t>L</a:t>
            </a:r>
          </a:p>
          <a:p>
            <a:pPr algn="ctr"/>
            <a:r>
              <a:rPr lang="es-CL" dirty="0" smtClean="0"/>
              <a:t>I</a:t>
            </a:r>
          </a:p>
          <a:p>
            <a:pPr algn="ctr"/>
            <a:r>
              <a:rPr lang="es-CL" dirty="0" smtClean="0"/>
              <a:t>N</a:t>
            </a:r>
          </a:p>
          <a:p>
            <a:pPr algn="ctr"/>
            <a:r>
              <a:rPr lang="es-CL" dirty="0" smtClean="0"/>
              <a:t>A</a:t>
            </a:r>
          </a:p>
          <a:p>
            <a:pPr algn="ctr"/>
            <a:r>
              <a:rPr lang="es-CL" dirty="0" smtClean="0"/>
              <a:t>S</a:t>
            </a:r>
            <a:endParaRPr lang="es-CL" dirty="0"/>
          </a:p>
        </p:txBody>
      </p:sp>
      <p:sp>
        <p:nvSpPr>
          <p:cNvPr id="5" name="4 Triángulo isósceles"/>
          <p:cNvSpPr/>
          <p:nvPr/>
        </p:nvSpPr>
        <p:spPr>
          <a:xfrm>
            <a:off x="2987824" y="1482955"/>
            <a:ext cx="4248472" cy="4252129"/>
          </a:xfrm>
          <a:prstGeom prst="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3275856" y="2001416"/>
            <a:ext cx="396044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BAILE ENTRETENIDO</a:t>
            </a:r>
            <a:endParaRPr lang="es-CL" dirty="0"/>
          </a:p>
        </p:txBody>
      </p:sp>
      <p:sp>
        <p:nvSpPr>
          <p:cNvPr id="7" name="6 Rectángulo redondeado"/>
          <p:cNvSpPr/>
          <p:nvPr/>
        </p:nvSpPr>
        <p:spPr>
          <a:xfrm>
            <a:off x="2987824" y="2865512"/>
            <a:ext cx="4752528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GIMNASIA PARA EL ADULTO MAYOR</a:t>
            </a:r>
            <a:endParaRPr lang="es-CL" dirty="0"/>
          </a:p>
        </p:txBody>
      </p:sp>
      <p:sp>
        <p:nvSpPr>
          <p:cNvPr id="8" name="7 Rectángulo redondeado"/>
          <p:cNvSpPr/>
          <p:nvPr/>
        </p:nvSpPr>
        <p:spPr>
          <a:xfrm>
            <a:off x="2555776" y="3770606"/>
            <a:ext cx="5616624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HIDROGIMNASIA</a:t>
            </a:r>
            <a:endParaRPr lang="es-CL" dirty="0"/>
          </a:p>
        </p:txBody>
      </p:sp>
      <p:sp>
        <p:nvSpPr>
          <p:cNvPr id="9" name="8 Rectángulo redondeado"/>
          <p:cNvSpPr/>
          <p:nvPr/>
        </p:nvSpPr>
        <p:spPr>
          <a:xfrm>
            <a:off x="1979712" y="4627984"/>
            <a:ext cx="6696744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YOGA, PILATES, ETC</a:t>
            </a:r>
            <a:endParaRPr lang="es-C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735084"/>
            <a:ext cx="1123949" cy="101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7224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de flecha hacia abajo"/>
          <p:cNvSpPr/>
          <p:nvPr/>
        </p:nvSpPr>
        <p:spPr>
          <a:xfrm>
            <a:off x="2699792" y="692696"/>
            <a:ext cx="3600400" cy="1584176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 smtClean="0"/>
              <a:t>AÑO 2015</a:t>
            </a:r>
            <a:endParaRPr lang="es-CL" sz="4000" dirty="0"/>
          </a:p>
        </p:txBody>
      </p:sp>
      <p:sp>
        <p:nvSpPr>
          <p:cNvPr id="5" name="4 Elipse"/>
          <p:cNvSpPr/>
          <p:nvPr/>
        </p:nvSpPr>
        <p:spPr>
          <a:xfrm>
            <a:off x="323528" y="2636912"/>
            <a:ext cx="3550096" cy="165618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2"/>
                </a:solidFill>
              </a:rPr>
              <a:t>474 TALLERES</a:t>
            </a:r>
          </a:p>
          <a:p>
            <a:pPr algn="ctr">
              <a:buFontTx/>
              <a:buChar char="-"/>
            </a:pPr>
            <a:r>
              <a:rPr lang="es-CL" dirty="0" smtClean="0"/>
              <a:t>15 Regiones</a:t>
            </a:r>
          </a:p>
          <a:p>
            <a:pPr algn="ctr">
              <a:buFontTx/>
              <a:buChar char="-"/>
            </a:pPr>
            <a:r>
              <a:rPr lang="es-CL" dirty="0" smtClean="0"/>
              <a:t>300 Comunas</a:t>
            </a:r>
            <a:endParaRPr lang="es-CL" dirty="0"/>
          </a:p>
        </p:txBody>
      </p:sp>
      <p:sp>
        <p:nvSpPr>
          <p:cNvPr id="6" name="5 Elipse"/>
          <p:cNvSpPr/>
          <p:nvPr/>
        </p:nvSpPr>
        <p:spPr>
          <a:xfrm>
            <a:off x="5148064" y="2666256"/>
            <a:ext cx="3550096" cy="165618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89 EVENTOS</a:t>
            </a:r>
            <a:endParaRPr lang="es-CL" dirty="0"/>
          </a:p>
        </p:txBody>
      </p:sp>
      <p:sp>
        <p:nvSpPr>
          <p:cNvPr id="7" name="6 Elipse"/>
          <p:cNvSpPr/>
          <p:nvPr/>
        </p:nvSpPr>
        <p:spPr>
          <a:xfrm>
            <a:off x="2724944" y="4725144"/>
            <a:ext cx="3550096" cy="165618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26.000 BENEFICIARIOS</a:t>
            </a:r>
          </a:p>
          <a:p>
            <a:pPr algn="ctr"/>
            <a:r>
              <a:rPr lang="es-CL" dirty="0" smtClean="0"/>
              <a:t>aproximadamente</a:t>
            </a:r>
            <a:endParaRPr lang="es-C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239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2027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800"/>
            <a:ext cx="4466349" cy="3222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349" y="7595"/>
            <a:ext cx="4677651" cy="32397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341" y="3247301"/>
            <a:ext cx="4493186" cy="36106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3429000"/>
            <a:ext cx="4535687" cy="33908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045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456</Words>
  <Application>Microsoft Office PowerPoint</Application>
  <PresentationFormat>Presentación en pantalla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PROGRAMA DE PARTICIPACION SOCIAL</vt:lpstr>
      <vt:lpstr>Diapositiva 2</vt:lpstr>
      <vt:lpstr>Diapositiva 3</vt:lpstr>
      <vt:lpstr>Diapositiva 4</vt:lpstr>
      <vt:lpstr>        Adulto Mayor en Movimiento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PARTICIPACION SOCIAL</dc:title>
  <dc:creator>Claudio Cifuentes Zapata</dc:creator>
  <cp:lastModifiedBy>Ministerio de Salud</cp:lastModifiedBy>
  <cp:revision>48</cp:revision>
  <cp:lastPrinted>2015-03-16T16:13:45Z</cp:lastPrinted>
  <dcterms:created xsi:type="dcterms:W3CDTF">2015-03-15T12:54:04Z</dcterms:created>
  <dcterms:modified xsi:type="dcterms:W3CDTF">2015-03-17T12:52:28Z</dcterms:modified>
</cp:coreProperties>
</file>