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486" r:id="rId2"/>
    <p:sldId id="670" r:id="rId3"/>
    <p:sldId id="671" r:id="rId4"/>
    <p:sldId id="672" r:id="rId5"/>
    <p:sldId id="619" r:id="rId6"/>
    <p:sldId id="593" r:id="rId7"/>
    <p:sldId id="588" r:id="rId8"/>
    <p:sldId id="634" r:id="rId9"/>
    <p:sldId id="635" r:id="rId10"/>
    <p:sldId id="626" r:id="rId11"/>
    <p:sldId id="600" r:id="rId12"/>
    <p:sldId id="673" r:id="rId13"/>
    <p:sldId id="674" r:id="rId14"/>
    <p:sldId id="675" r:id="rId15"/>
    <p:sldId id="676" r:id="rId16"/>
    <p:sldId id="677" r:id="rId17"/>
    <p:sldId id="678" r:id="rId18"/>
    <p:sldId id="679" r:id="rId19"/>
    <p:sldId id="680" r:id="rId20"/>
    <p:sldId id="681" r:id="rId21"/>
    <p:sldId id="636" r:id="rId22"/>
    <p:sldId id="637" r:id="rId23"/>
    <p:sldId id="638" r:id="rId24"/>
    <p:sldId id="639" r:id="rId25"/>
    <p:sldId id="658" r:id="rId26"/>
    <p:sldId id="659" r:id="rId27"/>
    <p:sldId id="581" r:id="rId28"/>
    <p:sldId id="587" r:id="rId29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48"/>
    <a:srgbClr val="D4F4F4"/>
    <a:srgbClr val="5F5F5F"/>
    <a:srgbClr val="4D4D4D"/>
    <a:srgbClr val="DBE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16" autoAdjust="0"/>
    <p:restoredTop sz="94139" autoAdjust="0"/>
  </p:normalViewPr>
  <p:slideViewPr>
    <p:cSldViewPr>
      <p:cViewPr varScale="1">
        <p:scale>
          <a:sx n="110" d="100"/>
          <a:sy n="110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05691-383C-4B8E-BF04-28B3A3613BE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C5F2BD2-1379-42AF-990C-18792178BF26}">
      <dgm:prSet phldrT="[Texto]" custT="1"/>
      <dgm:spPr/>
      <dgm:t>
        <a:bodyPr/>
        <a:lstStyle/>
        <a:p>
          <a:r>
            <a:rPr lang="es-CL" sz="1400" b="1" dirty="0">
              <a:solidFill>
                <a:schemeClr val="tx1"/>
              </a:solidFill>
            </a:rPr>
            <a:t>SARCOPENIA</a:t>
          </a:r>
        </a:p>
      </dgm:t>
    </dgm:pt>
    <dgm:pt modelId="{C6D02451-4ADD-4958-9190-B875D34683FD}" type="parTrans" cxnId="{8A859AB9-9382-4B13-A7E2-299388C07967}">
      <dgm:prSet/>
      <dgm:spPr/>
      <dgm:t>
        <a:bodyPr/>
        <a:lstStyle/>
        <a:p>
          <a:endParaRPr lang="es-CL"/>
        </a:p>
      </dgm:t>
    </dgm:pt>
    <dgm:pt modelId="{65CFB6B3-A723-4583-B219-04DC900918EE}" type="sibTrans" cxnId="{8A859AB9-9382-4B13-A7E2-299388C07967}">
      <dgm:prSet/>
      <dgm:spPr/>
      <dgm:t>
        <a:bodyPr/>
        <a:lstStyle/>
        <a:p>
          <a:endParaRPr lang="es-CL"/>
        </a:p>
      </dgm:t>
    </dgm:pt>
    <dgm:pt modelId="{88392E6A-4A01-4A8A-8AA4-39872550C9B5}">
      <dgm:prSet phldrT="[Texto]" custT="1"/>
      <dgm:spPr/>
      <dgm:t>
        <a:bodyPr/>
        <a:lstStyle/>
        <a:p>
          <a:r>
            <a:rPr lang="es-CL" sz="1400" b="1" dirty="0">
              <a:solidFill>
                <a:schemeClr val="tx1"/>
              </a:solidFill>
            </a:rPr>
            <a:t>Trastornos de la movilidad</a:t>
          </a:r>
        </a:p>
      </dgm:t>
    </dgm:pt>
    <dgm:pt modelId="{E159B0F1-F981-4723-85E1-E227A6A3F8F7}" type="parTrans" cxnId="{6A6F0820-E1B6-458D-B0D5-28E57919C577}">
      <dgm:prSet/>
      <dgm:spPr>
        <a:ln>
          <a:solidFill>
            <a:schemeClr val="bg1"/>
          </a:solidFill>
          <a:tailEnd type="stealth"/>
        </a:ln>
      </dgm:spPr>
      <dgm:t>
        <a:bodyPr/>
        <a:lstStyle/>
        <a:p>
          <a:endParaRPr lang="es-CL"/>
        </a:p>
      </dgm:t>
    </dgm:pt>
    <dgm:pt modelId="{3FC11432-9248-44A6-BAA6-5DE17966AF26}" type="sibTrans" cxnId="{6A6F0820-E1B6-458D-B0D5-28E57919C577}">
      <dgm:prSet/>
      <dgm:spPr/>
      <dgm:t>
        <a:bodyPr/>
        <a:lstStyle/>
        <a:p>
          <a:endParaRPr lang="es-CL"/>
        </a:p>
      </dgm:t>
    </dgm:pt>
    <dgm:pt modelId="{20DA97DF-226A-4636-A8BC-13C57A25F34D}">
      <dgm:prSet phldrT="[Texto]" custT="1"/>
      <dgm:spPr/>
      <dgm:t>
        <a:bodyPr/>
        <a:lstStyle/>
        <a:p>
          <a:r>
            <a:rPr lang="es-CL" sz="1400" b="1" dirty="0">
              <a:solidFill>
                <a:schemeClr val="tx1"/>
              </a:solidFill>
            </a:rPr>
            <a:t>Mayor riesgo de muerte</a:t>
          </a:r>
        </a:p>
      </dgm:t>
    </dgm:pt>
    <dgm:pt modelId="{CC820BDD-09EB-4CD6-839D-37A49C973DB9}" type="parTrans" cxnId="{C890A7B2-7E70-4BA7-8F4F-971FE3E7C970}">
      <dgm:prSet/>
      <dgm:spPr>
        <a:ln>
          <a:solidFill>
            <a:schemeClr val="bg1"/>
          </a:solidFill>
          <a:tailEnd type="stealth"/>
        </a:ln>
      </dgm:spPr>
      <dgm:t>
        <a:bodyPr/>
        <a:lstStyle/>
        <a:p>
          <a:endParaRPr lang="es-CL"/>
        </a:p>
      </dgm:t>
    </dgm:pt>
    <dgm:pt modelId="{C1FADA5A-65D2-4BBF-B75F-06CDCDAC84D2}" type="sibTrans" cxnId="{C890A7B2-7E70-4BA7-8F4F-971FE3E7C970}">
      <dgm:prSet/>
      <dgm:spPr/>
      <dgm:t>
        <a:bodyPr/>
        <a:lstStyle/>
        <a:p>
          <a:endParaRPr lang="es-CL"/>
        </a:p>
      </dgm:t>
    </dgm:pt>
    <dgm:pt modelId="{ABD0D065-BD05-4E38-B190-8F36E91F6636}">
      <dgm:prSet phldrT="[Texto]" custT="1"/>
      <dgm:spPr/>
      <dgm:t>
        <a:bodyPr/>
        <a:lstStyle/>
        <a:p>
          <a:r>
            <a:rPr lang="es-CL" sz="1400" b="1" dirty="0" err="1" smtClean="0">
              <a:solidFill>
                <a:schemeClr val="tx1"/>
              </a:solidFill>
            </a:rPr>
            <a:t>Discapaci</a:t>
          </a:r>
          <a:r>
            <a:rPr lang="es-CL" sz="1400" b="1" dirty="0" smtClean="0">
              <a:solidFill>
                <a:schemeClr val="tx1"/>
              </a:solidFill>
            </a:rPr>
            <a:t>-dad</a:t>
          </a:r>
          <a:endParaRPr lang="es-CL" sz="1400" b="1" dirty="0">
            <a:solidFill>
              <a:schemeClr val="tx1"/>
            </a:solidFill>
          </a:endParaRPr>
        </a:p>
      </dgm:t>
    </dgm:pt>
    <dgm:pt modelId="{6CF94B3B-0C16-42D5-ADCA-B94860FEE67B}" type="parTrans" cxnId="{609A79C0-DB43-407F-B7FA-AA1620BB5C34}">
      <dgm:prSet/>
      <dgm:spPr>
        <a:ln>
          <a:solidFill>
            <a:schemeClr val="bg1"/>
          </a:solidFill>
          <a:tailEnd type="stealth"/>
        </a:ln>
      </dgm:spPr>
      <dgm:t>
        <a:bodyPr/>
        <a:lstStyle/>
        <a:p>
          <a:endParaRPr lang="es-CL"/>
        </a:p>
      </dgm:t>
    </dgm:pt>
    <dgm:pt modelId="{3C1BF5AB-9AA4-4307-A904-3E11124E8171}" type="sibTrans" cxnId="{609A79C0-DB43-407F-B7FA-AA1620BB5C34}">
      <dgm:prSet/>
      <dgm:spPr/>
      <dgm:t>
        <a:bodyPr/>
        <a:lstStyle/>
        <a:p>
          <a:endParaRPr lang="es-CL"/>
        </a:p>
      </dgm:t>
    </dgm:pt>
    <dgm:pt modelId="{441B8C99-F2C8-4626-A187-8C9BF2A77D7F}">
      <dgm:prSet phldrT="[Texto]" custT="1"/>
      <dgm:spPr/>
      <dgm:t>
        <a:bodyPr/>
        <a:lstStyle/>
        <a:p>
          <a:r>
            <a:rPr lang="es-CL" sz="1400" b="1" dirty="0">
              <a:solidFill>
                <a:schemeClr val="tx1"/>
              </a:solidFill>
            </a:rPr>
            <a:t>Mayor riesgo de caídas y fracturas</a:t>
          </a:r>
        </a:p>
      </dgm:t>
    </dgm:pt>
    <dgm:pt modelId="{AA028D99-88F7-4579-BBA7-F0CE937D0983}" type="parTrans" cxnId="{749733B2-BC15-4C86-A9B3-51E8F6874EDA}">
      <dgm:prSet/>
      <dgm:spPr>
        <a:ln>
          <a:solidFill>
            <a:schemeClr val="bg1"/>
          </a:solidFill>
          <a:tailEnd type="stealth"/>
        </a:ln>
      </dgm:spPr>
      <dgm:t>
        <a:bodyPr/>
        <a:lstStyle/>
        <a:p>
          <a:endParaRPr lang="es-CL"/>
        </a:p>
      </dgm:t>
    </dgm:pt>
    <dgm:pt modelId="{2FC26F17-9EA0-402E-AAB9-EEA88D09DE28}" type="sibTrans" cxnId="{749733B2-BC15-4C86-A9B3-51E8F6874EDA}">
      <dgm:prSet/>
      <dgm:spPr/>
      <dgm:t>
        <a:bodyPr/>
        <a:lstStyle/>
        <a:p>
          <a:endParaRPr lang="es-CL"/>
        </a:p>
      </dgm:t>
    </dgm:pt>
    <dgm:pt modelId="{A6FEC86A-30D2-465E-82EE-9B31F7404747}">
      <dgm:prSet/>
      <dgm:spPr/>
      <dgm:t>
        <a:bodyPr/>
        <a:lstStyle/>
        <a:p>
          <a:r>
            <a:rPr lang="es-CL" b="1" dirty="0">
              <a:solidFill>
                <a:schemeClr val="tx1"/>
              </a:solidFill>
            </a:rPr>
            <a:t>Deterioro de la capacidad de realizar actividades cotidianas</a:t>
          </a:r>
        </a:p>
      </dgm:t>
    </dgm:pt>
    <dgm:pt modelId="{7BFCA6F5-B9EA-4DE0-A2F6-CFDEC6D8B1E4}" type="parTrans" cxnId="{95F62256-9820-4104-A126-D813508FC7E2}">
      <dgm:prSet/>
      <dgm:spPr>
        <a:ln>
          <a:solidFill>
            <a:schemeClr val="bg1"/>
          </a:solidFill>
          <a:tailEnd type="stealth"/>
        </a:ln>
      </dgm:spPr>
      <dgm:t>
        <a:bodyPr/>
        <a:lstStyle/>
        <a:p>
          <a:endParaRPr lang="es-CL"/>
        </a:p>
      </dgm:t>
    </dgm:pt>
    <dgm:pt modelId="{951571FE-CEAE-45B5-A012-9B12527C194D}" type="sibTrans" cxnId="{95F62256-9820-4104-A126-D813508FC7E2}">
      <dgm:prSet/>
      <dgm:spPr/>
      <dgm:t>
        <a:bodyPr/>
        <a:lstStyle/>
        <a:p>
          <a:endParaRPr lang="es-CL"/>
        </a:p>
      </dgm:t>
    </dgm:pt>
    <dgm:pt modelId="{ABB75E05-7B87-4AA1-BB8B-3774B205B00B}">
      <dgm:prSet custT="1"/>
      <dgm:spPr/>
      <dgm:t>
        <a:bodyPr/>
        <a:lstStyle/>
        <a:p>
          <a:r>
            <a:rPr lang="es-CL" sz="1400" b="1" dirty="0">
              <a:solidFill>
                <a:schemeClr val="tx1"/>
              </a:solidFill>
            </a:rPr>
            <a:t>Pérdida de </a:t>
          </a:r>
          <a:r>
            <a:rPr lang="es-CL" sz="1400" b="1" dirty="0" err="1" smtClean="0">
              <a:solidFill>
                <a:schemeClr val="tx1"/>
              </a:solidFill>
            </a:rPr>
            <a:t>indepen-dencia</a:t>
          </a:r>
          <a:r>
            <a:rPr lang="es-CL" sz="1400" b="1" dirty="0" smtClean="0">
              <a:solidFill>
                <a:schemeClr val="tx1"/>
              </a:solidFill>
            </a:rPr>
            <a:t> </a:t>
          </a:r>
          <a:endParaRPr lang="es-CL" sz="1400" b="1" dirty="0">
            <a:solidFill>
              <a:schemeClr val="tx1"/>
            </a:solidFill>
          </a:endParaRPr>
        </a:p>
      </dgm:t>
    </dgm:pt>
    <dgm:pt modelId="{19718C67-4D04-42B0-82F9-A6922404CA85}" type="parTrans" cxnId="{E548C359-D05B-4F1E-89DB-B40147A77BD6}">
      <dgm:prSet/>
      <dgm:spPr>
        <a:ln>
          <a:solidFill>
            <a:schemeClr val="bg1"/>
          </a:solidFill>
          <a:tailEnd type="stealth"/>
        </a:ln>
      </dgm:spPr>
      <dgm:t>
        <a:bodyPr/>
        <a:lstStyle/>
        <a:p>
          <a:endParaRPr lang="es-CL"/>
        </a:p>
      </dgm:t>
    </dgm:pt>
    <dgm:pt modelId="{535F2A42-EC04-4F5A-A8A8-F9CB8FE1C94B}" type="sibTrans" cxnId="{E548C359-D05B-4F1E-89DB-B40147A77BD6}">
      <dgm:prSet/>
      <dgm:spPr/>
      <dgm:t>
        <a:bodyPr/>
        <a:lstStyle/>
        <a:p>
          <a:endParaRPr lang="es-CL"/>
        </a:p>
      </dgm:t>
    </dgm:pt>
    <dgm:pt modelId="{4C4AFC18-C899-42F6-B998-18BD63796EED}" type="pres">
      <dgm:prSet presAssocID="{92E05691-383C-4B8E-BF04-28B3A3613B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41AA83A-432C-4DFA-B49E-34EB29613F04}" type="pres">
      <dgm:prSet presAssocID="{8C5F2BD2-1379-42AF-990C-18792178BF26}" presName="centerShape" presStyleLbl="node0" presStyleIdx="0" presStyleCnt="1"/>
      <dgm:spPr/>
      <dgm:t>
        <a:bodyPr/>
        <a:lstStyle/>
        <a:p>
          <a:endParaRPr lang="es-CL"/>
        </a:p>
      </dgm:t>
    </dgm:pt>
    <dgm:pt modelId="{ABF7D657-2EAF-442C-A072-7B0227A41FC6}" type="pres">
      <dgm:prSet presAssocID="{E159B0F1-F981-4723-85E1-E227A6A3F8F7}" presName="Name9" presStyleLbl="parChTrans1D2" presStyleIdx="0" presStyleCnt="6"/>
      <dgm:spPr/>
      <dgm:t>
        <a:bodyPr/>
        <a:lstStyle/>
        <a:p>
          <a:endParaRPr lang="es-CL"/>
        </a:p>
      </dgm:t>
    </dgm:pt>
    <dgm:pt modelId="{98CC2A30-2BCE-4FCA-88E3-43EA484E21D6}" type="pres">
      <dgm:prSet presAssocID="{E159B0F1-F981-4723-85E1-E227A6A3F8F7}" presName="connTx" presStyleLbl="parChTrans1D2" presStyleIdx="0" presStyleCnt="6"/>
      <dgm:spPr/>
      <dgm:t>
        <a:bodyPr/>
        <a:lstStyle/>
        <a:p>
          <a:endParaRPr lang="es-CL"/>
        </a:p>
      </dgm:t>
    </dgm:pt>
    <dgm:pt modelId="{266BF32C-ED7D-420E-905B-484A50112321}" type="pres">
      <dgm:prSet presAssocID="{88392E6A-4A01-4A8A-8AA4-39872550C9B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40B5F7-0AF3-47FA-B348-9176B1392955}" type="pres">
      <dgm:prSet presAssocID="{CC820BDD-09EB-4CD6-839D-37A49C973DB9}" presName="Name9" presStyleLbl="parChTrans1D2" presStyleIdx="1" presStyleCnt="6"/>
      <dgm:spPr/>
      <dgm:t>
        <a:bodyPr/>
        <a:lstStyle/>
        <a:p>
          <a:endParaRPr lang="es-CL"/>
        </a:p>
      </dgm:t>
    </dgm:pt>
    <dgm:pt modelId="{7993CBAE-487F-4B3F-B273-20F0979FEB4C}" type="pres">
      <dgm:prSet presAssocID="{CC820BDD-09EB-4CD6-839D-37A49C973DB9}" presName="connTx" presStyleLbl="parChTrans1D2" presStyleIdx="1" presStyleCnt="6"/>
      <dgm:spPr/>
      <dgm:t>
        <a:bodyPr/>
        <a:lstStyle/>
        <a:p>
          <a:endParaRPr lang="es-CL"/>
        </a:p>
      </dgm:t>
    </dgm:pt>
    <dgm:pt modelId="{A7292FEA-8835-4E81-A41F-E0650ABCD3EF}" type="pres">
      <dgm:prSet presAssocID="{20DA97DF-226A-4636-A8BC-13C57A25F34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3FE8ECA-A0CC-47F3-9C41-CE8D7A615754}" type="pres">
      <dgm:prSet presAssocID="{19718C67-4D04-42B0-82F9-A6922404CA85}" presName="Name9" presStyleLbl="parChTrans1D2" presStyleIdx="2" presStyleCnt="6"/>
      <dgm:spPr/>
      <dgm:t>
        <a:bodyPr/>
        <a:lstStyle/>
        <a:p>
          <a:endParaRPr lang="es-CL"/>
        </a:p>
      </dgm:t>
    </dgm:pt>
    <dgm:pt modelId="{23962FA2-9200-4103-B560-23A33FC7BBC5}" type="pres">
      <dgm:prSet presAssocID="{19718C67-4D04-42B0-82F9-A6922404CA85}" presName="connTx" presStyleLbl="parChTrans1D2" presStyleIdx="2" presStyleCnt="6"/>
      <dgm:spPr/>
      <dgm:t>
        <a:bodyPr/>
        <a:lstStyle/>
        <a:p>
          <a:endParaRPr lang="es-CL"/>
        </a:p>
      </dgm:t>
    </dgm:pt>
    <dgm:pt modelId="{0FF13AB1-6938-4D37-BD54-DBA7458A7F6A}" type="pres">
      <dgm:prSet presAssocID="{ABB75E05-7B87-4AA1-BB8B-3774B205B0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1386797-964F-4207-8696-185C4E8F93A7}" type="pres">
      <dgm:prSet presAssocID="{6CF94B3B-0C16-42D5-ADCA-B94860FEE67B}" presName="Name9" presStyleLbl="parChTrans1D2" presStyleIdx="3" presStyleCnt="6"/>
      <dgm:spPr/>
      <dgm:t>
        <a:bodyPr/>
        <a:lstStyle/>
        <a:p>
          <a:endParaRPr lang="es-CL"/>
        </a:p>
      </dgm:t>
    </dgm:pt>
    <dgm:pt modelId="{D3A638CF-085E-456B-A68D-5996A5A219B6}" type="pres">
      <dgm:prSet presAssocID="{6CF94B3B-0C16-42D5-ADCA-B94860FEE67B}" presName="connTx" presStyleLbl="parChTrans1D2" presStyleIdx="3" presStyleCnt="6"/>
      <dgm:spPr/>
      <dgm:t>
        <a:bodyPr/>
        <a:lstStyle/>
        <a:p>
          <a:endParaRPr lang="es-CL"/>
        </a:p>
      </dgm:t>
    </dgm:pt>
    <dgm:pt modelId="{B48E7F51-9E25-4EBD-B1F2-F5A4E111B7BA}" type="pres">
      <dgm:prSet presAssocID="{ABD0D065-BD05-4E38-B190-8F36E91F663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AB80CD9-C114-4679-991E-AA60754A1810}" type="pres">
      <dgm:prSet presAssocID="{7BFCA6F5-B9EA-4DE0-A2F6-CFDEC6D8B1E4}" presName="Name9" presStyleLbl="parChTrans1D2" presStyleIdx="4" presStyleCnt="6"/>
      <dgm:spPr/>
      <dgm:t>
        <a:bodyPr/>
        <a:lstStyle/>
        <a:p>
          <a:endParaRPr lang="es-CL"/>
        </a:p>
      </dgm:t>
    </dgm:pt>
    <dgm:pt modelId="{37FA27E2-25F9-4A06-9750-FC204A5A17D3}" type="pres">
      <dgm:prSet presAssocID="{7BFCA6F5-B9EA-4DE0-A2F6-CFDEC6D8B1E4}" presName="connTx" presStyleLbl="parChTrans1D2" presStyleIdx="4" presStyleCnt="6"/>
      <dgm:spPr/>
      <dgm:t>
        <a:bodyPr/>
        <a:lstStyle/>
        <a:p>
          <a:endParaRPr lang="es-CL"/>
        </a:p>
      </dgm:t>
    </dgm:pt>
    <dgm:pt modelId="{80678674-F7F7-47C5-AAC9-9F7C7006717C}" type="pres">
      <dgm:prSet presAssocID="{A6FEC86A-30D2-465E-82EE-9B31F740474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F0F5C28-5348-4DA3-8A60-FABA74B5E5C5}" type="pres">
      <dgm:prSet presAssocID="{AA028D99-88F7-4579-BBA7-F0CE937D0983}" presName="Name9" presStyleLbl="parChTrans1D2" presStyleIdx="5" presStyleCnt="6"/>
      <dgm:spPr/>
      <dgm:t>
        <a:bodyPr/>
        <a:lstStyle/>
        <a:p>
          <a:endParaRPr lang="es-CL"/>
        </a:p>
      </dgm:t>
    </dgm:pt>
    <dgm:pt modelId="{3663193A-C742-422B-94F5-A7020AF794A1}" type="pres">
      <dgm:prSet presAssocID="{AA028D99-88F7-4579-BBA7-F0CE937D0983}" presName="connTx" presStyleLbl="parChTrans1D2" presStyleIdx="5" presStyleCnt="6"/>
      <dgm:spPr/>
      <dgm:t>
        <a:bodyPr/>
        <a:lstStyle/>
        <a:p>
          <a:endParaRPr lang="es-CL"/>
        </a:p>
      </dgm:t>
    </dgm:pt>
    <dgm:pt modelId="{E09D3B84-F02F-47C8-A128-86F91E42218C}" type="pres">
      <dgm:prSet presAssocID="{441B8C99-F2C8-4626-A187-8C9BF2A77D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FA8E1A-B98B-4827-B7C7-0C2EDF69A37E}" type="presOf" srcId="{AA028D99-88F7-4579-BBA7-F0CE937D0983}" destId="{CF0F5C28-5348-4DA3-8A60-FABA74B5E5C5}" srcOrd="0" destOrd="0" presId="urn:microsoft.com/office/officeart/2005/8/layout/radial1"/>
    <dgm:cxn modelId="{767EA8B9-7310-4C5F-BF0B-BAA3F0C7811F}" type="presOf" srcId="{E159B0F1-F981-4723-85E1-E227A6A3F8F7}" destId="{98CC2A30-2BCE-4FCA-88E3-43EA484E21D6}" srcOrd="1" destOrd="0" presId="urn:microsoft.com/office/officeart/2005/8/layout/radial1"/>
    <dgm:cxn modelId="{C890A7B2-7E70-4BA7-8F4F-971FE3E7C970}" srcId="{8C5F2BD2-1379-42AF-990C-18792178BF26}" destId="{20DA97DF-226A-4636-A8BC-13C57A25F34D}" srcOrd="1" destOrd="0" parTransId="{CC820BDD-09EB-4CD6-839D-37A49C973DB9}" sibTransId="{C1FADA5A-65D2-4BBF-B75F-06CDCDAC84D2}"/>
    <dgm:cxn modelId="{8A859AB9-9382-4B13-A7E2-299388C07967}" srcId="{92E05691-383C-4B8E-BF04-28B3A3613BED}" destId="{8C5F2BD2-1379-42AF-990C-18792178BF26}" srcOrd="0" destOrd="0" parTransId="{C6D02451-4ADD-4958-9190-B875D34683FD}" sibTransId="{65CFB6B3-A723-4583-B219-04DC900918EE}"/>
    <dgm:cxn modelId="{7B23A3B6-9B51-4670-B7D5-EAB69861B12F}" type="presOf" srcId="{CC820BDD-09EB-4CD6-839D-37A49C973DB9}" destId="{7993CBAE-487F-4B3F-B273-20F0979FEB4C}" srcOrd="1" destOrd="0" presId="urn:microsoft.com/office/officeart/2005/8/layout/radial1"/>
    <dgm:cxn modelId="{9E41E155-280C-4537-968C-F1F818CC0071}" type="presOf" srcId="{7BFCA6F5-B9EA-4DE0-A2F6-CFDEC6D8B1E4}" destId="{BAB80CD9-C114-4679-991E-AA60754A1810}" srcOrd="0" destOrd="0" presId="urn:microsoft.com/office/officeart/2005/8/layout/radial1"/>
    <dgm:cxn modelId="{AFF5AEC3-6EA5-49D1-B3AD-644376099BE1}" type="presOf" srcId="{ABB75E05-7B87-4AA1-BB8B-3774B205B00B}" destId="{0FF13AB1-6938-4D37-BD54-DBA7458A7F6A}" srcOrd="0" destOrd="0" presId="urn:microsoft.com/office/officeart/2005/8/layout/radial1"/>
    <dgm:cxn modelId="{E548C359-D05B-4F1E-89DB-B40147A77BD6}" srcId="{8C5F2BD2-1379-42AF-990C-18792178BF26}" destId="{ABB75E05-7B87-4AA1-BB8B-3774B205B00B}" srcOrd="2" destOrd="0" parTransId="{19718C67-4D04-42B0-82F9-A6922404CA85}" sibTransId="{535F2A42-EC04-4F5A-A8A8-F9CB8FE1C94B}"/>
    <dgm:cxn modelId="{749733B2-BC15-4C86-A9B3-51E8F6874EDA}" srcId="{8C5F2BD2-1379-42AF-990C-18792178BF26}" destId="{441B8C99-F2C8-4626-A187-8C9BF2A77D7F}" srcOrd="5" destOrd="0" parTransId="{AA028D99-88F7-4579-BBA7-F0CE937D0983}" sibTransId="{2FC26F17-9EA0-402E-AAB9-EEA88D09DE28}"/>
    <dgm:cxn modelId="{A168E9B3-EE40-47AC-B170-87EE90320C95}" type="presOf" srcId="{19718C67-4D04-42B0-82F9-A6922404CA85}" destId="{23962FA2-9200-4103-B560-23A33FC7BBC5}" srcOrd="1" destOrd="0" presId="urn:microsoft.com/office/officeart/2005/8/layout/radial1"/>
    <dgm:cxn modelId="{6A6F0820-E1B6-458D-B0D5-28E57919C577}" srcId="{8C5F2BD2-1379-42AF-990C-18792178BF26}" destId="{88392E6A-4A01-4A8A-8AA4-39872550C9B5}" srcOrd="0" destOrd="0" parTransId="{E159B0F1-F981-4723-85E1-E227A6A3F8F7}" sibTransId="{3FC11432-9248-44A6-BAA6-5DE17966AF26}"/>
    <dgm:cxn modelId="{386C41CF-269C-4142-9AC9-E0D63AD57CE0}" type="presOf" srcId="{A6FEC86A-30D2-465E-82EE-9B31F7404747}" destId="{80678674-F7F7-47C5-AAC9-9F7C7006717C}" srcOrd="0" destOrd="0" presId="urn:microsoft.com/office/officeart/2005/8/layout/radial1"/>
    <dgm:cxn modelId="{2EBCD8E8-6DBC-4CCA-B346-819F13EDF607}" type="presOf" srcId="{AA028D99-88F7-4579-BBA7-F0CE937D0983}" destId="{3663193A-C742-422B-94F5-A7020AF794A1}" srcOrd="1" destOrd="0" presId="urn:microsoft.com/office/officeart/2005/8/layout/radial1"/>
    <dgm:cxn modelId="{29134BCD-2AF5-4EDB-A727-0DD8BE8D46D1}" type="presOf" srcId="{ABD0D065-BD05-4E38-B190-8F36E91F6636}" destId="{B48E7F51-9E25-4EBD-B1F2-F5A4E111B7BA}" srcOrd="0" destOrd="0" presId="urn:microsoft.com/office/officeart/2005/8/layout/radial1"/>
    <dgm:cxn modelId="{A59F61AC-D679-4627-8F56-782E5202C9DB}" type="presOf" srcId="{92E05691-383C-4B8E-BF04-28B3A3613BED}" destId="{4C4AFC18-C899-42F6-B998-18BD63796EED}" srcOrd="0" destOrd="0" presId="urn:microsoft.com/office/officeart/2005/8/layout/radial1"/>
    <dgm:cxn modelId="{ED1D8D22-3B31-4782-BD7F-436B9D9792CF}" type="presOf" srcId="{441B8C99-F2C8-4626-A187-8C9BF2A77D7F}" destId="{E09D3B84-F02F-47C8-A128-86F91E42218C}" srcOrd="0" destOrd="0" presId="urn:microsoft.com/office/officeart/2005/8/layout/radial1"/>
    <dgm:cxn modelId="{EAB4D280-BA36-497B-A7C0-810C1541EB2C}" type="presOf" srcId="{19718C67-4D04-42B0-82F9-A6922404CA85}" destId="{23FE8ECA-A0CC-47F3-9C41-CE8D7A615754}" srcOrd="0" destOrd="0" presId="urn:microsoft.com/office/officeart/2005/8/layout/radial1"/>
    <dgm:cxn modelId="{02290F5C-C199-470D-B846-F334497730C9}" type="presOf" srcId="{20DA97DF-226A-4636-A8BC-13C57A25F34D}" destId="{A7292FEA-8835-4E81-A41F-E0650ABCD3EF}" srcOrd="0" destOrd="0" presId="urn:microsoft.com/office/officeart/2005/8/layout/radial1"/>
    <dgm:cxn modelId="{81037828-88DE-4B33-96E2-817E008F68E2}" type="presOf" srcId="{CC820BDD-09EB-4CD6-839D-37A49C973DB9}" destId="{7540B5F7-0AF3-47FA-B348-9176B1392955}" srcOrd="0" destOrd="0" presId="urn:microsoft.com/office/officeart/2005/8/layout/radial1"/>
    <dgm:cxn modelId="{377309B4-23F0-4AD7-B372-F9C6A1992323}" type="presOf" srcId="{6CF94B3B-0C16-42D5-ADCA-B94860FEE67B}" destId="{D3A638CF-085E-456B-A68D-5996A5A219B6}" srcOrd="1" destOrd="0" presId="urn:microsoft.com/office/officeart/2005/8/layout/radial1"/>
    <dgm:cxn modelId="{4EDFEE6A-4B9F-47A3-A60C-317EB214F22D}" type="presOf" srcId="{7BFCA6F5-B9EA-4DE0-A2F6-CFDEC6D8B1E4}" destId="{37FA27E2-25F9-4A06-9750-FC204A5A17D3}" srcOrd="1" destOrd="0" presId="urn:microsoft.com/office/officeart/2005/8/layout/radial1"/>
    <dgm:cxn modelId="{97CEFCDD-10C5-4D48-BC52-2FBBE71EB45A}" type="presOf" srcId="{88392E6A-4A01-4A8A-8AA4-39872550C9B5}" destId="{266BF32C-ED7D-420E-905B-484A50112321}" srcOrd="0" destOrd="0" presId="urn:microsoft.com/office/officeart/2005/8/layout/radial1"/>
    <dgm:cxn modelId="{41A99BC2-E6F4-471E-A8F8-C8EB334BE0A2}" type="presOf" srcId="{E159B0F1-F981-4723-85E1-E227A6A3F8F7}" destId="{ABF7D657-2EAF-442C-A072-7B0227A41FC6}" srcOrd="0" destOrd="0" presId="urn:microsoft.com/office/officeart/2005/8/layout/radial1"/>
    <dgm:cxn modelId="{D8298BF9-FF16-4FB0-8F6E-DAC6934409B0}" type="presOf" srcId="{6CF94B3B-0C16-42D5-ADCA-B94860FEE67B}" destId="{71386797-964F-4207-8696-185C4E8F93A7}" srcOrd="0" destOrd="0" presId="urn:microsoft.com/office/officeart/2005/8/layout/radial1"/>
    <dgm:cxn modelId="{609A79C0-DB43-407F-B7FA-AA1620BB5C34}" srcId="{8C5F2BD2-1379-42AF-990C-18792178BF26}" destId="{ABD0D065-BD05-4E38-B190-8F36E91F6636}" srcOrd="3" destOrd="0" parTransId="{6CF94B3B-0C16-42D5-ADCA-B94860FEE67B}" sibTransId="{3C1BF5AB-9AA4-4307-A904-3E11124E8171}"/>
    <dgm:cxn modelId="{95F62256-9820-4104-A126-D813508FC7E2}" srcId="{8C5F2BD2-1379-42AF-990C-18792178BF26}" destId="{A6FEC86A-30D2-465E-82EE-9B31F7404747}" srcOrd="4" destOrd="0" parTransId="{7BFCA6F5-B9EA-4DE0-A2F6-CFDEC6D8B1E4}" sibTransId="{951571FE-CEAE-45B5-A012-9B12527C194D}"/>
    <dgm:cxn modelId="{98270D13-5C0C-4040-B187-01E584765DBD}" type="presOf" srcId="{8C5F2BD2-1379-42AF-990C-18792178BF26}" destId="{E41AA83A-432C-4DFA-B49E-34EB29613F04}" srcOrd="0" destOrd="0" presId="urn:microsoft.com/office/officeart/2005/8/layout/radial1"/>
    <dgm:cxn modelId="{9E037907-C986-4050-9040-A4896EF25BE3}" type="presParOf" srcId="{4C4AFC18-C899-42F6-B998-18BD63796EED}" destId="{E41AA83A-432C-4DFA-B49E-34EB29613F04}" srcOrd="0" destOrd="0" presId="urn:microsoft.com/office/officeart/2005/8/layout/radial1"/>
    <dgm:cxn modelId="{72B2F11A-8D04-4F21-8069-E0806C74E974}" type="presParOf" srcId="{4C4AFC18-C899-42F6-B998-18BD63796EED}" destId="{ABF7D657-2EAF-442C-A072-7B0227A41FC6}" srcOrd="1" destOrd="0" presId="urn:microsoft.com/office/officeart/2005/8/layout/radial1"/>
    <dgm:cxn modelId="{EF2903F8-4D43-4A0B-BDE5-D5EB79DCE97A}" type="presParOf" srcId="{ABF7D657-2EAF-442C-A072-7B0227A41FC6}" destId="{98CC2A30-2BCE-4FCA-88E3-43EA484E21D6}" srcOrd="0" destOrd="0" presId="urn:microsoft.com/office/officeart/2005/8/layout/radial1"/>
    <dgm:cxn modelId="{BD54043F-B080-4C36-BD66-68A9106816DE}" type="presParOf" srcId="{4C4AFC18-C899-42F6-B998-18BD63796EED}" destId="{266BF32C-ED7D-420E-905B-484A50112321}" srcOrd="2" destOrd="0" presId="urn:microsoft.com/office/officeart/2005/8/layout/radial1"/>
    <dgm:cxn modelId="{ACC865F2-39BB-45A0-8C96-05357946637E}" type="presParOf" srcId="{4C4AFC18-C899-42F6-B998-18BD63796EED}" destId="{7540B5F7-0AF3-47FA-B348-9176B1392955}" srcOrd="3" destOrd="0" presId="urn:microsoft.com/office/officeart/2005/8/layout/radial1"/>
    <dgm:cxn modelId="{55B64ED7-94A9-427E-B9EB-C0788264C9C0}" type="presParOf" srcId="{7540B5F7-0AF3-47FA-B348-9176B1392955}" destId="{7993CBAE-487F-4B3F-B273-20F0979FEB4C}" srcOrd="0" destOrd="0" presId="urn:microsoft.com/office/officeart/2005/8/layout/radial1"/>
    <dgm:cxn modelId="{57B3DDC1-E8CE-41A3-ACB8-9C7790306EE3}" type="presParOf" srcId="{4C4AFC18-C899-42F6-B998-18BD63796EED}" destId="{A7292FEA-8835-4E81-A41F-E0650ABCD3EF}" srcOrd="4" destOrd="0" presId="urn:microsoft.com/office/officeart/2005/8/layout/radial1"/>
    <dgm:cxn modelId="{861F45C7-D162-474A-8B1C-6E531A32E21D}" type="presParOf" srcId="{4C4AFC18-C899-42F6-B998-18BD63796EED}" destId="{23FE8ECA-A0CC-47F3-9C41-CE8D7A615754}" srcOrd="5" destOrd="0" presId="urn:microsoft.com/office/officeart/2005/8/layout/radial1"/>
    <dgm:cxn modelId="{0E10D0C3-C752-433E-9B19-BB27EC441F7D}" type="presParOf" srcId="{23FE8ECA-A0CC-47F3-9C41-CE8D7A615754}" destId="{23962FA2-9200-4103-B560-23A33FC7BBC5}" srcOrd="0" destOrd="0" presId="urn:microsoft.com/office/officeart/2005/8/layout/radial1"/>
    <dgm:cxn modelId="{8A4CD0BD-E82A-4D38-954C-4D404B7461F6}" type="presParOf" srcId="{4C4AFC18-C899-42F6-B998-18BD63796EED}" destId="{0FF13AB1-6938-4D37-BD54-DBA7458A7F6A}" srcOrd="6" destOrd="0" presId="urn:microsoft.com/office/officeart/2005/8/layout/radial1"/>
    <dgm:cxn modelId="{0CD32971-A6C3-4971-8343-BD1ED0581C41}" type="presParOf" srcId="{4C4AFC18-C899-42F6-B998-18BD63796EED}" destId="{71386797-964F-4207-8696-185C4E8F93A7}" srcOrd="7" destOrd="0" presId="urn:microsoft.com/office/officeart/2005/8/layout/radial1"/>
    <dgm:cxn modelId="{9943A4A0-B5C1-4644-9CCF-06AA943CFF40}" type="presParOf" srcId="{71386797-964F-4207-8696-185C4E8F93A7}" destId="{D3A638CF-085E-456B-A68D-5996A5A219B6}" srcOrd="0" destOrd="0" presId="urn:microsoft.com/office/officeart/2005/8/layout/radial1"/>
    <dgm:cxn modelId="{D83AFA36-ADD5-4295-8C15-AD3FE1ABCA29}" type="presParOf" srcId="{4C4AFC18-C899-42F6-B998-18BD63796EED}" destId="{B48E7F51-9E25-4EBD-B1F2-F5A4E111B7BA}" srcOrd="8" destOrd="0" presId="urn:microsoft.com/office/officeart/2005/8/layout/radial1"/>
    <dgm:cxn modelId="{EF4B382A-5C6C-4BAF-AF39-109928BF14CB}" type="presParOf" srcId="{4C4AFC18-C899-42F6-B998-18BD63796EED}" destId="{BAB80CD9-C114-4679-991E-AA60754A1810}" srcOrd="9" destOrd="0" presId="urn:microsoft.com/office/officeart/2005/8/layout/radial1"/>
    <dgm:cxn modelId="{E09F775B-9AB1-4599-BAE4-EC10108F5FD3}" type="presParOf" srcId="{BAB80CD9-C114-4679-991E-AA60754A1810}" destId="{37FA27E2-25F9-4A06-9750-FC204A5A17D3}" srcOrd="0" destOrd="0" presId="urn:microsoft.com/office/officeart/2005/8/layout/radial1"/>
    <dgm:cxn modelId="{93EA5B46-3776-416C-AE99-0CF1ABB52C17}" type="presParOf" srcId="{4C4AFC18-C899-42F6-B998-18BD63796EED}" destId="{80678674-F7F7-47C5-AAC9-9F7C7006717C}" srcOrd="10" destOrd="0" presId="urn:microsoft.com/office/officeart/2005/8/layout/radial1"/>
    <dgm:cxn modelId="{7BFFD6C8-BEAA-49B7-A3DF-1DAE0019E60D}" type="presParOf" srcId="{4C4AFC18-C899-42F6-B998-18BD63796EED}" destId="{CF0F5C28-5348-4DA3-8A60-FABA74B5E5C5}" srcOrd="11" destOrd="0" presId="urn:microsoft.com/office/officeart/2005/8/layout/radial1"/>
    <dgm:cxn modelId="{0D9E7314-C528-4FE1-9470-BE8F4303CC87}" type="presParOf" srcId="{CF0F5C28-5348-4DA3-8A60-FABA74B5E5C5}" destId="{3663193A-C742-422B-94F5-A7020AF794A1}" srcOrd="0" destOrd="0" presId="urn:microsoft.com/office/officeart/2005/8/layout/radial1"/>
    <dgm:cxn modelId="{F0BB2B39-2EC8-432E-AD7F-E292A290F779}" type="presParOf" srcId="{4C4AFC18-C899-42F6-B998-18BD63796EED}" destId="{E09D3B84-F02F-47C8-A128-86F91E42218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B62026-7B10-4685-8D4A-7A1AF0B220FA}" type="doc">
      <dgm:prSet loTypeId="urn:microsoft.com/office/officeart/2005/8/layout/v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24896797-A464-4886-B397-6D592D14DE6B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900" dirty="0" smtClean="0"/>
            <a:t>Actualmente afecta </a:t>
          </a:r>
          <a:endParaRPr lang="en-US" sz="2900" dirty="0"/>
        </a:p>
      </dgm:t>
    </dgm:pt>
    <dgm:pt modelId="{F0261A42-B367-4601-B3B1-577B79F8DFCE}" type="parTrans" cxnId="{D3302EC6-E165-445E-A531-8B2B602CFFFA}">
      <dgm:prSet/>
      <dgm:spPr/>
      <dgm:t>
        <a:bodyPr/>
        <a:lstStyle/>
        <a:p>
          <a:endParaRPr lang="en-US"/>
        </a:p>
      </dgm:t>
    </dgm:pt>
    <dgm:pt modelId="{B84916FE-4C6A-4635-A583-B45A18051B57}" type="sibTrans" cxnId="{D3302EC6-E165-445E-A531-8B2B602CFFFA}">
      <dgm:prSet/>
      <dgm:spPr/>
      <dgm:t>
        <a:bodyPr/>
        <a:lstStyle/>
        <a:p>
          <a:endParaRPr lang="en-US"/>
        </a:p>
      </dgm:t>
    </dgm:pt>
    <dgm:pt modelId="{B352C2E0-5C7A-4DD1-B955-A76292509DCD}">
      <dgm:prSet phldrT="[Text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900" dirty="0" smtClean="0">
              <a:solidFill>
                <a:schemeClr val="bg1"/>
              </a:solidFill>
            </a:rPr>
            <a:t>&gt; 50 </a:t>
          </a:r>
          <a:r>
            <a:rPr lang="en-US" sz="2900" dirty="0" err="1" smtClean="0">
              <a:solidFill>
                <a:schemeClr val="bg1"/>
              </a:solidFill>
            </a:rPr>
            <a:t>millones</a:t>
          </a:r>
          <a:r>
            <a:rPr lang="en-US" sz="2900" dirty="0" smtClean="0">
              <a:solidFill>
                <a:schemeClr val="bg1"/>
              </a:solidFill>
            </a:rPr>
            <a:t> de personas</a:t>
          </a:r>
          <a:endParaRPr lang="en-US" sz="2900" dirty="0">
            <a:solidFill>
              <a:schemeClr val="bg1"/>
            </a:solidFill>
          </a:endParaRPr>
        </a:p>
      </dgm:t>
    </dgm:pt>
    <dgm:pt modelId="{9B5C2D2C-BC7E-45FB-97AF-F78420A43027}" type="parTrans" cxnId="{8F676A4C-E21E-4F10-B16F-443DA6ACEDB4}">
      <dgm:prSet/>
      <dgm:spPr/>
      <dgm:t>
        <a:bodyPr/>
        <a:lstStyle/>
        <a:p>
          <a:endParaRPr lang="en-US"/>
        </a:p>
      </dgm:t>
    </dgm:pt>
    <dgm:pt modelId="{518ABC7E-BEC1-4E39-B6FA-75A0DB5790B5}" type="sibTrans" cxnId="{8F676A4C-E21E-4F10-B16F-443DA6ACEDB4}">
      <dgm:prSet/>
      <dgm:spPr/>
      <dgm:t>
        <a:bodyPr/>
        <a:lstStyle/>
        <a:p>
          <a:endParaRPr lang="en-US"/>
        </a:p>
      </dgm:t>
    </dgm:pt>
    <dgm:pt modelId="{7E4CF470-4105-4EE5-B46C-65BD71FA85B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900" dirty="0" smtClean="0"/>
            <a:t>En 40 </a:t>
          </a:r>
          <a:r>
            <a:rPr lang="en-US" sz="2900" dirty="0" err="1" smtClean="0"/>
            <a:t>años</a:t>
          </a:r>
          <a:r>
            <a:rPr lang="en-US" sz="2900" dirty="0" smtClean="0"/>
            <a:t> </a:t>
          </a:r>
          <a:r>
            <a:rPr lang="en-US" sz="2900" dirty="0" err="1" smtClean="0"/>
            <a:t>afectará</a:t>
          </a:r>
          <a:r>
            <a:rPr lang="en-US" sz="2900" dirty="0" smtClean="0"/>
            <a:t> </a:t>
          </a:r>
          <a:endParaRPr lang="en-US" sz="2900" dirty="0"/>
        </a:p>
      </dgm:t>
    </dgm:pt>
    <dgm:pt modelId="{EA277BDA-68E4-4FB1-B7ED-B2F3F22296EF}" type="parTrans" cxnId="{A4D35BAD-5475-49AF-AB1B-27D1561E80F4}">
      <dgm:prSet/>
      <dgm:spPr/>
      <dgm:t>
        <a:bodyPr/>
        <a:lstStyle/>
        <a:p>
          <a:endParaRPr lang="en-US"/>
        </a:p>
      </dgm:t>
    </dgm:pt>
    <dgm:pt modelId="{FB6A56C7-BE93-4C60-BD03-23EE5A1637B8}" type="sibTrans" cxnId="{A4D35BAD-5475-49AF-AB1B-27D1561E80F4}">
      <dgm:prSet/>
      <dgm:spPr/>
      <dgm:t>
        <a:bodyPr/>
        <a:lstStyle/>
        <a:p>
          <a:endParaRPr lang="en-US"/>
        </a:p>
      </dgm:t>
    </dgm:pt>
    <dgm:pt modelId="{998480FE-E7CD-4AE9-93C3-126FDA816410}">
      <dgm:prSet phldrT="[Text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900" dirty="0" smtClean="0">
              <a:solidFill>
                <a:schemeClr val="bg1"/>
              </a:solidFill>
            </a:rPr>
            <a:t>&gt; 200 </a:t>
          </a:r>
          <a:r>
            <a:rPr lang="en-US" sz="2900" dirty="0" err="1" smtClean="0">
              <a:solidFill>
                <a:schemeClr val="bg1"/>
              </a:solidFill>
            </a:rPr>
            <a:t>millones</a:t>
          </a:r>
          <a:r>
            <a:rPr lang="en-US" sz="2900" dirty="0" smtClean="0">
              <a:solidFill>
                <a:schemeClr val="bg1"/>
              </a:solidFill>
            </a:rPr>
            <a:t> de personas</a:t>
          </a:r>
          <a:endParaRPr lang="en-US" sz="2900" dirty="0">
            <a:solidFill>
              <a:schemeClr val="bg1"/>
            </a:solidFill>
          </a:endParaRPr>
        </a:p>
      </dgm:t>
    </dgm:pt>
    <dgm:pt modelId="{A9FF0E51-361C-4486-942F-7FD4E9FFCDCE}" type="parTrans" cxnId="{1B144702-6AB8-4BBA-A6CE-47893A16D094}">
      <dgm:prSet/>
      <dgm:spPr/>
      <dgm:t>
        <a:bodyPr/>
        <a:lstStyle/>
        <a:p>
          <a:endParaRPr lang="en-US"/>
        </a:p>
      </dgm:t>
    </dgm:pt>
    <dgm:pt modelId="{3C1564EC-78AF-4BC0-A0BF-05B0881E58BA}" type="sibTrans" cxnId="{1B144702-6AB8-4BBA-A6CE-47893A16D094}">
      <dgm:prSet/>
      <dgm:spPr/>
      <dgm:t>
        <a:bodyPr/>
        <a:lstStyle/>
        <a:p>
          <a:endParaRPr lang="en-US"/>
        </a:p>
      </dgm:t>
    </dgm:pt>
    <dgm:pt modelId="{FD209966-807C-4A92-B1D5-66005CBA30C3}" type="pres">
      <dgm:prSet presAssocID="{49B62026-7B10-4685-8D4A-7A1AF0B220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8C2F21D0-4498-47B5-B9A5-E3B8B7B0563F}" type="pres">
      <dgm:prSet presAssocID="{24896797-A464-4886-B397-6D592D14DE6B}" presName="linNode" presStyleCnt="0"/>
      <dgm:spPr/>
    </dgm:pt>
    <dgm:pt modelId="{F72C6EB3-6C78-427F-B253-6A6B975E80D0}" type="pres">
      <dgm:prSet presAssocID="{24896797-A464-4886-B397-6D592D14DE6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F9F620-7584-4912-B54F-819F1461D03D}" type="pres">
      <dgm:prSet presAssocID="{24896797-A464-4886-B397-6D592D14DE6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E89CA-F169-4B3F-B81D-B43AA032F657}" type="pres">
      <dgm:prSet presAssocID="{B84916FE-4C6A-4635-A583-B45A18051B57}" presName="spacing" presStyleCnt="0"/>
      <dgm:spPr/>
    </dgm:pt>
    <dgm:pt modelId="{1CD80429-C7B4-43D4-AF64-C2181CE1DE3D}" type="pres">
      <dgm:prSet presAssocID="{7E4CF470-4105-4EE5-B46C-65BD71FA85B5}" presName="linNode" presStyleCnt="0"/>
      <dgm:spPr/>
    </dgm:pt>
    <dgm:pt modelId="{140E5351-48BF-4778-ACF6-C8672F83D180}" type="pres">
      <dgm:prSet presAssocID="{7E4CF470-4105-4EE5-B46C-65BD71FA85B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E8030-6024-4185-A0A8-57F9C1520D77}" type="pres">
      <dgm:prSet presAssocID="{7E4CF470-4105-4EE5-B46C-65BD71FA85B5}" presName="childShp" presStyleLbl="bgAccFollowNode1" presStyleIdx="1" presStyleCnt="2" custLinFactNeighborX="938" custLinFactNeighborY="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2EAB13-0BB2-43A5-9649-0A29B0B402E8}" type="presOf" srcId="{998480FE-E7CD-4AE9-93C3-126FDA816410}" destId="{BDEE8030-6024-4185-A0A8-57F9C1520D77}" srcOrd="0" destOrd="0" presId="urn:microsoft.com/office/officeart/2005/8/layout/vList6"/>
    <dgm:cxn modelId="{7F6E1870-A208-42FD-A874-D63EB69F61AF}" type="presOf" srcId="{49B62026-7B10-4685-8D4A-7A1AF0B220FA}" destId="{FD209966-807C-4A92-B1D5-66005CBA30C3}" srcOrd="0" destOrd="0" presId="urn:microsoft.com/office/officeart/2005/8/layout/vList6"/>
    <dgm:cxn modelId="{A4D35BAD-5475-49AF-AB1B-27D1561E80F4}" srcId="{49B62026-7B10-4685-8D4A-7A1AF0B220FA}" destId="{7E4CF470-4105-4EE5-B46C-65BD71FA85B5}" srcOrd="1" destOrd="0" parTransId="{EA277BDA-68E4-4FB1-B7ED-B2F3F22296EF}" sibTransId="{FB6A56C7-BE93-4C60-BD03-23EE5A1637B8}"/>
    <dgm:cxn modelId="{48A2AE1F-A2BF-46F2-861F-289BD13AC90F}" type="presOf" srcId="{24896797-A464-4886-B397-6D592D14DE6B}" destId="{F72C6EB3-6C78-427F-B253-6A6B975E80D0}" srcOrd="0" destOrd="0" presId="urn:microsoft.com/office/officeart/2005/8/layout/vList6"/>
    <dgm:cxn modelId="{1B144702-6AB8-4BBA-A6CE-47893A16D094}" srcId="{7E4CF470-4105-4EE5-B46C-65BD71FA85B5}" destId="{998480FE-E7CD-4AE9-93C3-126FDA816410}" srcOrd="0" destOrd="0" parTransId="{A9FF0E51-361C-4486-942F-7FD4E9FFCDCE}" sibTransId="{3C1564EC-78AF-4BC0-A0BF-05B0881E58BA}"/>
    <dgm:cxn modelId="{3B99300C-9F4C-4697-90C8-1B0D85F45279}" type="presOf" srcId="{7E4CF470-4105-4EE5-B46C-65BD71FA85B5}" destId="{140E5351-48BF-4778-ACF6-C8672F83D180}" srcOrd="0" destOrd="0" presId="urn:microsoft.com/office/officeart/2005/8/layout/vList6"/>
    <dgm:cxn modelId="{927F170F-69A8-4526-AFC5-5D5F7230154D}" type="presOf" srcId="{B352C2E0-5C7A-4DD1-B955-A76292509DCD}" destId="{C8F9F620-7584-4912-B54F-819F1461D03D}" srcOrd="0" destOrd="0" presId="urn:microsoft.com/office/officeart/2005/8/layout/vList6"/>
    <dgm:cxn modelId="{8F676A4C-E21E-4F10-B16F-443DA6ACEDB4}" srcId="{24896797-A464-4886-B397-6D592D14DE6B}" destId="{B352C2E0-5C7A-4DD1-B955-A76292509DCD}" srcOrd="0" destOrd="0" parTransId="{9B5C2D2C-BC7E-45FB-97AF-F78420A43027}" sibTransId="{518ABC7E-BEC1-4E39-B6FA-75A0DB5790B5}"/>
    <dgm:cxn modelId="{D3302EC6-E165-445E-A531-8B2B602CFFFA}" srcId="{49B62026-7B10-4685-8D4A-7A1AF0B220FA}" destId="{24896797-A464-4886-B397-6D592D14DE6B}" srcOrd="0" destOrd="0" parTransId="{F0261A42-B367-4601-B3B1-577B79F8DFCE}" sibTransId="{B84916FE-4C6A-4635-A583-B45A18051B57}"/>
    <dgm:cxn modelId="{5FD7601A-4A2D-47A2-8455-17AE52B4194E}" type="presParOf" srcId="{FD209966-807C-4A92-B1D5-66005CBA30C3}" destId="{8C2F21D0-4498-47B5-B9A5-E3B8B7B0563F}" srcOrd="0" destOrd="0" presId="urn:microsoft.com/office/officeart/2005/8/layout/vList6"/>
    <dgm:cxn modelId="{FDF4CAB1-471E-42C5-A90C-CBCAB3530A38}" type="presParOf" srcId="{8C2F21D0-4498-47B5-B9A5-E3B8B7B0563F}" destId="{F72C6EB3-6C78-427F-B253-6A6B975E80D0}" srcOrd="0" destOrd="0" presId="urn:microsoft.com/office/officeart/2005/8/layout/vList6"/>
    <dgm:cxn modelId="{ED8DB27C-391B-40A7-AECB-6F4A39E120AC}" type="presParOf" srcId="{8C2F21D0-4498-47B5-B9A5-E3B8B7B0563F}" destId="{C8F9F620-7584-4912-B54F-819F1461D03D}" srcOrd="1" destOrd="0" presId="urn:microsoft.com/office/officeart/2005/8/layout/vList6"/>
    <dgm:cxn modelId="{4F177E73-91A4-47D1-BAAB-E07E5884AA3F}" type="presParOf" srcId="{FD209966-807C-4A92-B1D5-66005CBA30C3}" destId="{C88E89CA-F169-4B3F-B81D-B43AA032F657}" srcOrd="1" destOrd="0" presId="urn:microsoft.com/office/officeart/2005/8/layout/vList6"/>
    <dgm:cxn modelId="{99CD6A79-162F-47CF-9B5F-AFDDEDBF1C20}" type="presParOf" srcId="{FD209966-807C-4A92-B1D5-66005CBA30C3}" destId="{1CD80429-C7B4-43D4-AF64-C2181CE1DE3D}" srcOrd="2" destOrd="0" presId="urn:microsoft.com/office/officeart/2005/8/layout/vList6"/>
    <dgm:cxn modelId="{9D8240A0-8559-4748-A3B1-60A4FAB346E0}" type="presParOf" srcId="{1CD80429-C7B4-43D4-AF64-C2181CE1DE3D}" destId="{140E5351-48BF-4778-ACF6-C8672F83D180}" srcOrd="0" destOrd="0" presId="urn:microsoft.com/office/officeart/2005/8/layout/vList6"/>
    <dgm:cxn modelId="{F24A1443-80EB-4BFC-A708-20DEED1D1FB0}" type="presParOf" srcId="{1CD80429-C7B4-43D4-AF64-C2181CE1DE3D}" destId="{BDEE8030-6024-4185-A0A8-57F9C1520D7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AA83A-432C-4DFA-B49E-34EB29613F04}">
      <dsp:nvSpPr>
        <dsp:cNvPr id="0" name=""/>
        <dsp:cNvSpPr/>
      </dsp:nvSpPr>
      <dsp:spPr>
        <a:xfrm>
          <a:off x="2916644" y="180052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solidFill>
                <a:schemeClr val="tx1"/>
              </a:solidFill>
            </a:rPr>
            <a:t>SARCOPENIA</a:t>
          </a:r>
        </a:p>
      </dsp:txBody>
      <dsp:txXfrm>
        <a:off x="3116911" y="2000787"/>
        <a:ext cx="966976" cy="966976"/>
      </dsp:txXfrm>
    </dsp:sp>
    <dsp:sp modelId="{ABF7D657-2EAF-442C-A072-7B0227A41FC6}">
      <dsp:nvSpPr>
        <dsp:cNvPr id="0" name=""/>
        <dsp:cNvSpPr/>
      </dsp:nvSpPr>
      <dsp:spPr>
        <a:xfrm rot="16200000">
          <a:off x="3393865" y="1576894"/>
          <a:ext cx="413069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413069" y="1709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3590073" y="1583659"/>
        <a:ext cx="20653" cy="20653"/>
      </dsp:txXfrm>
    </dsp:sp>
    <dsp:sp modelId="{266BF32C-ED7D-420E-905B-484A50112321}">
      <dsp:nvSpPr>
        <dsp:cNvPr id="0" name=""/>
        <dsp:cNvSpPr/>
      </dsp:nvSpPr>
      <dsp:spPr>
        <a:xfrm>
          <a:off x="2916644" y="1994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solidFill>
                <a:schemeClr val="tx1"/>
              </a:solidFill>
            </a:rPr>
            <a:t>Trastornos de la movilidad</a:t>
          </a:r>
        </a:p>
      </dsp:txBody>
      <dsp:txXfrm>
        <a:off x="3116911" y="220207"/>
        <a:ext cx="966976" cy="966976"/>
      </dsp:txXfrm>
    </dsp:sp>
    <dsp:sp modelId="{7540B5F7-0AF3-47FA-B348-9176B1392955}">
      <dsp:nvSpPr>
        <dsp:cNvPr id="0" name=""/>
        <dsp:cNvSpPr/>
      </dsp:nvSpPr>
      <dsp:spPr>
        <a:xfrm rot="19800000">
          <a:off x="4164878" y="2022039"/>
          <a:ext cx="413069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413069" y="1709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4361087" y="2028804"/>
        <a:ext cx="20653" cy="20653"/>
      </dsp:txXfrm>
    </dsp:sp>
    <dsp:sp modelId="{A7292FEA-8835-4E81-A41F-E0650ABCD3EF}">
      <dsp:nvSpPr>
        <dsp:cNvPr id="0" name=""/>
        <dsp:cNvSpPr/>
      </dsp:nvSpPr>
      <dsp:spPr>
        <a:xfrm>
          <a:off x="4458672" y="91023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solidFill>
                <a:schemeClr val="tx1"/>
              </a:solidFill>
            </a:rPr>
            <a:t>Mayor riesgo de muerte</a:t>
          </a:r>
        </a:p>
      </dsp:txBody>
      <dsp:txXfrm>
        <a:off x="4658939" y="1110497"/>
        <a:ext cx="966976" cy="966976"/>
      </dsp:txXfrm>
    </dsp:sp>
    <dsp:sp modelId="{23FE8ECA-A0CC-47F3-9C41-CE8D7A615754}">
      <dsp:nvSpPr>
        <dsp:cNvPr id="0" name=""/>
        <dsp:cNvSpPr/>
      </dsp:nvSpPr>
      <dsp:spPr>
        <a:xfrm rot="1800000">
          <a:off x="4164878" y="2912329"/>
          <a:ext cx="413069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413069" y="1709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4361087" y="2919094"/>
        <a:ext cx="20653" cy="20653"/>
      </dsp:txXfrm>
    </dsp:sp>
    <dsp:sp modelId="{0FF13AB1-6938-4D37-BD54-DBA7458A7F6A}">
      <dsp:nvSpPr>
        <dsp:cNvPr id="0" name=""/>
        <dsp:cNvSpPr/>
      </dsp:nvSpPr>
      <dsp:spPr>
        <a:xfrm>
          <a:off x="4458672" y="269081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solidFill>
                <a:schemeClr val="tx1"/>
              </a:solidFill>
            </a:rPr>
            <a:t>Pérdida de </a:t>
          </a:r>
          <a:r>
            <a:rPr lang="es-CL" sz="1400" b="1" kern="1200" dirty="0" err="1" smtClean="0">
              <a:solidFill>
                <a:schemeClr val="tx1"/>
              </a:solidFill>
            </a:rPr>
            <a:t>indepen-dencia</a:t>
          </a:r>
          <a:r>
            <a:rPr lang="es-CL" sz="1400" b="1" kern="1200" dirty="0" smtClean="0">
              <a:solidFill>
                <a:schemeClr val="tx1"/>
              </a:solidFill>
            </a:rPr>
            <a:t> 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4658939" y="2891077"/>
        <a:ext cx="966976" cy="966976"/>
      </dsp:txXfrm>
    </dsp:sp>
    <dsp:sp modelId="{71386797-964F-4207-8696-185C4E8F93A7}">
      <dsp:nvSpPr>
        <dsp:cNvPr id="0" name=""/>
        <dsp:cNvSpPr/>
      </dsp:nvSpPr>
      <dsp:spPr>
        <a:xfrm rot="5400000">
          <a:off x="3393865" y="3357474"/>
          <a:ext cx="413069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413069" y="1709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3590073" y="3364239"/>
        <a:ext cx="20653" cy="20653"/>
      </dsp:txXfrm>
    </dsp:sp>
    <dsp:sp modelId="{B48E7F51-9E25-4EBD-B1F2-F5A4E111B7BA}">
      <dsp:nvSpPr>
        <dsp:cNvPr id="0" name=""/>
        <dsp:cNvSpPr/>
      </dsp:nvSpPr>
      <dsp:spPr>
        <a:xfrm>
          <a:off x="2916644" y="358110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err="1" smtClean="0">
              <a:solidFill>
                <a:schemeClr val="tx1"/>
              </a:solidFill>
            </a:rPr>
            <a:t>Discapaci</a:t>
          </a:r>
          <a:r>
            <a:rPr lang="es-CL" sz="1400" b="1" kern="1200" dirty="0" smtClean="0">
              <a:solidFill>
                <a:schemeClr val="tx1"/>
              </a:solidFill>
            </a:rPr>
            <a:t>-dad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3116911" y="3781367"/>
        <a:ext cx="966976" cy="966976"/>
      </dsp:txXfrm>
    </dsp:sp>
    <dsp:sp modelId="{BAB80CD9-C114-4679-991E-AA60754A1810}">
      <dsp:nvSpPr>
        <dsp:cNvPr id="0" name=""/>
        <dsp:cNvSpPr/>
      </dsp:nvSpPr>
      <dsp:spPr>
        <a:xfrm rot="9000000">
          <a:off x="2622851" y="2912329"/>
          <a:ext cx="413069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413069" y="1709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2819059" y="2919094"/>
        <a:ext cx="20653" cy="20653"/>
      </dsp:txXfrm>
    </dsp:sp>
    <dsp:sp modelId="{80678674-F7F7-47C5-AAC9-9F7C7006717C}">
      <dsp:nvSpPr>
        <dsp:cNvPr id="0" name=""/>
        <dsp:cNvSpPr/>
      </dsp:nvSpPr>
      <dsp:spPr>
        <a:xfrm>
          <a:off x="1374617" y="269081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>
              <a:solidFill>
                <a:schemeClr val="tx1"/>
              </a:solidFill>
            </a:rPr>
            <a:t>Deterioro de la capacidad de realizar actividades cotidianas</a:t>
          </a:r>
        </a:p>
      </dsp:txBody>
      <dsp:txXfrm>
        <a:off x="1574884" y="2891077"/>
        <a:ext cx="966976" cy="966976"/>
      </dsp:txXfrm>
    </dsp:sp>
    <dsp:sp modelId="{CF0F5C28-5348-4DA3-8A60-FABA74B5E5C5}">
      <dsp:nvSpPr>
        <dsp:cNvPr id="0" name=""/>
        <dsp:cNvSpPr/>
      </dsp:nvSpPr>
      <dsp:spPr>
        <a:xfrm rot="12600000">
          <a:off x="2622851" y="2022039"/>
          <a:ext cx="413069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413069" y="1709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2819059" y="2028804"/>
        <a:ext cx="20653" cy="20653"/>
      </dsp:txXfrm>
    </dsp:sp>
    <dsp:sp modelId="{E09D3B84-F02F-47C8-A128-86F91E42218C}">
      <dsp:nvSpPr>
        <dsp:cNvPr id="0" name=""/>
        <dsp:cNvSpPr/>
      </dsp:nvSpPr>
      <dsp:spPr>
        <a:xfrm>
          <a:off x="1374617" y="910230"/>
          <a:ext cx="1367510" cy="1367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solidFill>
                <a:schemeClr val="tx1"/>
              </a:solidFill>
            </a:rPr>
            <a:t>Mayor riesgo de caídas y fracturas</a:t>
          </a:r>
        </a:p>
      </dsp:txBody>
      <dsp:txXfrm>
        <a:off x="1574884" y="1110497"/>
        <a:ext cx="966976" cy="966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9F620-7584-4912-B54F-819F1461D03D}">
      <dsp:nvSpPr>
        <dsp:cNvPr id="0" name=""/>
        <dsp:cNvSpPr/>
      </dsp:nvSpPr>
      <dsp:spPr>
        <a:xfrm>
          <a:off x="2621091" y="297"/>
          <a:ext cx="3931636" cy="1160540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>
              <a:solidFill>
                <a:schemeClr val="bg1"/>
              </a:solidFill>
            </a:rPr>
            <a:t>&gt; 50 </a:t>
          </a:r>
          <a:r>
            <a:rPr lang="en-US" sz="2900" kern="1200" dirty="0" err="1" smtClean="0">
              <a:solidFill>
                <a:schemeClr val="bg1"/>
              </a:solidFill>
            </a:rPr>
            <a:t>millones</a:t>
          </a:r>
          <a:r>
            <a:rPr lang="en-US" sz="2900" kern="1200" dirty="0" smtClean="0">
              <a:solidFill>
                <a:schemeClr val="bg1"/>
              </a:solidFill>
            </a:rPr>
            <a:t> de personas</a:t>
          </a:r>
          <a:endParaRPr lang="en-US" sz="2900" kern="1200" dirty="0">
            <a:solidFill>
              <a:schemeClr val="bg1"/>
            </a:solidFill>
          </a:endParaRPr>
        </a:p>
      </dsp:txBody>
      <dsp:txXfrm>
        <a:off x="2621091" y="145365"/>
        <a:ext cx="3496434" cy="870405"/>
      </dsp:txXfrm>
    </dsp:sp>
    <dsp:sp modelId="{F72C6EB3-6C78-427F-B253-6A6B975E80D0}">
      <dsp:nvSpPr>
        <dsp:cNvPr id="0" name=""/>
        <dsp:cNvSpPr/>
      </dsp:nvSpPr>
      <dsp:spPr>
        <a:xfrm>
          <a:off x="0" y="297"/>
          <a:ext cx="2621091" cy="116054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Actualmente afecta </a:t>
          </a:r>
          <a:endParaRPr lang="en-US" sz="2900" kern="1200" dirty="0"/>
        </a:p>
      </dsp:txBody>
      <dsp:txXfrm>
        <a:off x="56653" y="56950"/>
        <a:ext cx="2507785" cy="1047234"/>
      </dsp:txXfrm>
    </dsp:sp>
    <dsp:sp modelId="{BDEE8030-6024-4185-A0A8-57F9C1520D77}">
      <dsp:nvSpPr>
        <dsp:cNvPr id="0" name=""/>
        <dsp:cNvSpPr/>
      </dsp:nvSpPr>
      <dsp:spPr>
        <a:xfrm>
          <a:off x="2621091" y="1277190"/>
          <a:ext cx="3931636" cy="1160540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>
              <a:solidFill>
                <a:schemeClr val="bg1"/>
              </a:solidFill>
            </a:rPr>
            <a:t>&gt; 200 </a:t>
          </a:r>
          <a:r>
            <a:rPr lang="en-US" sz="2900" kern="1200" dirty="0" err="1" smtClean="0">
              <a:solidFill>
                <a:schemeClr val="bg1"/>
              </a:solidFill>
            </a:rPr>
            <a:t>millones</a:t>
          </a:r>
          <a:r>
            <a:rPr lang="en-US" sz="2900" kern="1200" dirty="0" smtClean="0">
              <a:solidFill>
                <a:schemeClr val="bg1"/>
              </a:solidFill>
            </a:rPr>
            <a:t> de personas</a:t>
          </a:r>
          <a:endParaRPr lang="en-US" sz="2900" kern="1200" dirty="0">
            <a:solidFill>
              <a:schemeClr val="bg1"/>
            </a:solidFill>
          </a:endParaRPr>
        </a:p>
      </dsp:txBody>
      <dsp:txXfrm>
        <a:off x="2621091" y="1422258"/>
        <a:ext cx="3496434" cy="870405"/>
      </dsp:txXfrm>
    </dsp:sp>
    <dsp:sp modelId="{140E5351-48BF-4778-ACF6-C8672F83D180}">
      <dsp:nvSpPr>
        <dsp:cNvPr id="0" name=""/>
        <dsp:cNvSpPr/>
      </dsp:nvSpPr>
      <dsp:spPr>
        <a:xfrm>
          <a:off x="0" y="1276892"/>
          <a:ext cx="2621091" cy="116054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En 40 </a:t>
          </a:r>
          <a:r>
            <a:rPr lang="en-US" sz="2900" kern="1200" dirty="0" err="1" smtClean="0"/>
            <a:t>años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afectará</a:t>
          </a:r>
          <a:r>
            <a:rPr lang="en-US" sz="2900" kern="1200" dirty="0" smtClean="0"/>
            <a:t> </a:t>
          </a:r>
          <a:endParaRPr lang="en-US" sz="2900" kern="1200" dirty="0"/>
        </a:p>
      </dsp:txBody>
      <dsp:txXfrm>
        <a:off x="56653" y="1333545"/>
        <a:ext cx="2507785" cy="1047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6031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6031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r">
              <a:defRPr sz="1200"/>
            </a:lvl1pPr>
          </a:lstStyle>
          <a:p>
            <a:fld id="{4E6C024D-2276-4B1B-B9FC-549A2FCEA615}" type="datetimeFigureOut">
              <a:rPr lang="es-CL" smtClean="0"/>
              <a:pPr/>
              <a:t>04-12-2014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5862" cy="496031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294" y="9433829"/>
            <a:ext cx="2945862" cy="496031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r">
              <a:defRPr sz="1200"/>
            </a:lvl1pPr>
          </a:lstStyle>
          <a:p>
            <a:fld id="{04606F4E-FC47-404A-A0C1-28325F32FED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49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91" tIns="47796" rIns="95591" bIns="47796" numCol="1" anchor="t" anchorCtr="0" compatLnSpc="1">
            <a:prstTxWarp prst="textNoShape">
              <a:avLst/>
            </a:prstTxWarp>
          </a:bodyPr>
          <a:lstStyle>
            <a:lvl1pPr defTabSz="956028">
              <a:defRPr sz="1300"/>
            </a:lvl1pPr>
          </a:lstStyle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91" tIns="47796" rIns="95591" bIns="47796" numCol="1" anchor="t" anchorCtr="0" compatLnSpc="1">
            <a:prstTxWarp prst="textNoShape">
              <a:avLst/>
            </a:prstTxWarp>
          </a:bodyPr>
          <a:lstStyle>
            <a:lvl1pPr algn="r" defTabSz="956028">
              <a:defRPr sz="1300"/>
            </a:lvl1pPr>
          </a:lstStyle>
          <a:p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6914"/>
            <a:ext cx="5438748" cy="446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91" tIns="47796" rIns="95591" bIns="477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5862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91" tIns="47796" rIns="95591" bIns="47796" numCol="1" anchor="b" anchorCtr="0" compatLnSpc="1">
            <a:prstTxWarp prst="textNoShape">
              <a:avLst/>
            </a:prstTxWarp>
          </a:bodyPr>
          <a:lstStyle>
            <a:lvl1pPr defTabSz="956028">
              <a:defRPr sz="1300"/>
            </a:lvl1pPr>
          </a:lstStyle>
          <a:p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3829"/>
            <a:ext cx="2945862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91" tIns="47796" rIns="95591" bIns="47796" numCol="1" anchor="b" anchorCtr="0" compatLnSpc="1">
            <a:prstTxWarp prst="textNoShape">
              <a:avLst/>
            </a:prstTxWarp>
          </a:bodyPr>
          <a:lstStyle>
            <a:lvl1pPr algn="r" defTabSz="956028">
              <a:defRPr sz="1300"/>
            </a:lvl1pPr>
          </a:lstStyle>
          <a:p>
            <a:fld id="{FB84C2D8-3476-4FC1-B539-20700D71C35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0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962-899F-412A-8A30-6E68DFDF6EDD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978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60B9-E2CA-4540-AFC6-FE5B2C992963}" type="slidenum">
              <a:rPr lang="es-ES"/>
              <a:pPr/>
              <a:t>2</a:t>
            </a:fld>
            <a:endParaRPr lang="es-E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4C2D8-3476-4FC1-B539-20700D71C35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74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EF01648-2A42-4165-AB03-B6E068840E4D}" type="slidenum">
              <a:rPr lang="es-CL" sz="1200" smtClean="0">
                <a:latin typeface="Arial" charset="0"/>
              </a:rPr>
              <a:pPr eaLnBrk="1" hangingPunct="1"/>
              <a:t>14</a:t>
            </a:fld>
            <a:endParaRPr lang="es-CL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EF01648-2A42-4165-AB03-B6E068840E4D}" type="slidenum">
              <a:rPr lang="es-CL" sz="1200" smtClean="0">
                <a:latin typeface="Arial" charset="0"/>
              </a:rPr>
              <a:pPr eaLnBrk="1" hangingPunct="1"/>
              <a:t>19</a:t>
            </a:fld>
            <a:endParaRPr lang="es-CL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D8DD8-FB6C-46FB-9ECD-0A794619DA95}" type="slidenum">
              <a:rPr lang="es-ES" altLang="es-CL"/>
              <a:pPr/>
              <a:t>24</a:t>
            </a:fld>
            <a:endParaRPr lang="es-ES" altLang="es-CL"/>
          </a:p>
        </p:txBody>
      </p:sp>
      <p:sp>
        <p:nvSpPr>
          <p:cNvPr id="587778" name="Rectangle 7"/>
          <p:cNvSpPr txBox="1">
            <a:spLocks noGrp="1" noChangeArrowheads="1"/>
          </p:cNvSpPr>
          <p:nvPr/>
        </p:nvSpPr>
        <p:spPr bwMode="auto">
          <a:xfrm>
            <a:off x="3850443" y="9433106"/>
            <a:ext cx="2945659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7B4F776-8A90-4F16-B0FD-F6A9068FD1F3}" type="slidenum">
              <a:rPr lang="es-CL" altLang="es-CL" sz="1200">
                <a:latin typeface="Arial" charset="0"/>
              </a:rPr>
              <a:pPr algn="r" eaLnBrk="1" hangingPunct="1"/>
              <a:t>24</a:t>
            </a:fld>
            <a:endParaRPr lang="es-CL" altLang="es-CL" sz="1200">
              <a:latin typeface="Arial" charset="0"/>
            </a:endParaRPr>
          </a:p>
        </p:txBody>
      </p:sp>
      <p:sp>
        <p:nvSpPr>
          <p:cNvPr id="587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s-C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4C2D8-3476-4FC1-B539-20700D71C35F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 sz="2400">
                <a:latin typeface="Times New Roman" pitchFamily="18" charset="0"/>
              </a:endParaRPr>
            </a:p>
          </p:txBody>
        </p: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6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5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276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76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2766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C010C3-EE31-4336-A679-88FBE8147CF6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Haga clic para cambiar el estilo de título	</a:t>
            </a:r>
          </a:p>
        </p:txBody>
      </p:sp>
      <p:sp>
        <p:nvSpPr>
          <p:cNvPr id="276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GB" noProof="0" smtClean="0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EF81C8-9215-40ED-90D2-A74D68CAD93B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30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3D69F-64E4-43A0-8E11-5EB9A3CDA3E6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24025" y="6400800"/>
            <a:ext cx="56959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23433A-167F-4DC9-B478-69366C411533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93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24025" y="6400800"/>
            <a:ext cx="56959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16DAB8-26A4-4749-BF2B-0FBD1BC43530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50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24025" y="6400800"/>
            <a:ext cx="56959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331453-006B-4046-850C-05F321643AC3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5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24025" y="6400800"/>
            <a:ext cx="56959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02CC5C-9344-4DA0-85F2-C01EAC52CF5D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77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24025" y="6400800"/>
            <a:ext cx="56959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B40CC6-8D82-4641-B410-E1D19241B837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8590E-BE84-487F-A89C-115585864726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1A7E3-C653-4B7E-B91B-09657BB92256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C574BB-C4AC-4C7E-8EF8-48F92B3F5FCF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19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A921E1-BCB4-42A2-9F46-716C22B59F89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6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A9069F-58E8-4C48-B4BC-C506AA1970E7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4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15D9EC-E2DD-4CF0-8905-03DCFEBEC443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ECF21-F8FA-4930-AC43-87C2E5EFDA9A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72263E-1B7B-4BE9-8314-4A5735A1DB06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36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4025" y="6400800"/>
            <a:ext cx="569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0E4FC0B-1E38-42DA-906B-09745908D866}" type="slidenum">
              <a:rPr lang="en-GB"/>
              <a:pPr/>
              <a:t>‹Nº›</a:t>
            </a:fld>
            <a:endParaRPr lang="en-GB"/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>
                <a:solidFill>
                  <a:schemeClr val="hlink"/>
                </a:solidFill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>
                <a:solidFill>
                  <a:schemeClr val="hlink"/>
                </a:solidFill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>
                <a:solidFill>
                  <a:schemeClr val="accent2"/>
                </a:solidFill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>
                <a:solidFill>
                  <a:schemeClr val="hlink"/>
                </a:solidFill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>
                <a:solidFill>
                  <a:schemeClr val="accent2"/>
                </a:solidFill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>
                <a:solidFill>
                  <a:schemeClr val="accent2"/>
                </a:solidFill>
              </a:endParaRPr>
            </a:p>
          </p:txBody>
        </p:sp>
      </p:grpSp>
      <p:sp>
        <p:nvSpPr>
          <p:cNvPr id="266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cambiar el estilo de título	</a:t>
            </a:r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276872"/>
            <a:ext cx="8100392" cy="1470025"/>
          </a:xfrm>
        </p:spPr>
        <p:txBody>
          <a:bodyPr/>
          <a:lstStyle/>
          <a:p>
            <a:pPr algn="ctr"/>
            <a:r>
              <a:rPr lang="es-CL" sz="3600" b="1" dirty="0" smtClean="0"/>
              <a:t>         </a:t>
            </a:r>
            <a:r>
              <a:rPr lang="es-CL" sz="4000" b="1" dirty="0" err="1" smtClean="0"/>
              <a:t>Sarcopenia</a:t>
            </a:r>
            <a:r>
              <a:rPr lang="es-CL" sz="4000" b="1" dirty="0" smtClean="0"/>
              <a:t>. Un </a:t>
            </a:r>
            <a:r>
              <a:rPr lang="es-CL" sz="4000" b="1" dirty="0" err="1" smtClean="0"/>
              <a:t>sindrome</a:t>
            </a:r>
            <a:r>
              <a:rPr lang="es-CL" sz="4000" b="1" dirty="0" smtClean="0"/>
              <a:t> </a:t>
            </a:r>
            <a:r>
              <a:rPr lang="es-CL" sz="4000" b="1" dirty="0" err="1" smtClean="0"/>
              <a:t>subdiagnosticado</a:t>
            </a:r>
            <a:r>
              <a:rPr lang="es-CL" sz="4000" b="1" dirty="0" smtClean="0"/>
              <a:t> en adultos mayores</a:t>
            </a: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27984" y="4365104"/>
            <a:ext cx="4536504" cy="1752600"/>
          </a:xfrm>
        </p:spPr>
        <p:txBody>
          <a:bodyPr/>
          <a:lstStyle/>
          <a:p>
            <a:pPr algn="ctr"/>
            <a:r>
              <a:rPr lang="es-ES" sz="2800" dirty="0" smtClean="0"/>
              <a:t>Dra. Cecilia Albala</a:t>
            </a:r>
          </a:p>
          <a:p>
            <a:pPr algn="ctr"/>
            <a:r>
              <a:rPr lang="es-ES" sz="2800" dirty="0" smtClean="0"/>
              <a:t>INTA/Universidad de Chile</a:t>
            </a:r>
          </a:p>
          <a:p>
            <a:pPr algn="ctr"/>
            <a:r>
              <a:rPr lang="es-ES" sz="2800" dirty="0" smtClean="0"/>
              <a:t>Academia de Medicina</a:t>
            </a:r>
          </a:p>
        </p:txBody>
      </p:sp>
      <p:pic>
        <p:nvPicPr>
          <p:cNvPr id="4" name="Picture 4" descr="membrete dint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9" t="19934" r="21440" b="20056"/>
          <a:stretch/>
        </p:blipFill>
        <p:spPr>
          <a:xfrm>
            <a:off x="26641" y="4005064"/>
            <a:ext cx="4188828" cy="280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08050"/>
          </a:xfrm>
        </p:spPr>
        <p:txBody>
          <a:bodyPr/>
          <a:lstStyle/>
          <a:p>
            <a:pPr algn="ctr" eaLnBrk="1" hangingPunct="1"/>
            <a:r>
              <a:rPr lang="es-ES_tradnl" altLang="es-CL" sz="32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Prevalencias descritas de sarcopenia</a:t>
            </a:r>
            <a:endParaRPr lang="es-CL" altLang="es-CL" sz="3200" b="1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95947"/>
              </p:ext>
            </p:extLst>
          </p:nvPr>
        </p:nvGraphicFramePr>
        <p:xfrm>
          <a:off x="1373519" y="1052736"/>
          <a:ext cx="6264275" cy="209208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30550"/>
                <a:gridCol w="3133725"/>
              </a:tblGrid>
              <a:tr h="8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Edad</a:t>
                      </a:r>
                      <a:endParaRPr kumimoji="0" lang="es-C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Prevalencia de sarcopenia</a:t>
                      </a:r>
                      <a:endParaRPr kumimoji="0" lang="es-C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</a:tr>
              <a:tr h="56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60-70 años</a:t>
                      </a:r>
                      <a:endParaRPr kumimoji="0" lang="es-C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5-13%</a:t>
                      </a:r>
                      <a:endParaRPr kumimoji="0" lang="es-C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57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&gt;80 años</a:t>
                      </a:r>
                      <a:endParaRPr kumimoji="0" lang="es-C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11-50%</a:t>
                      </a:r>
                      <a:endParaRPr kumimoji="0" lang="es-C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841406" y="6349970"/>
            <a:ext cx="5339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dirty="0" smtClean="0"/>
              <a:t>(</a:t>
            </a:r>
            <a:r>
              <a:rPr lang="es-ES" altLang="es-CL" dirty="0" err="1" smtClean="0"/>
              <a:t>Baumgartner</a:t>
            </a:r>
            <a:r>
              <a:rPr lang="es-ES" altLang="es-CL" dirty="0" smtClean="0"/>
              <a:t> et al. 1998; Cruz-</a:t>
            </a:r>
            <a:r>
              <a:rPr lang="es-ES" altLang="es-CL" dirty="0" err="1" smtClean="0"/>
              <a:t>Jentoft</a:t>
            </a:r>
            <a:r>
              <a:rPr lang="es-ES" altLang="es-CL" dirty="0" smtClean="0"/>
              <a:t> </a:t>
            </a:r>
            <a:r>
              <a:rPr lang="es-ES" altLang="es-CL" dirty="0"/>
              <a:t>et al. </a:t>
            </a:r>
            <a:r>
              <a:rPr lang="es-ES" altLang="es-CL" dirty="0" smtClean="0"/>
              <a:t>2010)</a:t>
            </a:r>
            <a:endParaRPr lang="es-ES" altLang="es-CL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442958"/>
              </p:ext>
            </p:extLst>
          </p:nvPr>
        </p:nvGraphicFramePr>
        <p:xfrm>
          <a:off x="1547664" y="3877949"/>
          <a:ext cx="6552728" cy="2437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07504" y="3140968"/>
            <a:ext cx="90294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 hay consenso único por lo que la prevalencia varía mucho según método diagnóstico</a:t>
            </a:r>
            <a:endParaRPr lang="es-CL" sz="2000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37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30212" y="364594"/>
            <a:ext cx="8713788" cy="1224136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s-ES" altLang="es-C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Consenso europeo sobre definición y diagnóstico de </a:t>
            </a:r>
            <a:r>
              <a:rPr lang="es-ES" altLang="es-CL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sarcopenia</a:t>
            </a:r>
            <a:r>
              <a:rPr lang="es-ES" altLang="es-CL" sz="1600" dirty="0" smtClean="0">
                <a:solidFill>
                  <a:srgbClr val="0000FF"/>
                </a:solidFill>
              </a:rPr>
              <a:t> </a:t>
            </a:r>
            <a:endParaRPr lang="es-CL" altLang="es-CL" sz="4800" dirty="0" smtClean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982" y="6287257"/>
            <a:ext cx="8888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s-CL" b="1" dirty="0" smtClean="0">
                <a:solidFill>
                  <a:schemeClr val="bg1"/>
                </a:solidFill>
              </a:rPr>
              <a:t>(</a:t>
            </a:r>
            <a:r>
              <a:rPr lang="es-ES" altLang="es-CL" b="1" dirty="0" err="1" smtClean="0">
                <a:solidFill>
                  <a:schemeClr val="bg1"/>
                </a:solidFill>
              </a:rPr>
              <a:t>E</a:t>
            </a:r>
            <a:r>
              <a:rPr lang="es-ES" altLang="es-CL" b="1" dirty="0" err="1" smtClean="0"/>
              <a:t>European</a:t>
            </a:r>
            <a:r>
              <a:rPr lang="es-ES" altLang="es-CL" b="1" dirty="0" smtClean="0"/>
              <a:t> </a:t>
            </a:r>
            <a:r>
              <a:rPr lang="es-ES" altLang="es-CL" b="1" dirty="0" err="1" smtClean="0"/>
              <a:t>Work</a:t>
            </a:r>
            <a:r>
              <a:rPr lang="es-ES" altLang="es-CL" b="1" dirty="0" smtClean="0"/>
              <a:t> </a:t>
            </a:r>
            <a:r>
              <a:rPr lang="es-ES" altLang="es-CL" b="1" dirty="0" err="1" smtClean="0"/>
              <a:t>Group</a:t>
            </a:r>
            <a:r>
              <a:rPr lang="es-ES" altLang="es-CL" b="1" dirty="0" smtClean="0"/>
              <a:t> of </a:t>
            </a:r>
            <a:r>
              <a:rPr lang="es-ES" altLang="es-CL" b="1" dirty="0" err="1" smtClean="0"/>
              <a:t>Sarcopenia</a:t>
            </a:r>
            <a:r>
              <a:rPr lang="es-ES" altLang="es-CL" b="1" dirty="0" smtClean="0"/>
              <a:t> in </a:t>
            </a:r>
            <a:r>
              <a:rPr lang="es-ES" altLang="es-CL" b="1" dirty="0" err="1" smtClean="0"/>
              <a:t>Older</a:t>
            </a:r>
            <a:r>
              <a:rPr lang="es-ES" altLang="es-CL" b="1" dirty="0" smtClean="0"/>
              <a:t> </a:t>
            </a:r>
            <a:r>
              <a:rPr lang="es-ES" altLang="es-CL" b="1" dirty="0" err="1" smtClean="0"/>
              <a:t>People</a:t>
            </a:r>
            <a:r>
              <a:rPr lang="es-ES" altLang="es-CL" b="1" dirty="0" smtClean="0"/>
              <a:t>. Cruz-</a:t>
            </a:r>
            <a:r>
              <a:rPr lang="es-ES" altLang="es-CL" b="1" dirty="0" err="1" smtClean="0"/>
              <a:t>Jentoft</a:t>
            </a:r>
            <a:r>
              <a:rPr lang="es-ES" altLang="es-CL" b="1" dirty="0" smtClean="0"/>
              <a:t> </a:t>
            </a:r>
            <a:r>
              <a:rPr lang="es-ES" altLang="es-CL" b="1" dirty="0"/>
              <a:t>et al. 2010</a:t>
            </a:r>
            <a:r>
              <a:rPr lang="es-ES" altLang="es-CL" b="1" dirty="0" smtClean="0">
                <a:solidFill>
                  <a:srgbClr val="0000FF"/>
                </a:solidFill>
              </a:rPr>
              <a:t>)</a:t>
            </a:r>
            <a:endParaRPr lang="es-ES" altLang="es-CL" b="1" dirty="0">
              <a:solidFill>
                <a:srgbClr val="0000FF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755576" y="2132856"/>
            <a:ext cx="7128792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/>
              <a:t>Disminución de la masa muscular</a:t>
            </a:r>
            <a:endParaRPr lang="en-US" sz="3200" b="1" i="1" dirty="0"/>
          </a:p>
          <a:p>
            <a:pPr algn="ctr"/>
            <a:endParaRPr lang="es-CL" dirty="0"/>
          </a:p>
        </p:txBody>
      </p:sp>
      <p:sp>
        <p:nvSpPr>
          <p:cNvPr id="7" name="6 Rectángulo redondeado"/>
          <p:cNvSpPr/>
          <p:nvPr/>
        </p:nvSpPr>
        <p:spPr>
          <a:xfrm>
            <a:off x="761286" y="3140968"/>
            <a:ext cx="7128792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/>
              <a:t>Disminución de la </a:t>
            </a:r>
            <a:r>
              <a:rPr lang="es-ES" sz="3200" b="1" i="1" dirty="0" smtClean="0"/>
              <a:t>Fuerza</a:t>
            </a:r>
            <a:endParaRPr lang="es-CL" dirty="0"/>
          </a:p>
        </p:txBody>
      </p:sp>
      <p:sp>
        <p:nvSpPr>
          <p:cNvPr id="8" name="7 Rectángulo redondeado"/>
          <p:cNvSpPr/>
          <p:nvPr/>
        </p:nvSpPr>
        <p:spPr>
          <a:xfrm>
            <a:off x="766996" y="4149080"/>
            <a:ext cx="7128792" cy="12241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/>
              <a:t>Disminución </a:t>
            </a:r>
            <a:r>
              <a:rPr lang="es-ES" sz="3200" b="1" i="1" dirty="0" smtClean="0"/>
              <a:t>del rendimiento físico </a:t>
            </a:r>
            <a:r>
              <a:rPr lang="es-ES" sz="3200" b="1" i="1" dirty="0"/>
              <a:t>la masa muscular</a:t>
            </a:r>
            <a:endParaRPr lang="en-US" sz="3200" b="1" i="1" dirty="0"/>
          </a:p>
          <a:p>
            <a:pPr algn="ctr"/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588730"/>
            <a:ext cx="5480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i="1" dirty="0" smtClean="0"/>
              <a:t>Basado en la presencia de </a:t>
            </a:r>
            <a:r>
              <a:rPr lang="es-CL" sz="2000" b="1" i="1" dirty="0" err="1" smtClean="0"/>
              <a:t>de</a:t>
            </a:r>
            <a:r>
              <a:rPr lang="es-CL" sz="2000" b="1" i="1" dirty="0" smtClean="0"/>
              <a:t> tres criterios:</a:t>
            </a:r>
            <a:endParaRPr lang="es-CL" sz="2000" b="1" i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65260" y="5517232"/>
            <a:ext cx="89787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El diagnóstico requiere la presencia del primer criterio y 1 de los otros 2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25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1828800"/>
            <a:ext cx="7083896" cy="2209800"/>
          </a:xfrm>
        </p:spPr>
        <p:txBody>
          <a:bodyPr/>
          <a:lstStyle/>
          <a:p>
            <a:pPr algn="ctr"/>
            <a:r>
              <a:rPr lang="es-ES" sz="4800" b="1" i="1" dirty="0" smtClean="0"/>
              <a:t>Nuestra experiencia</a:t>
            </a:r>
            <a:endParaRPr lang="es-ES" sz="4800" b="1" i="1" dirty="0"/>
          </a:p>
        </p:txBody>
      </p:sp>
    </p:spTree>
    <p:extLst>
      <p:ext uri="{BB962C8B-B14F-4D97-AF65-F5344CB8AC3E}">
        <p14:creationId xmlns:p14="http://schemas.microsoft.com/office/powerpoint/2010/main" val="2203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20185"/>
              </p:ext>
            </p:extLst>
          </p:nvPr>
        </p:nvGraphicFramePr>
        <p:xfrm>
          <a:off x="683840" y="2204864"/>
          <a:ext cx="7848600" cy="2376264"/>
        </p:xfrm>
        <a:graphic>
          <a:graphicData uri="http://schemas.openxmlformats.org/drawingml/2006/table">
            <a:tbl>
              <a:tblPr/>
              <a:tblGrid>
                <a:gridCol w="2376488"/>
                <a:gridCol w="1362075"/>
                <a:gridCol w="1362075"/>
                <a:gridCol w="1373187"/>
                <a:gridCol w="1374775"/>
              </a:tblGrid>
              <a:tr h="1153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Variables</a:t>
                      </a:r>
                      <a:endParaRPr kumimoji="0" lang="es-C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60-69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n=398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70-79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n=181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≥ 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n=25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Total</a:t>
                      </a:r>
                      <a:endParaRPr kumimoji="0" lang="es-CL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n=604</a:t>
                      </a:r>
                      <a:endParaRPr kumimoji="0" lang="es-CL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 puntos de corte chilenos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10,6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17,1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32,1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13,5</a:t>
                      </a:r>
                    </a:p>
                  </a:txBody>
                  <a:tcPr marL="27725" marR="27725" marT="594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2 Rectángulo"/>
          <p:cNvSpPr>
            <a:spLocks noChangeArrowheads="1"/>
          </p:cNvSpPr>
          <p:nvPr/>
        </p:nvSpPr>
        <p:spPr bwMode="auto">
          <a:xfrm>
            <a:off x="179387" y="404664"/>
            <a:ext cx="89646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CL" altLang="es-CL" sz="3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Prevalencia </a:t>
            </a:r>
            <a:r>
              <a:rPr lang="es-CL" altLang="es-CL" sz="32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de </a:t>
            </a:r>
            <a:r>
              <a:rPr lang="es-CL" altLang="es-CL" sz="3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sarcopenia utilizando puntos de corte chilenos por edad</a:t>
            </a:r>
            <a:endParaRPr lang="es-CL" altLang="es-CL" sz="3200" b="1" i="1" dirty="0">
              <a:solidFill>
                <a:schemeClr val="bg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878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35767"/>
              </p:ext>
            </p:extLst>
          </p:nvPr>
        </p:nvGraphicFramePr>
        <p:xfrm>
          <a:off x="376238" y="2263597"/>
          <a:ext cx="8424862" cy="2791589"/>
        </p:xfrm>
        <a:graphic>
          <a:graphicData uri="http://schemas.openxmlformats.org/drawingml/2006/table">
            <a:tbl>
              <a:tblPr/>
              <a:tblGrid>
                <a:gridCol w="2106612"/>
                <a:gridCol w="2106613"/>
                <a:gridCol w="1331912"/>
                <a:gridCol w="2879725"/>
              </a:tblGrid>
              <a:tr h="881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sto MT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Masa magra Promedio  (gr)</a:t>
                      </a: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DS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95% IC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06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limitación Funcional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(n=170)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38858,0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8545,8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36820,4 - 40895,7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796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sin limitación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(n=181)</a:t>
                      </a: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44577,1</a:t>
                      </a: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9202,2</a:t>
                      </a: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42542,4 - 46611,9</a:t>
                      </a: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684213" y="5237163"/>
            <a:ext cx="2257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s-ES_tradnl" sz="1400" b="1">
                <a:cs typeface="Times New Roman" pitchFamily="18" charset="0"/>
              </a:rPr>
              <a:t>T=3,9572, p=0.0001</a:t>
            </a:r>
            <a:endParaRPr lang="es-ES" sz="1400" b="1"/>
          </a:p>
          <a:p>
            <a:pPr eaLnBrk="0" hangingPunct="0"/>
            <a:endParaRPr lang="es-ES" sz="1400" b="1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0" y="1001713"/>
            <a:ext cx="867568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ES_tradnl" sz="2400" b="1" i="1" dirty="0">
                <a:solidFill>
                  <a:schemeClr val="accent1">
                    <a:lumMod val="50000"/>
                  </a:schemeClr>
                </a:solidFill>
              </a:rPr>
              <a:t>LIMITACION FUNCIONAL Y MASA MAGRA (GR</a:t>
            </a:r>
            <a:r>
              <a:rPr lang="es-ES_tradnl" sz="24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s-ES_tradnl" sz="2400" b="1" i="1" dirty="0">
                <a:solidFill>
                  <a:schemeClr val="accent1">
                    <a:lumMod val="50000"/>
                  </a:schemeClr>
                </a:solidFill>
              </a:rPr>
              <a:t> DEXA</a:t>
            </a:r>
            <a:r>
              <a:rPr lang="es-ES_tradnl" sz="2400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ES_tradnl" sz="2400" b="1" i="1" dirty="0">
                <a:solidFill>
                  <a:schemeClr val="accent1">
                    <a:lumMod val="50000"/>
                  </a:schemeClr>
                </a:solidFill>
              </a:rPr>
              <a:t>EN AM </a:t>
            </a:r>
            <a:r>
              <a:rPr lang="es-CL" sz="2400" b="1" i="1" dirty="0" smtClean="0">
                <a:solidFill>
                  <a:schemeClr val="accent1">
                    <a:lumMod val="50000"/>
                  </a:schemeClr>
                </a:solidFill>
              </a:rPr>
              <a:t>.SABE </a:t>
            </a:r>
            <a:r>
              <a:rPr lang="es-CL" sz="2400" b="1" i="1" dirty="0">
                <a:solidFill>
                  <a:schemeClr val="accent1">
                    <a:lumMod val="50000"/>
                  </a:schemeClr>
                </a:solidFill>
              </a:rPr>
              <a:t>2005</a:t>
            </a:r>
            <a:endParaRPr lang="es-ES" sz="24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/>
            <a:endParaRPr lang="en-GB" sz="2800" dirty="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76238" y="5751513"/>
            <a:ext cx="671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dirty="0">
                <a:latin typeface="Century Gothic" pitchFamily="34" charset="0"/>
              </a:rPr>
              <a:t>Ref. Arroyo, Lera, Sánchez Albala et al. Rev med </a:t>
            </a:r>
            <a:r>
              <a:rPr lang="en-GB" sz="1800" dirty="0" err="1">
                <a:latin typeface="Century Gothic" pitchFamily="34" charset="0"/>
              </a:rPr>
              <a:t>chile</a:t>
            </a:r>
            <a:r>
              <a:rPr lang="en-GB" sz="1800" dirty="0">
                <a:latin typeface="Century Gothic" pitchFamily="34" charset="0"/>
              </a:rPr>
              <a:t> 2007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9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6690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971360"/>
              </p:ext>
            </p:extLst>
          </p:nvPr>
        </p:nvGraphicFramePr>
        <p:xfrm>
          <a:off x="174277" y="2060848"/>
          <a:ext cx="8507413" cy="3443289"/>
        </p:xfrm>
        <a:graphic>
          <a:graphicData uri="http://schemas.openxmlformats.org/drawingml/2006/table">
            <a:tbl>
              <a:tblPr/>
              <a:tblGrid>
                <a:gridCol w="1666875"/>
                <a:gridCol w="792163"/>
                <a:gridCol w="863600"/>
                <a:gridCol w="1717675"/>
                <a:gridCol w="803275"/>
                <a:gridCol w="966787"/>
                <a:gridCol w="169703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Hombres (n=136; r</a:t>
                      </a:r>
                      <a:r>
                        <a:rPr kumimoji="0" lang="es-CL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C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=0,12 )</a:t>
                      </a:r>
                      <a:endParaRPr kumimoji="0" lang="es-CL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Mujeres (n=236 ; r</a:t>
                      </a:r>
                      <a:r>
                        <a:rPr kumimoji="0" lang="es-CL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C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0,11)</a:t>
                      </a:r>
                      <a:endParaRPr kumimoji="0" lang="es-CL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Limitaci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cs typeface="Times New Roman" pitchFamily="18" charset="0"/>
                        </a:rPr>
                        <a:t>ó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 funcional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95% IC</a:t>
                      </a:r>
                      <a:endParaRPr kumimoji="0" lang="es-C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</a:t>
                      </a:r>
                      <a:endParaRPr kumimoji="0" lang="es-C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95% IC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Dinamometr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/>
                          <a:cs typeface="Times New Roman" pitchFamily="18" charset="0"/>
                        </a:rPr>
                        <a:t>í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(Kg)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0,93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0,002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0,867 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/>
                          <a:cs typeface="Times New Roman" pitchFamily="18" charset="0"/>
                        </a:rPr>
                        <a:t>–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0,968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0,96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0,039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0,917 -  0,998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Edad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1,04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0,122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0,975 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/>
                          <a:cs typeface="Times New Roman" pitchFamily="18" charset="0"/>
                        </a:rPr>
                        <a:t>–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1,117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&lt;0,001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1,043 -  1,155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IMC (kg/m</a:t>
                      </a:r>
                      <a:r>
                        <a:rPr kumimoji="0" lang="es-CL" sz="1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0,95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0,398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0,830- 1,077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1,11</a:t>
                      </a:r>
                      <a:endParaRPr kumimoji="0" lang="es-C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0,039</a:t>
                      </a:r>
                      <a:endParaRPr kumimoji="0" lang="es-C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1,005 -   1,214</a:t>
                      </a:r>
                      <a:endParaRPr kumimoji="0" lang="es-C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496688" name="Text Box 48"/>
          <p:cNvSpPr txBox="1">
            <a:spLocks noChangeArrowheads="1"/>
          </p:cNvSpPr>
          <p:nvPr/>
        </p:nvSpPr>
        <p:spPr bwMode="auto">
          <a:xfrm>
            <a:off x="395536" y="763061"/>
            <a:ext cx="8064896" cy="83099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s-CL" sz="2400" b="1" i="1" dirty="0">
                <a:solidFill>
                  <a:schemeClr val="accent1">
                    <a:lumMod val="50000"/>
                  </a:schemeClr>
                </a:solidFill>
              </a:rPr>
              <a:t>Riesgo de limitación funcional para variables </a:t>
            </a:r>
            <a:endParaRPr lang="es-CL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L" sz="2400" b="1" i="1" dirty="0" smtClean="0">
                <a:solidFill>
                  <a:schemeClr val="accent1">
                    <a:lumMod val="50000"/>
                  </a:schemeClr>
                </a:solidFill>
              </a:rPr>
              <a:t>Antropométricas como </a:t>
            </a:r>
            <a:r>
              <a:rPr lang="es-CL" sz="2400" b="1" i="1" dirty="0">
                <a:solidFill>
                  <a:schemeClr val="accent1">
                    <a:lumMod val="50000"/>
                  </a:schemeClr>
                </a:solidFill>
              </a:rPr>
              <a:t>variables independientes.</a:t>
            </a:r>
            <a:endParaRPr lang="es-ES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87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  <p:pic>
        <p:nvPicPr>
          <p:cNvPr id="3" name="Picture 7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/>
          <a:stretch>
            <a:fillRect/>
          </a:stretch>
        </p:blipFill>
        <p:spPr bwMode="auto">
          <a:xfrm>
            <a:off x="683568" y="1988840"/>
            <a:ext cx="7919618" cy="435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259632" y="620688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es-CL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5y probability of having osteoporosis </a:t>
            </a:r>
          </a:p>
          <a:p>
            <a:pPr algn="ctr" eaLnBrk="1" hangingPunct="1"/>
            <a:r>
              <a:rPr lang="en-GB" altLang="es-CL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according </a:t>
            </a:r>
            <a:r>
              <a:rPr lang="en-GB" altLang="es-CL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baseline lean mass</a:t>
            </a:r>
            <a:endParaRPr lang="en-GB" altLang="es-CL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4276" y="6327903"/>
            <a:ext cx="4909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1" dirty="0"/>
              <a:t>Ref. Albala C et al. </a:t>
            </a:r>
            <a:r>
              <a:rPr lang="pt-BR" sz="1200" b="1" i="1" dirty="0" err="1"/>
              <a:t>Osteoporosis</a:t>
            </a:r>
            <a:r>
              <a:rPr lang="pt-BR" sz="1200" b="1" i="1" dirty="0"/>
              <a:t> </a:t>
            </a:r>
            <a:r>
              <a:rPr lang="pt-BR" sz="1200" b="1" i="1" dirty="0" err="1"/>
              <a:t>International</a:t>
            </a:r>
            <a:r>
              <a:rPr lang="pt-BR" sz="1200" b="1" i="1" dirty="0"/>
              <a:t> 2012;23, Suppl1</a:t>
            </a:r>
            <a:endParaRPr lang="es-CL" sz="1200" b="1" i="1" dirty="0"/>
          </a:p>
        </p:txBody>
      </p:sp>
    </p:spTree>
    <p:extLst>
      <p:ext uri="{BB962C8B-B14F-4D97-AF65-F5344CB8AC3E}">
        <p14:creationId xmlns:p14="http://schemas.microsoft.com/office/powerpoint/2010/main" val="36844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  <p:graphicFrame>
        <p:nvGraphicFramePr>
          <p:cNvPr id="3" name="Group 1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88968"/>
              </p:ext>
            </p:extLst>
          </p:nvPr>
        </p:nvGraphicFramePr>
        <p:xfrm>
          <a:off x="251520" y="1700808"/>
          <a:ext cx="8475315" cy="4771710"/>
        </p:xfrm>
        <a:graphic>
          <a:graphicData uri="http://schemas.openxmlformats.org/drawingml/2006/table">
            <a:tbl>
              <a:tblPr/>
              <a:tblGrid>
                <a:gridCol w="3074366"/>
                <a:gridCol w="1214890"/>
                <a:gridCol w="2154298"/>
                <a:gridCol w="2031761"/>
              </a:tblGrid>
              <a:tr h="666750">
                <a:tc>
                  <a:txBody>
                    <a:bodyPr/>
                    <a:lstStyle>
                      <a:lvl1pPr defTabSz="4913313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2455863" defTabSz="4913313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913313" defTabSz="4913313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7367588" defTabSz="4913313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9821863" defTabSz="4913313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0279063" defTabSz="4913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0736263" defTabSz="4913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11193463" defTabSz="4913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11650663" defTabSz="4913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9133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Osteoporosis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95% CI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1.01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0.98-1.10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0.108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Male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0.32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0.09 -1.09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0.068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Fat mass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0.99-1.00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0.208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Lean mass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0.99-0.99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0.013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Dinamometry</a:t>
                      </a: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&lt;p25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4.69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1.27-17.28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0.020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Vitamin D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1.01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s-CL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0.99-1.04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685925" eaLnBrk="0" hangingPunct="0">
                        <a:spcBef>
                          <a:spcPct val="20000"/>
                        </a:spcBef>
                        <a:defRPr sz="15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2963" defTabSz="1685925" eaLnBrk="0" hangingPunct="0">
                        <a:spcBef>
                          <a:spcPct val="20000"/>
                        </a:spcBef>
                        <a:defRPr sz="13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85925" defTabSz="1685925" eaLnBrk="0" hangingPunct="0">
                        <a:spcBef>
                          <a:spcPct val="20000"/>
                        </a:spcBef>
                        <a:defRPr sz="117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527300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3370263" defTabSz="1685925" eaLnBrk="0" hangingPunct="0">
                        <a:spcBef>
                          <a:spcPct val="20000"/>
                        </a:spcBef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8274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42846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7418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5199063" defTabSz="1685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685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</a:t>
                      </a:r>
                    </a:p>
                  </a:txBody>
                  <a:tcPr marL="168541" marR="168541" marT="84270" marB="84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539552" y="3326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es-CL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Logistic Regression for Five y Relative </a:t>
            </a:r>
          </a:p>
          <a:p>
            <a:pPr algn="ctr" eaLnBrk="1" hangingPunct="1"/>
            <a:r>
              <a:rPr lang="en-GB" altLang="es-CL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Risk of having osteoporosis according </a:t>
            </a:r>
            <a:r>
              <a:rPr lang="en-GB" altLang="es-CL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vit</a:t>
            </a:r>
            <a:r>
              <a:rPr lang="en-GB" altLang="es-CL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D, </a:t>
            </a:r>
          </a:p>
          <a:p>
            <a:pPr algn="ctr" eaLnBrk="1" hangingPunct="1"/>
            <a:r>
              <a:rPr lang="en-GB" altLang="es-CL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fat mass, lean mass, sex, Dynamometry and age</a:t>
            </a:r>
            <a:endParaRPr lang="es-ES" altLang="es-C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4276" y="6466402"/>
            <a:ext cx="4909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1" dirty="0"/>
              <a:t>Ref. Albala C et al. </a:t>
            </a:r>
            <a:r>
              <a:rPr lang="pt-BR" sz="1200" b="1" i="1" dirty="0" err="1"/>
              <a:t>Osteoporosis</a:t>
            </a:r>
            <a:r>
              <a:rPr lang="pt-BR" sz="1200" b="1" i="1" dirty="0"/>
              <a:t> </a:t>
            </a:r>
            <a:r>
              <a:rPr lang="pt-BR" sz="1200" b="1" i="1" dirty="0" err="1"/>
              <a:t>International</a:t>
            </a:r>
            <a:r>
              <a:rPr lang="pt-BR" sz="1200" b="1" i="1" dirty="0"/>
              <a:t> 2012;23, Suppl1</a:t>
            </a:r>
            <a:endParaRPr lang="es-CL" sz="1200" b="1" i="1" dirty="0"/>
          </a:p>
        </p:txBody>
      </p:sp>
    </p:spTree>
    <p:extLst>
      <p:ext uri="{BB962C8B-B14F-4D97-AF65-F5344CB8AC3E}">
        <p14:creationId xmlns:p14="http://schemas.microsoft.com/office/powerpoint/2010/main" val="4217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20163"/>
              </p:ext>
            </p:extLst>
          </p:nvPr>
        </p:nvGraphicFramePr>
        <p:xfrm>
          <a:off x="539552" y="1484785"/>
          <a:ext cx="7560842" cy="4153561"/>
        </p:xfrm>
        <a:graphic>
          <a:graphicData uri="http://schemas.openxmlformats.org/drawingml/2006/table">
            <a:tbl>
              <a:tblPr/>
              <a:tblGrid>
                <a:gridCol w="2592288"/>
                <a:gridCol w="1008112"/>
                <a:gridCol w="1584176"/>
                <a:gridCol w="936104"/>
                <a:gridCol w="1440162"/>
              </a:tblGrid>
              <a:tr h="432047">
                <a:tc>
                  <a:txBody>
                    <a:bodyPr/>
                    <a:lstStyle/>
                    <a:p>
                      <a:pPr marL="0" marR="0" lvl="0" indent="0" algn="l" defTabSz="4092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Model 1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Model 2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Osteoporosis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OR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95%IC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OR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95%IC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25 (OH)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Vit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1.00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0.99-1.01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1.00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0.99-1.01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605">
                <a:tc>
                  <a:txBody>
                    <a:bodyPr/>
                    <a:lstStyle/>
                    <a:p>
                      <a:pPr marL="0" marR="0" lvl="0" indent="0" algn="l" defTabSz="4092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SMI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≤7.25 men </a:t>
                      </a:r>
                    </a:p>
                    <a:p>
                      <a:pPr marL="0" marR="0" lvl="0" indent="0" algn="l" defTabSz="4092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SMI ≤5.67 women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3.90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2.24-6.78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2.02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1.13-3.62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Dynamometry</a:t>
                      </a:r>
                      <a:r>
                        <a:rPr kumimoji="0" lang="es-ES_tradn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kg&lt;p25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2.68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1.20-5.96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1.90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0.89-4.04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154">
                <a:tc>
                  <a:txBody>
                    <a:bodyPr/>
                    <a:lstStyle/>
                    <a:p>
                      <a:r>
                        <a:rPr kumimoji="0" lang="es-C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BMI</a:t>
                      </a:r>
                      <a:endParaRPr kumimoji="0" lang="es-CL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>
                        <a:latin typeface="+mj-lt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0.84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0.79-0.89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526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Women</a:t>
                      </a:r>
                      <a:endParaRPr kumimoji="0" lang="es-ES_tradn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10.70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5.89-19.44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15.03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8.44-26.79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481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Age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1.07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1.03-1.10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1.09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49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1.05-1.12</a:t>
                      </a:r>
                    </a:p>
                  </a:txBody>
                  <a:tcPr marL="160473" marR="160473" marT="70204" marB="702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95536" y="47667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Table 5. Logistic Regression Models for the association </a:t>
            </a:r>
          </a:p>
          <a:p>
            <a:r>
              <a:rPr lang="en-GB" b="1" dirty="0"/>
              <a:t>Of </a:t>
            </a:r>
            <a:r>
              <a:rPr lang="en-GB" b="1" dirty="0" smtClean="0"/>
              <a:t>osteoporosis </a:t>
            </a:r>
            <a:r>
              <a:rPr lang="en-GB" b="1" dirty="0"/>
              <a:t>with </a:t>
            </a:r>
            <a:r>
              <a:rPr lang="en-GB" b="1" dirty="0" err="1"/>
              <a:t>Vit</a:t>
            </a:r>
            <a:r>
              <a:rPr lang="en-GB" b="1" dirty="0"/>
              <a:t> D deficiency and </a:t>
            </a:r>
            <a:r>
              <a:rPr lang="en-GB" b="1" dirty="0" err="1" smtClean="0"/>
              <a:t>sarcopenia</a:t>
            </a:r>
            <a:r>
              <a:rPr lang="en-GB" b="1" dirty="0" smtClean="0"/>
              <a:t>, </a:t>
            </a:r>
            <a:r>
              <a:rPr lang="en-GB" b="1" dirty="0" err="1" smtClean="0"/>
              <a:t>dinamometry</a:t>
            </a:r>
            <a:r>
              <a:rPr lang="en-GB" b="1" dirty="0" smtClean="0"/>
              <a:t> </a:t>
            </a:r>
            <a:r>
              <a:rPr lang="en-GB" b="1" dirty="0"/>
              <a:t>and BMI</a:t>
            </a:r>
            <a:endParaRPr lang="en-GB" dirty="0"/>
          </a:p>
          <a:p>
            <a:r>
              <a:rPr lang="en-GB" b="1" dirty="0" smtClean="0"/>
              <a:t> </a:t>
            </a:r>
            <a:r>
              <a:rPr lang="en-GB" b="1" dirty="0"/>
              <a:t>adjusted  by </a:t>
            </a:r>
            <a:r>
              <a:rPr lang="en-GB" b="1" dirty="0" smtClean="0"/>
              <a:t>sex &amp; age. </a:t>
            </a:r>
            <a:endParaRPr lang="en-GB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6546075"/>
            <a:ext cx="4869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Ref. </a:t>
            </a:r>
            <a:r>
              <a:rPr lang="pt-BR" sz="1200" b="1" dirty="0" err="1" smtClean="0"/>
              <a:t>Albala</a:t>
            </a:r>
            <a:r>
              <a:rPr lang="pt-BR" sz="1200" b="1" dirty="0" smtClean="0"/>
              <a:t> C et al. </a:t>
            </a:r>
            <a:r>
              <a:rPr lang="pt-BR" sz="1200" b="1" dirty="0" err="1" smtClean="0"/>
              <a:t>Osteoporosis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International</a:t>
            </a:r>
            <a:r>
              <a:rPr lang="pt-BR" sz="1200" b="1" dirty="0" smtClean="0"/>
              <a:t> 2012;23, Suppl1</a:t>
            </a:r>
            <a:endParaRPr lang="es-CL" sz="1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90992" y="5661248"/>
            <a:ext cx="9078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 smtClean="0"/>
              <a:t>SMI</a:t>
            </a:r>
            <a:r>
              <a:rPr lang="en-GB" sz="1600" dirty="0" smtClean="0"/>
              <a:t>= </a:t>
            </a:r>
            <a:r>
              <a:rPr lang="en-GB" sz="1600" dirty="0"/>
              <a:t>skeletal muscle mass </a:t>
            </a:r>
            <a:r>
              <a:rPr lang="en-GB" sz="1600" dirty="0" smtClean="0"/>
              <a:t>index; calculated </a:t>
            </a:r>
            <a:r>
              <a:rPr lang="en-GB" sz="1600" dirty="0"/>
              <a:t>as appendicular skeletal muscle mass/height</a:t>
            </a:r>
            <a:r>
              <a:rPr lang="en-GB" sz="1600" baseline="30000" dirty="0"/>
              <a:t>2</a:t>
            </a:r>
            <a:r>
              <a:rPr lang="en-GB" sz="1600" dirty="0"/>
              <a:t> </a:t>
            </a:r>
            <a:r>
              <a:rPr lang="en-GB" sz="1600" dirty="0" smtClean="0"/>
              <a:t>based</a:t>
            </a:r>
          </a:p>
          <a:p>
            <a:r>
              <a:rPr lang="en-GB" sz="1600" dirty="0" smtClean="0"/>
              <a:t> </a:t>
            </a:r>
            <a:r>
              <a:rPr lang="en-GB" sz="1600" dirty="0"/>
              <a:t>on sex-specific lowest 20%. </a:t>
            </a:r>
            <a:endParaRPr lang="en-GB" sz="1600" dirty="0" smtClean="0"/>
          </a:p>
          <a:p>
            <a:r>
              <a:rPr lang="en-GB" sz="1600" dirty="0" smtClean="0"/>
              <a:t>P25 </a:t>
            </a:r>
            <a:r>
              <a:rPr lang="en-GB" sz="1600" dirty="0" err="1" smtClean="0"/>
              <a:t>dinamometry</a:t>
            </a:r>
            <a:r>
              <a:rPr lang="en-GB" sz="1600" dirty="0" smtClean="0"/>
              <a:t> Men=30Kg, Women=17Kg</a:t>
            </a:r>
            <a:endParaRPr lang="es-CL" sz="16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6302078" y="6381328"/>
            <a:ext cx="2895600" cy="457200"/>
          </a:xfrm>
        </p:spPr>
        <p:txBody>
          <a:bodyPr/>
          <a:lstStyle/>
          <a:p>
            <a:r>
              <a:rPr lang="es-CL" smtClean="0"/>
              <a:t>CAlbala INTA/2014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06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0" y="1001713"/>
            <a:ext cx="867568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ES_tradnl" sz="2400" b="1" i="1" dirty="0" smtClean="0">
                <a:solidFill>
                  <a:schemeClr val="accent1">
                    <a:lumMod val="50000"/>
                  </a:schemeClr>
                </a:solidFill>
              </a:rPr>
              <a:t>Incidencia de </a:t>
            </a:r>
            <a:r>
              <a:rPr lang="es-ES_tradnl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caidas</a:t>
            </a:r>
            <a:r>
              <a:rPr lang="es-ES_tradnl" sz="2400" b="1" i="1" dirty="0" smtClean="0">
                <a:solidFill>
                  <a:schemeClr val="accent1">
                    <a:lumMod val="50000"/>
                  </a:schemeClr>
                </a:solidFill>
              </a:rPr>
              <a:t> a 5 años según presencia de </a:t>
            </a:r>
            <a:r>
              <a:rPr lang="es-ES_tradnl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sarcopenia</a:t>
            </a:r>
            <a:r>
              <a:rPr lang="es-ES_tradnl" sz="2400" b="1" i="1" dirty="0" smtClean="0">
                <a:solidFill>
                  <a:schemeClr val="accent1">
                    <a:lumMod val="50000"/>
                  </a:schemeClr>
                </a:solidFill>
              </a:rPr>
              <a:t> (estudio ALEXANDROS*)</a:t>
            </a:r>
            <a:endParaRPr lang="es-ES" sz="24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/>
            <a:endParaRPr lang="en-GB" sz="2800" dirty="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14643" y="5949832"/>
            <a:ext cx="35323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600" i="1" dirty="0">
                <a:latin typeface="+mj-lt"/>
              </a:rPr>
              <a:t>Ref. </a:t>
            </a:r>
            <a:r>
              <a:rPr lang="en-GB" sz="1600" i="1" dirty="0" smtClean="0">
                <a:latin typeface="+mj-lt"/>
              </a:rPr>
              <a:t>Albala </a:t>
            </a:r>
            <a:r>
              <a:rPr lang="en-GB" sz="1600" i="1" dirty="0">
                <a:latin typeface="+mj-lt"/>
              </a:rPr>
              <a:t>et al. Rev med </a:t>
            </a:r>
            <a:r>
              <a:rPr lang="en-GB" sz="1600" i="1" dirty="0" err="1">
                <a:latin typeface="+mj-lt"/>
              </a:rPr>
              <a:t>chile</a:t>
            </a:r>
            <a:r>
              <a:rPr lang="en-GB" sz="1600" i="1" dirty="0">
                <a:latin typeface="+mj-lt"/>
              </a:rPr>
              <a:t> </a:t>
            </a:r>
            <a:r>
              <a:rPr lang="en-GB" sz="1600" i="1" dirty="0" smtClean="0">
                <a:latin typeface="+mj-lt"/>
              </a:rPr>
              <a:t>2011</a:t>
            </a:r>
            <a:endParaRPr lang="en-GB" sz="1600" i="1" dirty="0">
              <a:latin typeface="+mj-lt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s-CL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97038"/>
              </p:ext>
            </p:extLst>
          </p:nvPr>
        </p:nvGraphicFramePr>
        <p:xfrm>
          <a:off x="1187624" y="2564904"/>
          <a:ext cx="69847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Caidas</a:t>
                      </a:r>
                      <a:endParaRPr lang="es-CL" dirty="0" smtClean="0"/>
                    </a:p>
                    <a:p>
                      <a:r>
                        <a:rPr lang="es-CL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Sin </a:t>
                      </a:r>
                      <a:r>
                        <a:rPr lang="es-CL" dirty="0" err="1" smtClean="0"/>
                        <a:t>caidas</a:t>
                      </a:r>
                      <a:endParaRPr lang="es-CL" dirty="0" smtClean="0"/>
                    </a:p>
                    <a:p>
                      <a:r>
                        <a:rPr lang="es-CL" dirty="0" smtClean="0"/>
                        <a:t>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Total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Sarcopenia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40,5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59,5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148 (100)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Sin </a:t>
                      </a:r>
                      <a:r>
                        <a:rPr lang="es-CL" dirty="0" err="1" smtClean="0"/>
                        <a:t>sarcopenia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31,4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68,6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650 (100)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Total N(%)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264 (33,1)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534 (66,9)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798 (100)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979712" y="4797152"/>
            <a:ext cx="5949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>
                <a:latin typeface="+mj-lt"/>
                <a:cs typeface="Courier New" panose="02070309020205020404" pitchFamily="49" charset="0"/>
              </a:rPr>
              <a:t>Pearson chi2(1) =   4.5650   Pr = 0.033</a:t>
            </a:r>
          </a:p>
        </p:txBody>
      </p:sp>
    </p:spTree>
    <p:extLst>
      <p:ext uri="{BB962C8B-B14F-4D97-AF65-F5344CB8AC3E}">
        <p14:creationId xmlns:p14="http://schemas.microsoft.com/office/powerpoint/2010/main" val="39893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403350" y="260350"/>
            <a:ext cx="7313613" cy="1143000"/>
          </a:xfrm>
        </p:spPr>
        <p:txBody>
          <a:bodyPr/>
          <a:lstStyle/>
          <a:p>
            <a:pPr algn="ctr"/>
            <a:r>
              <a:rPr lang="es-MX" sz="2900"/>
              <a:t>Características demográficas del proceso de envejecimiento en Chile</a:t>
            </a:r>
          </a:p>
        </p:txBody>
      </p:sp>
      <p:grpSp>
        <p:nvGrpSpPr>
          <p:cNvPr id="624653" name="Group 13"/>
          <p:cNvGrpSpPr>
            <a:grpSpLocks/>
          </p:cNvGrpSpPr>
          <p:nvPr/>
        </p:nvGrpSpPr>
        <p:grpSpPr bwMode="auto">
          <a:xfrm>
            <a:off x="4705350" y="1196975"/>
            <a:ext cx="4438650" cy="2595563"/>
            <a:chOff x="120" y="981"/>
            <a:chExt cx="2796" cy="1635"/>
          </a:xfrm>
        </p:grpSpPr>
        <p:graphicFrame>
          <p:nvGraphicFramePr>
            <p:cNvPr id="624654" name="Object 14"/>
            <p:cNvGraphicFramePr>
              <a:graphicFrameLocks noChangeAspect="1"/>
            </p:cNvGraphicFramePr>
            <p:nvPr/>
          </p:nvGraphicFramePr>
          <p:xfrm>
            <a:off x="120" y="1032"/>
            <a:ext cx="2796" cy="1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Gráfico" r:id="rId4" imgW="7162800" imgH="4057650" progId="MSGraph.Chart.8">
                    <p:embed followColorScheme="full"/>
                  </p:oleObj>
                </mc:Choice>
                <mc:Fallback>
                  <p:oleObj name="Gráfico" r:id="rId4" imgW="7162800" imgH="4057650" progId="MSGraph.Chart.8">
                    <p:embed followColorScheme="full"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" y="1032"/>
                          <a:ext cx="2796" cy="1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655" name="Rectangle 15"/>
            <p:cNvSpPr>
              <a:spLocks noChangeArrowheads="1"/>
            </p:cNvSpPr>
            <p:nvPr/>
          </p:nvSpPr>
          <p:spPr bwMode="auto">
            <a:xfrm>
              <a:off x="204" y="981"/>
              <a:ext cx="2676" cy="1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aphicFrame>
        <p:nvGraphicFramePr>
          <p:cNvPr id="624663" name="Object 23"/>
          <p:cNvGraphicFramePr>
            <a:graphicFrameLocks noChangeAspect="1"/>
          </p:cNvGraphicFramePr>
          <p:nvPr/>
        </p:nvGraphicFramePr>
        <p:xfrm>
          <a:off x="4716463" y="3949700"/>
          <a:ext cx="4427537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Gráfico" r:id="rId6" imgW="6096000" imgH="4067085" progId="MSGraph.Chart.8">
                  <p:embed followColorScheme="full"/>
                </p:oleObj>
              </mc:Choice>
              <mc:Fallback>
                <p:oleObj name="Gráfico" r:id="rId6" imgW="6096000" imgH="4067085" progId="MSGraph.Chart.8">
                  <p:embed followColorScheme="full"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949700"/>
                        <a:ext cx="4427537" cy="26130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B5B5ED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64" name="Rectangle 24"/>
          <p:cNvSpPr>
            <a:spLocks noChangeArrowheads="1"/>
          </p:cNvSpPr>
          <p:nvPr/>
        </p:nvSpPr>
        <p:spPr bwMode="auto">
          <a:xfrm>
            <a:off x="4716463" y="3644900"/>
            <a:ext cx="44529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b="1" i="1">
                <a:solidFill>
                  <a:srgbClr val="000066"/>
                </a:solidFill>
              </a:rPr>
              <a:t>Population Change (%) by groups of age . </a:t>
            </a:r>
            <a:br>
              <a:rPr lang="en-GB" sz="1400" b="1" i="1">
                <a:solidFill>
                  <a:srgbClr val="000066"/>
                </a:solidFill>
              </a:rPr>
            </a:br>
            <a:r>
              <a:rPr lang="en-GB" sz="1400" b="1" i="1">
                <a:solidFill>
                  <a:srgbClr val="000066"/>
                </a:solidFill>
              </a:rPr>
              <a:t>Chile 1990-2010</a:t>
            </a:r>
          </a:p>
        </p:txBody>
      </p:sp>
      <p:graphicFrame>
        <p:nvGraphicFramePr>
          <p:cNvPr id="624665" name="Object 2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5087200"/>
              </p:ext>
            </p:extLst>
          </p:nvPr>
        </p:nvGraphicFramePr>
        <p:xfrm>
          <a:off x="317500" y="1268413"/>
          <a:ext cx="4398963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Gráfico" r:id="rId8" imgW="4076700" imgH="2466885" progId="MSGraph.Chart.8">
                  <p:embed followColorScheme="full"/>
                </p:oleObj>
              </mc:Choice>
              <mc:Fallback>
                <p:oleObj name="Gráfico" r:id="rId8" imgW="4076700" imgH="2466885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268413"/>
                        <a:ext cx="4398963" cy="266223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B3B3D3"/>
                          </a:gs>
                          <a:gs pos="100000">
                            <a:srgbClr val="D0D0F4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66" name="Text Box 26"/>
          <p:cNvSpPr txBox="1">
            <a:spLocks noChangeArrowheads="1"/>
          </p:cNvSpPr>
          <p:nvPr/>
        </p:nvSpPr>
        <p:spPr bwMode="auto">
          <a:xfrm>
            <a:off x="827088" y="3644900"/>
            <a:ext cx="29626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 dirty="0" err="1">
                <a:solidFill>
                  <a:schemeClr val="tx1"/>
                </a:solidFill>
              </a:rPr>
              <a:t>Expectativa</a:t>
            </a:r>
            <a:r>
              <a:rPr lang="en-GB" sz="1200" dirty="0">
                <a:solidFill>
                  <a:schemeClr val="tx1"/>
                </a:solidFill>
              </a:rPr>
              <a:t> de </a:t>
            </a:r>
            <a:r>
              <a:rPr lang="en-GB" sz="1200" dirty="0" err="1">
                <a:solidFill>
                  <a:schemeClr val="tx1"/>
                </a:solidFill>
              </a:rPr>
              <a:t>vida</a:t>
            </a:r>
            <a:r>
              <a:rPr lang="en-GB" sz="1200" dirty="0">
                <a:solidFill>
                  <a:schemeClr val="tx1"/>
                </a:solidFill>
              </a:rPr>
              <a:t> al </a:t>
            </a:r>
            <a:r>
              <a:rPr lang="en-GB" sz="1200" dirty="0" err="1">
                <a:solidFill>
                  <a:schemeClr val="tx1"/>
                </a:solidFill>
              </a:rPr>
              <a:t>nacer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1970-2015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CAlbala INTA/2014</a:t>
            </a:r>
            <a:endParaRPr lang="en-US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562804"/>
              </p:ext>
            </p:extLst>
          </p:nvPr>
        </p:nvGraphicFramePr>
        <p:xfrm>
          <a:off x="683568" y="4429958"/>
          <a:ext cx="352742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Gráfico" r:id="rId10" imgW="6096000" imgH="4067085" progId="MSGraph.Chart.8">
                  <p:embed followColorScheme="full"/>
                </p:oleObj>
              </mc:Choice>
              <mc:Fallback>
                <p:oleObj name="Gráfico" r:id="rId10" imgW="6096000" imgH="4067085" progId="MSGraph.Chart.8">
                  <p:embed followColorScheme="full"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429958"/>
                        <a:ext cx="352742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9552" y="4162425"/>
            <a:ext cx="3336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b="1" i="1" dirty="0" smtClean="0"/>
              <a:t>Proporción % AM vive solo </a:t>
            </a:r>
            <a:r>
              <a:rPr lang="es-CL" sz="1600" b="1" i="1" dirty="0" err="1" smtClean="0"/>
              <a:t>Stgo</a:t>
            </a:r>
            <a:endParaRPr lang="es-CL" sz="1600" b="1" i="1" dirty="0"/>
          </a:p>
        </p:txBody>
      </p:sp>
    </p:spTree>
    <p:extLst>
      <p:ext uri="{BB962C8B-B14F-4D97-AF65-F5344CB8AC3E}">
        <p14:creationId xmlns:p14="http://schemas.microsoft.com/office/powerpoint/2010/main" val="3244666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CAlbala INTA/2014</a:t>
            </a: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957" y="2276872"/>
            <a:ext cx="4522171" cy="24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884" y="2276872"/>
            <a:ext cx="4392180" cy="246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094926" y="548680"/>
            <a:ext cx="6954148" cy="461665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s-CL" sz="2400" b="1" i="1" dirty="0" smtClean="0">
                <a:solidFill>
                  <a:schemeClr val="accent1">
                    <a:lumMod val="50000"/>
                  </a:schemeClr>
                </a:solidFill>
              </a:rPr>
              <a:t>Sobrevida a 5 años según dinamometría basal</a:t>
            </a:r>
            <a:endParaRPr lang="es-CL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16802" y="1772816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Mujeres                                                     Hombres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1619672" y="508518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P&lt;0,05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262919" y="490518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P&lt;0,02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86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1828800"/>
            <a:ext cx="7083896" cy="2209800"/>
          </a:xfrm>
        </p:spPr>
        <p:txBody>
          <a:bodyPr/>
          <a:lstStyle/>
          <a:p>
            <a:pPr algn="ctr"/>
            <a:r>
              <a:rPr lang="es-ES" sz="4800" b="1" i="1" dirty="0" smtClean="0"/>
              <a:t>Se puede revertir o prevenir la </a:t>
            </a:r>
            <a:r>
              <a:rPr lang="es-ES" sz="4800" b="1" i="1" dirty="0" err="1" smtClean="0"/>
              <a:t>sarcopenia</a:t>
            </a:r>
            <a:r>
              <a:rPr lang="es-ES" sz="4800" b="1" i="1" dirty="0" smtClean="0"/>
              <a:t>?</a:t>
            </a:r>
            <a:endParaRPr lang="es-ES" sz="4800" b="1" i="1" dirty="0"/>
          </a:p>
        </p:txBody>
      </p:sp>
    </p:spTree>
    <p:extLst>
      <p:ext uri="{BB962C8B-B14F-4D97-AF65-F5344CB8AC3E}">
        <p14:creationId xmlns:p14="http://schemas.microsoft.com/office/powerpoint/2010/main" val="27152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dirty="0" smtClean="0">
                <a:solidFill>
                  <a:schemeClr val="bg1"/>
                </a:solidFill>
              </a:rPr>
              <a:t/>
            </a:r>
            <a:br>
              <a:rPr lang="es-ES" sz="3600" dirty="0" smtClean="0">
                <a:solidFill>
                  <a:schemeClr val="bg1"/>
                </a:solidFill>
              </a:rPr>
            </a:br>
            <a:r>
              <a:rPr lang="es-ES" sz="3600" b="1" i="1" dirty="0" smtClean="0">
                <a:solidFill>
                  <a:srgbClr val="0000FF"/>
                </a:solidFill>
                <a:ea typeface="+mn-ea"/>
                <a:cs typeface="+mn-cs"/>
              </a:rPr>
              <a:t>¿Cómo se puede prevenir o tratar?</a:t>
            </a:r>
            <a:r>
              <a:rPr lang="es-CL" sz="32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es-CL" sz="32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endParaRPr lang="es-CL" sz="3200" b="1" i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11560" y="1772816"/>
            <a:ext cx="8205785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s-ES" altLang="es-CL" sz="2800" dirty="0" smtClean="0"/>
              <a:t>No es una consecuencia obligada del envejecimiento </a:t>
            </a:r>
          </a:p>
          <a:p>
            <a:pPr eaLnBrk="1" hangingPunct="1">
              <a:buFont typeface="Wingdings" pitchFamily="2" charset="2"/>
              <a:buChar char="q"/>
            </a:pPr>
            <a:endParaRPr lang="es-ES" altLang="es-CL" sz="28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MX" altLang="es-CL" sz="2800" dirty="0" smtClean="0"/>
              <a:t>Posible </a:t>
            </a:r>
            <a:r>
              <a:rPr lang="es-MX" altLang="es-CL" sz="2800" dirty="0"/>
              <a:t>de prevenir, retardar su aparición e incluso revertirlo a través de intervenciones destinadas a mejorar la nutrición y actividad física </a:t>
            </a:r>
            <a:r>
              <a:rPr lang="it-IT" altLang="es-CL" sz="2400" dirty="0"/>
              <a:t>(Fiatarone 1994; Albala 2011; Lauretani 2003</a:t>
            </a:r>
            <a:r>
              <a:rPr lang="it-IT" altLang="es-CL" sz="2400" dirty="0" smtClean="0"/>
              <a:t>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it-IT" altLang="es-CL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it-IT" altLang="es-CL" sz="2400" dirty="0" smtClean="0"/>
              <a:t>No</a:t>
            </a:r>
            <a:r>
              <a:rPr lang="it-IT" altLang="es-CL" sz="2400" dirty="0"/>
              <a:t> </a:t>
            </a:r>
            <a:r>
              <a:rPr lang="es-ES" altLang="es-CL" sz="2800" dirty="0" smtClean="0"/>
              <a:t>hay un consenso único sobre como diagnosticarla</a:t>
            </a:r>
          </a:p>
        </p:txBody>
      </p:sp>
    </p:spTree>
    <p:extLst>
      <p:ext uri="{BB962C8B-B14F-4D97-AF65-F5344CB8AC3E}">
        <p14:creationId xmlns:p14="http://schemas.microsoft.com/office/powerpoint/2010/main" val="19296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>
                <a:solidFill>
                  <a:srgbClr val="0000FF"/>
                </a:solidFill>
              </a:rPr>
              <a:t>¿Cómo se puede prevenir o tratar</a:t>
            </a:r>
            <a:r>
              <a:rPr lang="es-ES" b="1" i="1" dirty="0" smtClean="0">
                <a:solidFill>
                  <a:srgbClr val="0000FF"/>
                </a:solidFill>
              </a:rPr>
              <a:t>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Las principales intervenciones para reducir o retardar la </a:t>
            </a:r>
            <a:r>
              <a:rPr lang="es-ES" sz="2400" dirty="0" err="1"/>
              <a:t>sarcopenia</a:t>
            </a:r>
            <a:r>
              <a:rPr lang="es-ES" sz="2400" dirty="0"/>
              <a:t> son la actividad física y la nutrición. </a:t>
            </a:r>
            <a:endParaRPr lang="es-ES" sz="2400" dirty="0" smtClean="0"/>
          </a:p>
          <a:p>
            <a:r>
              <a:rPr lang="es-ES" sz="2400" dirty="0" smtClean="0"/>
              <a:t>Se </a:t>
            </a:r>
            <a:r>
              <a:rPr lang="es-ES" sz="2400" dirty="0"/>
              <a:t>ha demostrado que los ejercicios de resistencia progresiva pueden aumentar significativamente la fuerza muscular y la velocidad de marcha </a:t>
            </a:r>
            <a:r>
              <a:rPr lang="es-ES" sz="2400" baseline="30000" dirty="0"/>
              <a:t>8</a:t>
            </a:r>
            <a:r>
              <a:rPr lang="es-ES" sz="2400" dirty="0"/>
              <a:t>. </a:t>
            </a:r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/>
              <a:t>Chile una intervención con ejercicios de resistencia progresiva, sumada al programa de alimentación complementaria para AM (PACAM) efectuada en el marco del estudio CENEX </a:t>
            </a:r>
            <a:r>
              <a:rPr lang="es-ES" sz="2400" baseline="30000" dirty="0"/>
              <a:t>13</a:t>
            </a:r>
            <a:r>
              <a:rPr lang="es-ES" sz="2400" dirty="0"/>
              <a:t> mostró significativa efectividad en aumentar la velocidad de marcha.  </a:t>
            </a:r>
            <a:endParaRPr lang="es-CL" sz="2400" i="1" dirty="0"/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67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51974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67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476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4572000" y="476250"/>
            <a:ext cx="1368425" cy="863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s-CL" sz="2000">
              <a:latin typeface="Verdana" pitchFamily="34" charset="0"/>
            </a:endParaRP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288691" y="147637"/>
            <a:ext cx="8855309" cy="830997"/>
          </a:xfrm>
          <a:prstGeom prst="rect">
            <a:avLst/>
          </a:prstGeom>
          <a:solidFill>
            <a:srgbClr val="E4E2FA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s-CL" b="1" dirty="0">
                <a:solidFill>
                  <a:srgbClr val="000066"/>
                </a:solidFill>
                <a:latin typeface="Verdana" pitchFamily="34" charset="0"/>
              </a:rPr>
              <a:t>Baseline and 24m walking capacity </a:t>
            </a:r>
            <a:r>
              <a:rPr lang="en-GB" altLang="es-CL" b="1" dirty="0" err="1">
                <a:solidFill>
                  <a:srgbClr val="000066"/>
                </a:solidFill>
                <a:latin typeface="Verdana" pitchFamily="34" charset="0"/>
              </a:rPr>
              <a:t>en</a:t>
            </a:r>
            <a:r>
              <a:rPr lang="en-GB" altLang="es-CL" b="1" dirty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GB" altLang="es-CL" b="1" dirty="0" smtClean="0">
                <a:solidFill>
                  <a:srgbClr val="000066"/>
                </a:solidFill>
                <a:latin typeface="Verdana" pitchFamily="34" charset="0"/>
              </a:rPr>
              <a:t>20 </a:t>
            </a:r>
            <a:r>
              <a:rPr lang="en-GB" altLang="es-CL" b="1" dirty="0">
                <a:solidFill>
                  <a:srgbClr val="000066"/>
                </a:solidFill>
                <a:latin typeface="Verdana" pitchFamily="34" charset="0"/>
              </a:rPr>
              <a:t>cluster</a:t>
            </a:r>
          </a:p>
          <a:p>
            <a:pPr eaLnBrk="1" hangingPunct="1"/>
            <a:r>
              <a:rPr lang="en-GB" altLang="es-CL" b="1" dirty="0" err="1">
                <a:solidFill>
                  <a:srgbClr val="000066"/>
                </a:solidFill>
                <a:latin typeface="Verdana" pitchFamily="34" charset="0"/>
              </a:rPr>
              <a:t>Cenex</a:t>
            </a:r>
            <a:r>
              <a:rPr lang="en-GB" altLang="es-CL" b="1" dirty="0">
                <a:solidFill>
                  <a:srgbClr val="000066"/>
                </a:solidFill>
                <a:latin typeface="Verdana" pitchFamily="34" charset="0"/>
              </a:rPr>
              <a:t> Study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8806" y="6530588"/>
            <a:ext cx="5188669" cy="276999"/>
          </a:xfrm>
          <a:prstGeom prst="rect">
            <a:avLst/>
          </a:prstGeom>
          <a:solidFill>
            <a:srgbClr val="E4E2FA"/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Ref. :</a:t>
            </a:r>
            <a:r>
              <a:rPr lang="es-CL" sz="1200" dirty="0" err="1" smtClean="0"/>
              <a:t>Dangour</a:t>
            </a:r>
            <a:r>
              <a:rPr lang="es-CL" sz="1200" dirty="0" smtClean="0"/>
              <a:t>, Albala, Uauy et al. </a:t>
            </a:r>
            <a:r>
              <a:rPr lang="es-CL" sz="1200" dirty="0" err="1" smtClean="0"/>
              <a:t>Plos</a:t>
            </a:r>
            <a:r>
              <a:rPr lang="es-CL" sz="1200" dirty="0" smtClean="0"/>
              <a:t> Medicine </a:t>
            </a:r>
            <a:r>
              <a:rPr lang="en-US" sz="1200" dirty="0" smtClean="0"/>
              <a:t>2011;8:4 e1001023</a:t>
            </a:r>
            <a:endParaRPr lang="es-CL" sz="12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7308304" y="1196752"/>
            <a:ext cx="1440160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Nutrición</a:t>
            </a:r>
            <a:endParaRPr lang="es-CL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Ingesta de Energía adecuada</a:t>
            </a:r>
          </a:p>
          <a:p>
            <a:r>
              <a:rPr lang="es-CL" dirty="0" smtClean="0"/>
              <a:t>Ingesta de Proteína adecuada</a:t>
            </a:r>
          </a:p>
          <a:p>
            <a:r>
              <a:rPr lang="es-CL" dirty="0" smtClean="0"/>
              <a:t>0,8gr/kg peso de proteína no es suficiente para mantener balance nitrogenado</a:t>
            </a:r>
          </a:p>
          <a:p>
            <a:r>
              <a:rPr lang="es-CL" dirty="0" smtClean="0"/>
              <a:t>Se recomienda 1,2 a 1,5gr/kg de peso</a:t>
            </a:r>
          </a:p>
          <a:p>
            <a:r>
              <a:rPr lang="es-CL" dirty="0" smtClean="0"/>
              <a:t>Proteínas ricas en AA esenciales 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dirty="0" err="1" smtClean="0"/>
              <a:t>CAlbala</a:t>
            </a:r>
            <a:r>
              <a:rPr lang="es-CL" dirty="0" smtClean="0"/>
              <a:t> INTA/2014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6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Vitamina D</a:t>
            </a:r>
            <a:endParaRPr lang="es-CL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La  </a:t>
            </a:r>
            <a:r>
              <a:rPr lang="en-US" sz="1800" dirty="0"/>
              <a:t>25-OHD </a:t>
            </a:r>
            <a:r>
              <a:rPr lang="en-US" sz="1800" dirty="0" err="1" smtClean="0"/>
              <a:t>baja</a:t>
            </a:r>
            <a:r>
              <a:rPr lang="en-US" sz="1800" dirty="0" smtClean="0"/>
              <a:t> y la PTH </a:t>
            </a:r>
            <a:r>
              <a:rPr lang="en-US" sz="1800" dirty="0" err="1" smtClean="0"/>
              <a:t>elevada</a:t>
            </a:r>
            <a:r>
              <a:rPr lang="en-US" sz="1800" dirty="0" smtClean="0"/>
              <a:t> </a:t>
            </a:r>
            <a:r>
              <a:rPr lang="en-US" sz="1800" dirty="0" err="1" smtClean="0"/>
              <a:t>aumentan</a:t>
            </a:r>
            <a:r>
              <a:rPr lang="en-US" sz="1800" dirty="0" smtClean="0"/>
              <a:t> el </a:t>
            </a:r>
            <a:r>
              <a:rPr lang="en-US" sz="1800" dirty="0" err="1" smtClean="0"/>
              <a:t>riesgo</a:t>
            </a:r>
            <a:r>
              <a:rPr lang="en-US" sz="1800" dirty="0" smtClean="0"/>
              <a:t> de </a:t>
            </a:r>
            <a:r>
              <a:rPr lang="en-US" sz="1800" dirty="0" err="1" smtClean="0"/>
              <a:t>sarcopenia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adultos</a:t>
            </a:r>
            <a:r>
              <a:rPr lang="en-US" sz="1800" dirty="0" smtClean="0"/>
              <a:t> </a:t>
            </a:r>
            <a:r>
              <a:rPr lang="en-US" sz="1800" dirty="0" err="1" smtClean="0"/>
              <a:t>mayores</a:t>
            </a:r>
            <a:r>
              <a:rPr lang="en-US" sz="1800" dirty="0" smtClean="0"/>
              <a:t> de ambos </a:t>
            </a:r>
            <a:r>
              <a:rPr lang="en-US" sz="1800" dirty="0" err="1" smtClean="0"/>
              <a:t>sexos</a:t>
            </a:r>
            <a:endParaRPr lang="en-US" sz="1800" dirty="0" smtClean="0"/>
          </a:p>
          <a:p>
            <a:r>
              <a:rPr lang="en-US" sz="1800" dirty="0" smtClean="0"/>
              <a:t>El Longitudinal </a:t>
            </a:r>
            <a:r>
              <a:rPr lang="en-US" sz="1800" dirty="0"/>
              <a:t>Aging Study </a:t>
            </a:r>
            <a:r>
              <a:rPr lang="en-US" sz="1800" dirty="0" smtClean="0"/>
              <a:t>Amsterdam: </a:t>
            </a:r>
            <a:r>
              <a:rPr lang="en-US" sz="1800" dirty="0" err="1" smtClean="0"/>
              <a:t>seguimiento</a:t>
            </a:r>
            <a:r>
              <a:rPr lang="en-US" sz="1800" dirty="0" smtClean="0"/>
              <a:t> a 3 </a:t>
            </a:r>
            <a:r>
              <a:rPr lang="en-US" sz="1800" dirty="0" err="1" smtClean="0"/>
              <a:t>años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331 </a:t>
            </a:r>
            <a:r>
              <a:rPr lang="en-US" sz="1800" dirty="0" err="1" smtClean="0"/>
              <a:t>sujetos</a:t>
            </a:r>
            <a:r>
              <a:rPr lang="en-US" sz="1800" dirty="0" smtClean="0"/>
              <a:t> con DEXA </a:t>
            </a:r>
          </a:p>
          <a:p>
            <a:r>
              <a:rPr lang="en-US" sz="1800" dirty="0" err="1" smtClean="0"/>
              <a:t>Después</a:t>
            </a:r>
            <a:r>
              <a:rPr lang="en-US" sz="1800" dirty="0" smtClean="0"/>
              <a:t> de </a:t>
            </a:r>
            <a:r>
              <a:rPr lang="en-US" sz="1800" dirty="0" err="1" smtClean="0"/>
              <a:t>ajustar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AF, </a:t>
            </a:r>
            <a:r>
              <a:rPr lang="en-US" sz="1800" dirty="0" err="1" smtClean="0"/>
              <a:t>estación</a:t>
            </a:r>
            <a:r>
              <a:rPr lang="en-US" sz="1800" dirty="0" smtClean="0"/>
              <a:t> del </a:t>
            </a:r>
            <a:r>
              <a:rPr lang="en-US" sz="1800" dirty="0" err="1" smtClean="0"/>
              <a:t>año</a:t>
            </a:r>
            <a:r>
              <a:rPr lang="en-US" sz="1800" dirty="0" smtClean="0"/>
              <a:t>, </a:t>
            </a:r>
            <a:r>
              <a:rPr lang="en-US" sz="1800" dirty="0" err="1" smtClean="0"/>
              <a:t>creatinina</a:t>
            </a:r>
            <a:r>
              <a:rPr lang="en-US" sz="1800" dirty="0" smtClean="0"/>
              <a:t> </a:t>
            </a:r>
            <a:r>
              <a:rPr lang="en-US" sz="1800" dirty="0" err="1" smtClean="0"/>
              <a:t>sérica</a:t>
            </a:r>
            <a:r>
              <a:rPr lang="en-US" sz="1800" dirty="0" smtClean="0"/>
              <a:t>, </a:t>
            </a:r>
            <a:r>
              <a:rPr lang="en-US" sz="1800" dirty="0" err="1" smtClean="0"/>
              <a:t>cigarrillo</a:t>
            </a:r>
            <a:r>
              <a:rPr lang="en-US" sz="1800" dirty="0" smtClean="0"/>
              <a:t> , </a:t>
            </a:r>
            <a:r>
              <a:rPr lang="en-US" sz="1800" dirty="0" err="1" smtClean="0"/>
              <a:t>enf</a:t>
            </a:r>
            <a:r>
              <a:rPr lang="en-US" sz="1800" dirty="0" smtClean="0"/>
              <a:t> </a:t>
            </a:r>
            <a:r>
              <a:rPr lang="en-US" sz="1800" dirty="0" err="1" smtClean="0"/>
              <a:t>crónicas</a:t>
            </a:r>
            <a:r>
              <a:rPr lang="en-US" sz="1800" dirty="0" smtClean="0"/>
              <a:t> e IMC , </a:t>
            </a:r>
            <a:r>
              <a:rPr lang="en-US" sz="1800" dirty="0" err="1" smtClean="0"/>
              <a:t>las</a:t>
            </a:r>
            <a:r>
              <a:rPr lang="en-US" sz="1800" dirty="0" smtClean="0"/>
              <a:t> personas con </a:t>
            </a:r>
            <a:r>
              <a:rPr lang="en-US" sz="1800" dirty="0" err="1" smtClean="0"/>
              <a:t>baja</a:t>
            </a:r>
            <a:r>
              <a:rPr lang="en-US" sz="1800" dirty="0" smtClean="0"/>
              <a:t>  25-OH D(&lt;25 </a:t>
            </a:r>
            <a:r>
              <a:rPr lang="en-US" sz="1800" dirty="0" err="1"/>
              <a:t>nmol</a:t>
            </a:r>
            <a:r>
              <a:rPr lang="en-US" sz="1800" dirty="0"/>
              <a:t>/liter) </a:t>
            </a:r>
            <a:r>
              <a:rPr lang="en-US" sz="1800" dirty="0" smtClean="0"/>
              <a:t>basal </a:t>
            </a:r>
            <a:r>
              <a:rPr lang="en-US" sz="1800" dirty="0" err="1" smtClean="0"/>
              <a:t>tuvieron</a:t>
            </a:r>
            <a:r>
              <a:rPr lang="en-US" sz="1800" dirty="0" smtClean="0"/>
              <a:t>  </a:t>
            </a:r>
            <a:r>
              <a:rPr lang="en-US" sz="1800" dirty="0"/>
              <a:t>2.14 (</a:t>
            </a:r>
            <a:r>
              <a:rPr lang="en-US" sz="1800" dirty="0" smtClean="0"/>
              <a:t>0.73-6.33) </a:t>
            </a:r>
            <a:r>
              <a:rPr lang="en-US" sz="1800" dirty="0" err="1" smtClean="0"/>
              <a:t>veces</a:t>
            </a:r>
            <a:r>
              <a:rPr lang="en-US" sz="1800" dirty="0" smtClean="0"/>
              <a:t> mas </a:t>
            </a:r>
            <a:r>
              <a:rPr lang="en-US" sz="1800" dirty="0" err="1" smtClean="0"/>
              <a:t>riesgo</a:t>
            </a:r>
            <a:r>
              <a:rPr lang="en-US" sz="1800" dirty="0" smtClean="0"/>
              <a:t> de </a:t>
            </a:r>
            <a:r>
              <a:rPr lang="en-US" sz="1800" dirty="0" err="1" smtClean="0"/>
              <a:t>presentar</a:t>
            </a:r>
            <a:r>
              <a:rPr lang="en-US" sz="1800" dirty="0" smtClean="0"/>
              <a:t> </a:t>
            </a:r>
            <a:r>
              <a:rPr lang="en-US" sz="1800" dirty="0" err="1" smtClean="0"/>
              <a:t>sarcopenia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comparación</a:t>
            </a:r>
            <a:r>
              <a:rPr lang="en-US" sz="1800" dirty="0" smtClean="0"/>
              <a:t> con personas con </a:t>
            </a:r>
            <a:r>
              <a:rPr lang="en-US" sz="1800" dirty="0" err="1" smtClean="0"/>
              <a:t>niveles</a:t>
            </a:r>
            <a:r>
              <a:rPr lang="en-US" sz="1800" dirty="0" smtClean="0"/>
              <a:t> &gt;50 </a:t>
            </a:r>
            <a:r>
              <a:rPr lang="en-US" sz="1800" dirty="0" err="1" smtClean="0"/>
              <a:t>nmol</a:t>
            </a:r>
            <a:r>
              <a:rPr lang="en-US" sz="1800" dirty="0" smtClean="0"/>
              <a:t>/liter</a:t>
            </a:r>
          </a:p>
          <a:p>
            <a:r>
              <a:rPr lang="en-US" sz="1800" dirty="0" smtClean="0">
                <a:sym typeface="Wingdings"/>
              </a:rPr>
              <a:t></a:t>
            </a:r>
            <a:r>
              <a:rPr lang="en-US" sz="1800" dirty="0" smtClean="0"/>
              <a:t> </a:t>
            </a:r>
            <a:r>
              <a:rPr lang="en-US" sz="1800" dirty="0"/>
              <a:t>PTH </a:t>
            </a:r>
            <a:r>
              <a:rPr lang="en-US" sz="1800" dirty="0" smtClean="0"/>
              <a:t>(</a:t>
            </a:r>
            <a:r>
              <a:rPr lang="en-US" sz="1800" dirty="0" smtClean="0">
                <a:latin typeface="Calibri"/>
              </a:rPr>
              <a:t>≥4,0</a:t>
            </a:r>
            <a:r>
              <a:rPr lang="en-US" sz="1800" dirty="0" smtClean="0"/>
              <a:t>pmol/liter</a:t>
            </a:r>
            <a:r>
              <a:rPr lang="en-US" sz="1800" dirty="0"/>
              <a:t>) </a:t>
            </a:r>
            <a:r>
              <a:rPr lang="en-US" sz="1800" dirty="0" smtClean="0"/>
              <a:t>se </a:t>
            </a:r>
            <a:r>
              <a:rPr lang="en-US" sz="1800" dirty="0" err="1" smtClean="0"/>
              <a:t>asoció</a:t>
            </a:r>
            <a:r>
              <a:rPr lang="en-US" sz="1800" dirty="0" smtClean="0"/>
              <a:t> con </a:t>
            </a:r>
            <a:r>
              <a:rPr lang="en-US" sz="1800" dirty="0">
                <a:sym typeface="Wingdings"/>
              </a:rPr>
              <a:t> </a:t>
            </a:r>
            <a:r>
              <a:rPr lang="en-US" sz="1800" dirty="0" err="1" smtClean="0"/>
              <a:t>riesgo</a:t>
            </a:r>
            <a:r>
              <a:rPr lang="en-US" sz="1800" dirty="0" smtClean="0"/>
              <a:t> de </a:t>
            </a:r>
            <a:r>
              <a:rPr lang="en-US" sz="1800" dirty="0" err="1"/>
              <a:t>sarcopenia</a:t>
            </a:r>
            <a:r>
              <a:rPr lang="en-US" sz="1800" dirty="0"/>
              <a:t>, </a:t>
            </a:r>
            <a:r>
              <a:rPr lang="en-US" sz="1800" dirty="0" err="1" smtClean="0"/>
              <a:t>comparado</a:t>
            </a:r>
            <a:r>
              <a:rPr lang="en-US" sz="1800" dirty="0" smtClean="0"/>
              <a:t> con </a:t>
            </a:r>
            <a:r>
              <a:rPr lang="en-US" sz="1800" dirty="0" err="1" smtClean="0"/>
              <a:t>baja</a:t>
            </a:r>
            <a:r>
              <a:rPr lang="en-US" sz="1800" dirty="0" smtClean="0"/>
              <a:t> PTH </a:t>
            </a:r>
            <a:r>
              <a:rPr lang="en-US" sz="1800" dirty="0"/>
              <a:t>(&lt;3.0 </a:t>
            </a:r>
            <a:r>
              <a:rPr lang="en-US" sz="1800" dirty="0" err="1"/>
              <a:t>pmol</a:t>
            </a:r>
            <a:r>
              <a:rPr lang="en-US" sz="1800" dirty="0"/>
              <a:t>/liter): </a:t>
            </a:r>
            <a:r>
              <a:rPr lang="en-US" sz="1800" dirty="0" smtClean="0"/>
              <a:t>OR= </a:t>
            </a:r>
            <a:r>
              <a:rPr lang="en-US" sz="1800" dirty="0"/>
              <a:t>1.71 (1.07-2.73)</a:t>
            </a:r>
            <a:endParaRPr lang="es-CL" sz="1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5" name="4 Rectángulo"/>
          <p:cNvSpPr/>
          <p:nvPr/>
        </p:nvSpPr>
        <p:spPr>
          <a:xfrm>
            <a:off x="320140" y="6176813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i="1" dirty="0" err="1"/>
              <a:t>Visser</a:t>
            </a:r>
            <a:r>
              <a:rPr lang="es-CL" sz="1600" i="1" dirty="0"/>
              <a:t> M. J </a:t>
            </a:r>
            <a:r>
              <a:rPr lang="es-CL" sz="1600" i="1" dirty="0" err="1"/>
              <a:t>Clin</a:t>
            </a:r>
            <a:r>
              <a:rPr lang="es-CL" sz="1600" i="1" dirty="0"/>
              <a:t> </a:t>
            </a:r>
            <a:r>
              <a:rPr lang="es-CL" sz="1600" i="1" dirty="0" err="1"/>
              <a:t>Endocrin</a:t>
            </a:r>
            <a:r>
              <a:rPr lang="es-CL" sz="1600" i="1" dirty="0"/>
              <a:t> </a:t>
            </a:r>
            <a:r>
              <a:rPr lang="es-CL" sz="1600" i="1" dirty="0" err="1"/>
              <a:t>Metab</a:t>
            </a:r>
            <a:r>
              <a:rPr lang="es-CL" sz="1600" i="1" dirty="0"/>
              <a:t>. 2003;88:5766-5772</a:t>
            </a:r>
          </a:p>
        </p:txBody>
      </p:sp>
    </p:spTree>
    <p:extLst>
      <p:ext uri="{BB962C8B-B14F-4D97-AF65-F5344CB8AC3E}">
        <p14:creationId xmlns:p14="http://schemas.microsoft.com/office/powerpoint/2010/main" val="16676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53214" y="1256566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La </a:t>
            </a:r>
            <a:r>
              <a:rPr lang="en-US" sz="2000" dirty="0" err="1" smtClean="0"/>
              <a:t>sarcopenia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un </a:t>
            </a:r>
            <a:r>
              <a:rPr lang="en-US" sz="2000" dirty="0" err="1" smtClean="0"/>
              <a:t>síndrome</a:t>
            </a:r>
            <a:r>
              <a:rPr lang="en-US" sz="2000" dirty="0" smtClean="0"/>
              <a:t> </a:t>
            </a:r>
            <a:r>
              <a:rPr lang="en-US" sz="2000" dirty="0" err="1" smtClean="0"/>
              <a:t>muy</a:t>
            </a:r>
            <a:r>
              <a:rPr lang="en-US" sz="2000" dirty="0" smtClean="0"/>
              <a:t> </a:t>
            </a:r>
            <a:r>
              <a:rPr lang="en-US" sz="2000" dirty="0" err="1" smtClean="0"/>
              <a:t>frecuente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los </a:t>
            </a:r>
            <a:r>
              <a:rPr lang="en-US" sz="2000" dirty="0" err="1" smtClean="0"/>
              <a:t>adultos</a:t>
            </a:r>
            <a:r>
              <a:rPr lang="en-US" sz="2000" dirty="0" smtClean="0"/>
              <a:t> </a:t>
            </a:r>
            <a:r>
              <a:rPr lang="en-US" sz="2000" dirty="0" err="1" smtClean="0"/>
              <a:t>mayores</a:t>
            </a:r>
            <a:endParaRPr lang="en-US" sz="2000" dirty="0" smtClean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err="1" smtClean="0"/>
              <a:t>Sus</a:t>
            </a:r>
            <a:r>
              <a:rPr lang="en-US" sz="2000" dirty="0" smtClean="0"/>
              <a:t> graves </a:t>
            </a:r>
            <a:r>
              <a:rPr lang="en-US" sz="2000" dirty="0" err="1" smtClean="0"/>
              <a:t>repercusiones</a:t>
            </a:r>
            <a:r>
              <a:rPr lang="en-US" sz="2000" dirty="0" smtClean="0"/>
              <a:t> son </a:t>
            </a:r>
            <a:r>
              <a:rPr lang="en-US" sz="2000" dirty="0" err="1" smtClean="0"/>
              <a:t>una</a:t>
            </a:r>
            <a:r>
              <a:rPr lang="en-US" sz="2000" dirty="0" smtClean="0"/>
              <a:t> gran </a:t>
            </a:r>
            <a:r>
              <a:rPr lang="en-US" sz="2000" dirty="0" err="1" smtClean="0"/>
              <a:t>amenaza</a:t>
            </a:r>
            <a:r>
              <a:rPr lang="en-US" sz="2000" dirty="0" smtClean="0"/>
              <a:t> el </a:t>
            </a:r>
            <a:r>
              <a:rPr lang="en-US" sz="2000" dirty="0" err="1" smtClean="0"/>
              <a:t>envejecimiento</a:t>
            </a:r>
            <a:r>
              <a:rPr lang="en-US" sz="2000" dirty="0" smtClean="0"/>
              <a:t> </a:t>
            </a:r>
            <a:r>
              <a:rPr lang="en-US" sz="2000" dirty="0" err="1" smtClean="0"/>
              <a:t>activo</a:t>
            </a:r>
            <a:r>
              <a:rPr lang="en-US" sz="2000" dirty="0" smtClean="0"/>
              <a:t> y con </a:t>
            </a:r>
            <a:r>
              <a:rPr lang="en-US" sz="2000" dirty="0" err="1" smtClean="0"/>
              <a:t>buena</a:t>
            </a:r>
            <a:r>
              <a:rPr lang="en-US" sz="2000" dirty="0" smtClean="0"/>
              <a:t> </a:t>
            </a:r>
            <a:r>
              <a:rPr lang="en-US" sz="2000" dirty="0" err="1" smtClean="0"/>
              <a:t>calidad</a:t>
            </a:r>
            <a:r>
              <a:rPr lang="en-US" sz="2000" dirty="0" smtClean="0"/>
              <a:t> de </a:t>
            </a:r>
            <a:r>
              <a:rPr lang="en-US" sz="2000" dirty="0" err="1" smtClean="0"/>
              <a:t>vida</a:t>
            </a:r>
            <a:r>
              <a:rPr lang="en-US" sz="2000" dirty="0" smtClean="0"/>
              <a:t> </a:t>
            </a:r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La </a:t>
            </a:r>
            <a:r>
              <a:rPr lang="en-US" sz="2000" dirty="0" err="1" smtClean="0"/>
              <a:t>carga</a:t>
            </a:r>
            <a:r>
              <a:rPr lang="en-US" sz="2000" dirty="0" smtClean="0"/>
              <a:t> de </a:t>
            </a:r>
            <a:r>
              <a:rPr lang="en-US" sz="2000" dirty="0" err="1" smtClean="0"/>
              <a:t>enfermedad</a:t>
            </a:r>
            <a:r>
              <a:rPr lang="en-US" sz="2000" dirty="0" smtClean="0"/>
              <a:t> de la </a:t>
            </a:r>
            <a:r>
              <a:rPr lang="en-US" sz="2000" dirty="0" err="1" smtClean="0"/>
              <a:t>sarcopenia</a:t>
            </a:r>
            <a:r>
              <a:rPr lang="en-US" sz="2000" dirty="0" smtClean="0"/>
              <a:t> </a:t>
            </a:r>
            <a:r>
              <a:rPr lang="en-US" sz="2000" dirty="0" err="1" smtClean="0"/>
              <a:t>impone</a:t>
            </a:r>
            <a:r>
              <a:rPr lang="en-US" sz="2000" dirty="0" smtClean="0"/>
              <a:t> un gran </a:t>
            </a:r>
            <a:r>
              <a:rPr lang="en-US" sz="2000" dirty="0" err="1" smtClean="0"/>
              <a:t>gasto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salud</a:t>
            </a:r>
            <a:endParaRPr lang="en-US" sz="2000" dirty="0" smtClean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err="1" smtClean="0"/>
              <a:t>Aunque</a:t>
            </a:r>
            <a:r>
              <a:rPr lang="en-US" sz="2000" dirty="0" smtClean="0"/>
              <a:t> </a:t>
            </a:r>
            <a:r>
              <a:rPr lang="en-US" sz="2000" dirty="0" err="1" smtClean="0"/>
              <a:t>tiene</a:t>
            </a:r>
            <a:r>
              <a:rPr lang="en-US" sz="2000" dirty="0" smtClean="0"/>
              <a:t> </a:t>
            </a:r>
            <a:r>
              <a:rPr lang="en-US" sz="2000" dirty="0" err="1" smtClean="0"/>
              <a:t>directa</a:t>
            </a:r>
            <a:r>
              <a:rPr lang="en-US" sz="2000" dirty="0" smtClean="0"/>
              <a:t> </a:t>
            </a:r>
            <a:r>
              <a:rPr lang="en-US" sz="2000" dirty="0" err="1" smtClean="0"/>
              <a:t>relación</a:t>
            </a:r>
            <a:r>
              <a:rPr lang="en-US" sz="2000" dirty="0" smtClean="0"/>
              <a:t> con el </a:t>
            </a:r>
            <a:r>
              <a:rPr lang="en-US" sz="2000" dirty="0" err="1" smtClean="0"/>
              <a:t>envejecimiento</a:t>
            </a:r>
            <a:r>
              <a:rPr lang="en-US" sz="2000" dirty="0" smtClean="0"/>
              <a:t> </a:t>
            </a:r>
            <a:r>
              <a:rPr lang="en-US" sz="2000" dirty="0" err="1" smtClean="0"/>
              <a:t>biológico</a:t>
            </a:r>
            <a:r>
              <a:rPr lang="en-US" sz="2000" dirty="0" smtClean="0"/>
              <a:t>,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posible</a:t>
            </a:r>
            <a:r>
              <a:rPr lang="en-US" sz="2000" dirty="0" smtClean="0"/>
              <a:t> </a:t>
            </a:r>
            <a:r>
              <a:rPr lang="en-US" sz="2000" dirty="0" err="1" smtClean="0"/>
              <a:t>prevenirlo</a:t>
            </a:r>
            <a:r>
              <a:rPr lang="en-US" sz="2000" dirty="0" smtClean="0"/>
              <a:t>, </a:t>
            </a:r>
            <a:r>
              <a:rPr lang="en-US" sz="2000" dirty="0" err="1" smtClean="0"/>
              <a:t>retardar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aparición</a:t>
            </a:r>
            <a:r>
              <a:rPr lang="en-US" sz="2000" dirty="0" smtClean="0"/>
              <a:t> e </a:t>
            </a:r>
            <a:r>
              <a:rPr lang="en-US" sz="2000" dirty="0" err="1" smtClean="0"/>
              <a:t>incluso</a:t>
            </a:r>
            <a:r>
              <a:rPr lang="en-US" sz="2000" dirty="0" smtClean="0"/>
              <a:t> </a:t>
            </a:r>
            <a:r>
              <a:rPr lang="en-US" sz="2000" dirty="0" err="1" smtClean="0"/>
              <a:t>revertirlo</a:t>
            </a:r>
            <a:r>
              <a:rPr lang="en-US" sz="2000" dirty="0" smtClean="0"/>
              <a:t>. </a:t>
            </a:r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Ello</a:t>
            </a:r>
            <a:r>
              <a:rPr lang="en-US" sz="2000" dirty="0"/>
              <a:t> se </a:t>
            </a:r>
            <a:r>
              <a:rPr lang="en-US" sz="2000" dirty="0" err="1"/>
              <a:t>logra</a:t>
            </a:r>
            <a:r>
              <a:rPr lang="en-US" sz="2000" dirty="0"/>
              <a:t> a </a:t>
            </a:r>
            <a:r>
              <a:rPr lang="en-US" sz="2000" dirty="0" err="1"/>
              <a:t>través</a:t>
            </a:r>
            <a:r>
              <a:rPr lang="en-US" sz="2000" dirty="0"/>
              <a:t> de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nutrición</a:t>
            </a:r>
            <a:r>
              <a:rPr lang="en-US" sz="2000" dirty="0"/>
              <a:t> </a:t>
            </a:r>
            <a:r>
              <a:rPr lang="en-US" sz="2000" dirty="0" err="1"/>
              <a:t>adecuada</a:t>
            </a:r>
            <a:r>
              <a:rPr lang="en-US" sz="2000" dirty="0"/>
              <a:t> y </a:t>
            </a:r>
            <a:r>
              <a:rPr lang="en-US" sz="2000" dirty="0" err="1"/>
              <a:t>actividad</a:t>
            </a:r>
            <a:r>
              <a:rPr lang="en-US" sz="2000" dirty="0"/>
              <a:t> </a:t>
            </a:r>
            <a:r>
              <a:rPr lang="en-US" sz="2000" dirty="0" err="1"/>
              <a:t>física</a:t>
            </a:r>
            <a:r>
              <a:rPr lang="en-US" sz="2000" dirty="0"/>
              <a:t> a </a:t>
            </a:r>
            <a:r>
              <a:rPr lang="en-US" sz="2000" dirty="0" err="1"/>
              <a:t>través</a:t>
            </a:r>
            <a:r>
              <a:rPr lang="en-US" sz="2000" dirty="0"/>
              <a:t> de </a:t>
            </a:r>
            <a:r>
              <a:rPr lang="en-US" sz="2000" dirty="0" err="1"/>
              <a:t>todo</a:t>
            </a:r>
            <a:r>
              <a:rPr lang="en-US" sz="2000" dirty="0"/>
              <a:t> el </a:t>
            </a:r>
            <a:r>
              <a:rPr lang="en-US" sz="2000" dirty="0" err="1"/>
              <a:t>ciclo</a:t>
            </a:r>
            <a:r>
              <a:rPr lang="en-US" sz="2000" dirty="0"/>
              <a:t> </a:t>
            </a:r>
            <a:r>
              <a:rPr lang="en-US" sz="2000" dirty="0" smtClean="0"/>
              <a:t>vital</a:t>
            </a:r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Para </a:t>
            </a:r>
            <a:r>
              <a:rPr lang="en-US" sz="2000" dirty="0" err="1" smtClean="0"/>
              <a:t>esto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fundamental la </a:t>
            </a:r>
            <a:r>
              <a:rPr lang="en-US" sz="2000" dirty="0" err="1" smtClean="0"/>
              <a:t>pesquisa</a:t>
            </a:r>
            <a:r>
              <a:rPr lang="en-US" sz="2000" dirty="0" smtClean="0"/>
              <a:t> antes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produzcan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consecuencias</a:t>
            </a:r>
            <a:endParaRPr lang="en-US" sz="2000" dirty="0" smtClean="0"/>
          </a:p>
          <a:p>
            <a:pPr marL="342900" indent="-342900">
              <a:buClr>
                <a:schemeClr val="bg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13" y="548680"/>
            <a:ext cx="3544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Conclusiones</a:t>
            </a:r>
            <a:endParaRPr lang="es-CL" sz="4000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800" b="1" i="1" smtClean="0"/>
              <a:t>Muchas gracias!!!!</a:t>
            </a:r>
            <a:endParaRPr lang="es-ES" sz="4800" b="1" i="1" dirty="0"/>
          </a:p>
        </p:txBody>
      </p:sp>
    </p:spTree>
    <p:extLst>
      <p:ext uri="{BB962C8B-B14F-4D97-AF65-F5344CB8AC3E}">
        <p14:creationId xmlns:p14="http://schemas.microsoft.com/office/powerpoint/2010/main" val="9785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</p:spPr>
        <p:txBody>
          <a:bodyPr/>
          <a:lstStyle/>
          <a:p>
            <a:r>
              <a:rPr lang="es-ES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Envejecimiento y salud</a:t>
            </a:r>
            <a:endParaRPr lang="en-GB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7"/>
            <a:ext cx="8435975" cy="4045053"/>
          </a:xfrm>
        </p:spPr>
        <p:txBody>
          <a:bodyPr/>
          <a:lstStyle/>
          <a:p>
            <a:pPr marL="609600" indent="-609600"/>
            <a:r>
              <a:rPr lang="en-US" sz="2800" dirty="0">
                <a:latin typeface="Calisto MT" pitchFamily="18" charset="0"/>
              </a:rPr>
              <a:t> </a:t>
            </a:r>
            <a:r>
              <a:rPr lang="en-US" sz="2800" dirty="0">
                <a:latin typeface="+mj-lt"/>
              </a:rPr>
              <a:t>El </a:t>
            </a:r>
            <a:r>
              <a:rPr lang="en-US" sz="2800" dirty="0" err="1">
                <a:latin typeface="+mj-lt"/>
              </a:rPr>
              <a:t>proceso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envejecimiento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tiene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impacto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sobre</a:t>
            </a:r>
            <a:r>
              <a:rPr lang="en-US" sz="2800" dirty="0">
                <a:latin typeface="+mj-lt"/>
              </a:rPr>
              <a:t> un </a:t>
            </a:r>
            <a:r>
              <a:rPr lang="en-US" sz="2800" dirty="0" err="1">
                <a:latin typeface="+mj-lt"/>
              </a:rPr>
              <a:t>amplio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rango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dimensiones</a:t>
            </a:r>
            <a:r>
              <a:rPr lang="en-US" sz="2800" dirty="0">
                <a:latin typeface="+mj-lt"/>
              </a:rPr>
              <a:t> de la </a:t>
            </a:r>
            <a:r>
              <a:rPr lang="en-US" sz="2800" dirty="0" err="1">
                <a:latin typeface="+mj-lt"/>
              </a:rPr>
              <a:t>sociedad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pero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probablemente</a:t>
            </a:r>
            <a:r>
              <a:rPr lang="en-US" sz="2800" dirty="0">
                <a:latin typeface="+mj-lt"/>
              </a:rPr>
              <a:t> el mas </a:t>
            </a:r>
            <a:r>
              <a:rPr lang="en-US" sz="2800" dirty="0" err="1">
                <a:latin typeface="+mj-lt"/>
              </a:rPr>
              <a:t>influyente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es</a:t>
            </a:r>
            <a:r>
              <a:rPr lang="en-US" sz="2800" dirty="0">
                <a:latin typeface="+mj-lt"/>
              </a:rPr>
              <a:t> el </a:t>
            </a:r>
            <a:r>
              <a:rPr lang="en-US" sz="2800" dirty="0" err="1">
                <a:latin typeface="+mj-lt"/>
              </a:rPr>
              <a:t>estado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salud</a:t>
            </a:r>
            <a:r>
              <a:rPr lang="en-US" sz="2800" dirty="0">
                <a:latin typeface="+mj-lt"/>
              </a:rPr>
              <a:t> de los </a:t>
            </a:r>
            <a:r>
              <a:rPr lang="en-US" sz="2800" dirty="0" err="1">
                <a:latin typeface="+mj-lt"/>
              </a:rPr>
              <a:t>adultos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mayores</a:t>
            </a:r>
            <a:r>
              <a:rPr lang="en-US" sz="2800" dirty="0">
                <a:latin typeface="+mj-lt"/>
              </a:rPr>
              <a:t>.</a:t>
            </a:r>
          </a:p>
          <a:p>
            <a:pPr marL="609600" indent="-609600"/>
            <a:endParaRPr lang="en-US" sz="2800" dirty="0">
              <a:latin typeface="+mj-lt"/>
            </a:endParaRPr>
          </a:p>
          <a:p>
            <a:pPr marL="609600" indent="-609600"/>
            <a:r>
              <a:rPr lang="es-ES_tradnl" sz="2800" dirty="0">
                <a:latin typeface="+mj-lt"/>
              </a:rPr>
              <a:t> Salud en el anciano: mantención de la funcionalidad.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_tradnl" sz="2800" dirty="0">
                <a:latin typeface="Calisto MT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GB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5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474" name="Picture 2" descr="klimt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38200"/>
            <a:ext cx="38100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9475" name="Text Box 3"/>
          <p:cNvSpPr txBox="1">
            <a:spLocks noChangeArrowheads="1"/>
          </p:cNvSpPr>
          <p:nvPr/>
        </p:nvSpPr>
        <p:spPr bwMode="auto">
          <a:xfrm>
            <a:off x="136525" y="404813"/>
            <a:ext cx="900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s-ES_tradnl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CAMBIOS EN LA COMPOSICIÓN CORPORAL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31836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Monotype Sorts" pitchFamily="2" charset="2"/>
              <a:buChar char="è"/>
            </a:pPr>
            <a:r>
              <a:rPr lang="es-ES_tradnl" sz="2000" b="1" dirty="0">
                <a:latin typeface="Comic Sans MS" pitchFamily="66" charset="0"/>
              </a:rPr>
              <a:t> </a:t>
            </a:r>
            <a:r>
              <a:rPr lang="es-ES_tradnl" sz="2400" b="1" dirty="0">
                <a:latin typeface="+mj-lt"/>
              </a:rPr>
              <a:t>REDUCCIÓN </a:t>
            </a:r>
          </a:p>
          <a:p>
            <a:pPr eaLnBrk="0" hangingPunct="0"/>
            <a:r>
              <a:rPr lang="es-ES_tradnl" sz="2400" b="1" dirty="0">
                <a:latin typeface="+mj-lt"/>
              </a:rPr>
              <a:t>   MASA MUSCULAR</a:t>
            </a:r>
          </a:p>
        </p:txBody>
      </p:sp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323850" y="2852738"/>
            <a:ext cx="35010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Monotype Sorts" pitchFamily="2" charset="2"/>
              <a:buChar char="è"/>
            </a:pPr>
            <a:r>
              <a:rPr lang="es-ES_tradnl" sz="2000" b="1" dirty="0">
                <a:latin typeface="Comic Sans MS" pitchFamily="66" charset="0"/>
              </a:rPr>
              <a:t> </a:t>
            </a:r>
            <a:r>
              <a:rPr lang="es-ES_tradnl" sz="2400" b="1" dirty="0">
                <a:latin typeface="+mj-lt"/>
              </a:rPr>
              <a:t>REDUCCIÓN MASA </a:t>
            </a:r>
          </a:p>
          <a:p>
            <a:pPr eaLnBrk="0" hangingPunct="0"/>
            <a:r>
              <a:rPr lang="es-ES_tradnl" sz="2400" b="1" dirty="0">
                <a:latin typeface="+mj-lt"/>
              </a:rPr>
              <a:t>   ESQUELÉTICA</a:t>
            </a:r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136525" y="3475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s-ES_tradnl" sz="2400">
              <a:latin typeface="Comic Sans MS" pitchFamily="66" charset="0"/>
            </a:endParaRPr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179388" y="4292600"/>
            <a:ext cx="47640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 typeface="Monotype Sorts" pitchFamily="2" charset="2"/>
              <a:buChar char="è"/>
            </a:pPr>
            <a:r>
              <a:rPr lang="es-ES_tradnl" sz="2400" b="1" dirty="0">
                <a:latin typeface="+mj-lt"/>
              </a:rPr>
              <a:t>REDISTRIBUCIÓN Y AUMENTO DE MASA GRASA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5013325" y="6389688"/>
            <a:ext cx="3525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latin typeface="Comic Sans MS" pitchFamily="66" charset="0"/>
              </a:rPr>
              <a:t>Las Edades de la Vida. Gustav Klimt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371600"/>
          </a:xfrm>
        </p:spPr>
        <p:txBody>
          <a:bodyPr/>
          <a:lstStyle/>
          <a:p>
            <a:r>
              <a:rPr lang="es-CL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Sarcopenia</a:t>
            </a:r>
            <a:endParaRPr lang="es-CL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886200"/>
          </a:xfrm>
        </p:spPr>
        <p:txBody>
          <a:bodyPr/>
          <a:lstStyle/>
          <a:p>
            <a:r>
              <a:rPr lang="en-US" sz="2800" dirty="0" err="1"/>
              <a:t>Término</a:t>
            </a:r>
            <a:r>
              <a:rPr lang="en-US" sz="2800" dirty="0"/>
              <a:t> </a:t>
            </a:r>
            <a:r>
              <a:rPr lang="en-US" sz="2800" dirty="0" err="1"/>
              <a:t>acuñado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I Rosenberg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smtClean="0"/>
              <a:t>1989 </a:t>
            </a:r>
            <a:r>
              <a:rPr lang="en-US" sz="2400" dirty="0"/>
              <a:t>(del </a:t>
            </a:r>
            <a:r>
              <a:rPr lang="en-US" sz="2400" dirty="0" err="1"/>
              <a:t>griego</a:t>
            </a:r>
            <a:r>
              <a:rPr lang="en-US" sz="2400" dirty="0"/>
              <a:t> </a:t>
            </a:r>
            <a:r>
              <a:rPr lang="en-US" sz="2400" dirty="0" err="1"/>
              <a:t>sarx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carne y </a:t>
            </a:r>
            <a:r>
              <a:rPr lang="en-US" sz="2400" dirty="0" err="1"/>
              <a:t>penia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pérdida</a:t>
            </a:r>
            <a:r>
              <a:rPr lang="en-US" sz="2400" dirty="0"/>
              <a:t>) (</a:t>
            </a:r>
            <a:r>
              <a:rPr lang="en-US" sz="1400" i="1" dirty="0"/>
              <a:t>Rosenberg IH</a:t>
            </a:r>
            <a:r>
              <a:rPr lang="en-US" sz="1400" i="1" dirty="0" smtClean="0"/>
              <a:t>..  AJCN 1989; </a:t>
            </a:r>
            <a:r>
              <a:rPr lang="en-US" sz="1400" i="1" dirty="0"/>
              <a:t>J </a:t>
            </a:r>
            <a:r>
              <a:rPr lang="en-US" sz="1400" i="1" dirty="0" err="1"/>
              <a:t>Nutr</a:t>
            </a:r>
            <a:r>
              <a:rPr lang="en-US" sz="1400" i="1" dirty="0"/>
              <a:t>. </a:t>
            </a:r>
            <a:r>
              <a:rPr lang="en-US" sz="1400" i="1" dirty="0" smtClean="0"/>
              <a:t>1997)</a:t>
            </a:r>
            <a:r>
              <a:rPr lang="es-CL" sz="2400" dirty="0" smtClean="0"/>
              <a:t> </a:t>
            </a:r>
            <a:r>
              <a:rPr lang="es-CL" sz="2800" dirty="0" smtClean="0"/>
              <a:t>para referirse a p</a:t>
            </a:r>
            <a:r>
              <a:rPr lang="en-US" sz="2800" dirty="0" err="1" smtClean="0"/>
              <a:t>érdida</a:t>
            </a:r>
            <a:r>
              <a:rPr lang="en-US" sz="2800" dirty="0" smtClean="0"/>
              <a:t>  de masa muscular </a:t>
            </a:r>
            <a:r>
              <a:rPr lang="en-US" sz="2800" dirty="0" err="1" smtClean="0"/>
              <a:t>asociada</a:t>
            </a:r>
            <a:r>
              <a:rPr lang="en-US" sz="2800" dirty="0" smtClean="0"/>
              <a:t> a </a:t>
            </a:r>
            <a:r>
              <a:rPr lang="en-US" sz="2800" dirty="0" err="1" smtClean="0"/>
              <a:t>edad</a:t>
            </a:r>
            <a:r>
              <a:rPr lang="en-US" sz="2800" dirty="0" smtClean="0"/>
              <a:t> </a:t>
            </a:r>
          </a:p>
          <a:p>
            <a:r>
              <a:rPr lang="es-ES" sz="2800" dirty="0" smtClean="0"/>
              <a:t>Actualmente la </a:t>
            </a:r>
            <a:r>
              <a:rPr lang="es-ES" sz="2800" dirty="0" err="1"/>
              <a:t>sarcopenia</a:t>
            </a:r>
            <a:r>
              <a:rPr lang="es-ES" sz="2800" dirty="0"/>
              <a:t> </a:t>
            </a:r>
            <a:r>
              <a:rPr lang="es-ES" sz="2800" dirty="0" smtClean="0"/>
              <a:t>se define como un </a:t>
            </a:r>
            <a:r>
              <a:rPr lang="es-ES" sz="2800" dirty="0"/>
              <a:t>síndrome caracterizado por una pérdida de masa muscular progresiva y generalizada con pérdida de calidad y fuerza muscular </a:t>
            </a:r>
            <a:r>
              <a:rPr lang="es-ES" sz="2800" dirty="0" smtClean="0"/>
              <a:t>esquelética</a:t>
            </a:r>
          </a:p>
          <a:p>
            <a:r>
              <a:rPr lang="es-ES" sz="2800" dirty="0" smtClean="0"/>
              <a:t>Se acompaña de un aumento de riesgo de discapacidad física y reducción de la calidad de vida. </a:t>
            </a:r>
            <a:endParaRPr lang="es-ES" sz="2800" dirty="0"/>
          </a:p>
          <a:p>
            <a:endParaRPr lang="en-US" sz="2400" i="1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dirty="0" err="1" smtClean="0"/>
              <a:t>CAlbala</a:t>
            </a:r>
            <a:r>
              <a:rPr lang="es-CL" dirty="0" smtClean="0"/>
              <a:t> INTA/2014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139460199"/>
              </p:ext>
            </p:extLst>
          </p:nvPr>
        </p:nvGraphicFramePr>
        <p:xfrm>
          <a:off x="1115616" y="1484784"/>
          <a:ext cx="72008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Consecuencias de la sarcopenia</a:t>
            </a:r>
            <a:endParaRPr lang="es-C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644008" y="2924944"/>
            <a:ext cx="0" cy="4655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779912" y="3390528"/>
            <a:ext cx="288032" cy="4152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4698058" y="46531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3779912" y="4509120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5292080" y="3246512"/>
            <a:ext cx="27298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 flipV="1">
            <a:off x="5406008" y="3974976"/>
            <a:ext cx="318120" cy="390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1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57200"/>
            <a:ext cx="8363272" cy="1371600"/>
          </a:xfrm>
        </p:spPr>
        <p:txBody>
          <a:bodyPr/>
          <a:lstStyle/>
          <a:p>
            <a:r>
              <a:rPr lang="es-CL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Factores de riesgo</a:t>
            </a:r>
            <a:endParaRPr lang="es-CL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Aunque se trata de un proceso biológico natural, se han identificado múltiples factores contribuyentes, como dietas inadecuadas, estilos de vida sedentarios, tratamiento con algunas drogas y factores </a:t>
            </a:r>
            <a:r>
              <a:rPr lang="es-ES" dirty="0" smtClean="0"/>
              <a:t>hereditarios.</a:t>
            </a:r>
            <a:endParaRPr lang="es-CL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2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  <p:sp>
        <p:nvSpPr>
          <p:cNvPr id="3" name="2 CuadroTexto"/>
          <p:cNvSpPr txBox="1"/>
          <p:nvPr/>
        </p:nvSpPr>
        <p:spPr>
          <a:xfrm>
            <a:off x="467544" y="539388"/>
            <a:ext cx="3533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diagnóstico diferencial</a:t>
            </a:r>
            <a:endParaRPr lang="es-CL" sz="2400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77797" y="1407659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SARCOPENIA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42484" y="4941168"/>
            <a:ext cx="266429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Inactividad, inmovilización, sedentarismo</a:t>
            </a:r>
            <a:endParaRPr lang="es-C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211960" y="724054"/>
            <a:ext cx="266429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Endocrina: cortico-esteroides, GH, alteración de la función tiroidea, RI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6228184" y="2780928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Enfermedades neurodegenerativas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Pérdida de </a:t>
            </a:r>
            <a:r>
              <a:rPr lang="es-CL" b="1" dirty="0" err="1" smtClean="0">
                <a:solidFill>
                  <a:schemeClr val="tx1"/>
                </a:solidFill>
              </a:rPr>
              <a:t>motoneuronas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658272" y="5373216"/>
            <a:ext cx="2168624" cy="958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caquexia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923928" y="4365104"/>
            <a:ext cx="24566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Nutrición inadecuada, mala absorción</a:t>
            </a:r>
            <a:endParaRPr lang="es-CL" b="1" dirty="0">
              <a:solidFill>
                <a:schemeClr val="tx1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flipH="1" flipV="1">
            <a:off x="2483768" y="2132856"/>
            <a:ext cx="2668488" cy="223224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2924200" y="1277144"/>
            <a:ext cx="1368152" cy="2473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 flipV="1">
            <a:off x="1885742" y="2020198"/>
            <a:ext cx="11112" cy="624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 flipV="1">
            <a:off x="2771800" y="2020198"/>
            <a:ext cx="5191445" cy="33530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 flipV="1">
            <a:off x="2924200" y="1789365"/>
            <a:ext cx="3448624" cy="113557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V="1">
            <a:off x="1190555" y="2020198"/>
            <a:ext cx="0" cy="28489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435433" y="2780928"/>
            <a:ext cx="266429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Envejecimiento (</a:t>
            </a:r>
            <a:r>
              <a:rPr lang="es-CL" b="1" dirty="0" err="1" smtClean="0">
                <a:solidFill>
                  <a:schemeClr val="tx1"/>
                </a:solidFill>
              </a:rPr>
              <a:t>sarcopenia</a:t>
            </a:r>
            <a:r>
              <a:rPr lang="es-CL" b="1" dirty="0" smtClean="0">
                <a:solidFill>
                  <a:schemeClr val="tx1"/>
                </a:solidFill>
              </a:rPr>
              <a:t> primaria)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Hormonas sexuales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Apoptosis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Disfunción mitocondrial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613496" y="1238106"/>
            <a:ext cx="2381716" cy="7820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5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Fragilidad y </a:t>
            </a:r>
            <a:r>
              <a:rPr lang="es-CL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Sarcopenia</a:t>
            </a:r>
            <a:endParaRPr lang="es-CL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981200"/>
            <a:ext cx="8964488" cy="3886200"/>
          </a:xfrm>
        </p:spPr>
        <p:txBody>
          <a:bodyPr/>
          <a:lstStyle/>
          <a:p>
            <a:r>
              <a:rPr lang="es-CL" dirty="0">
                <a:sym typeface="Wingdings"/>
              </a:rPr>
              <a:t>La fragilidad y la </a:t>
            </a:r>
            <a:r>
              <a:rPr lang="es-CL" dirty="0" err="1">
                <a:sym typeface="Wingdings"/>
              </a:rPr>
              <a:t>sarcopenia</a:t>
            </a:r>
            <a:r>
              <a:rPr lang="es-CL" dirty="0">
                <a:sym typeface="Wingdings"/>
              </a:rPr>
              <a:t> son condiciones clínicas que prácticamente se sobreponen </a:t>
            </a:r>
            <a:endParaRPr lang="es-CL" dirty="0"/>
          </a:p>
          <a:p>
            <a:r>
              <a:rPr lang="es-CL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Fragilidad</a:t>
            </a:r>
            <a:r>
              <a:rPr lang="es-CL" dirty="0" smtClean="0"/>
              <a:t>: síndrome geriátrico caracterizado por declinación </a:t>
            </a:r>
            <a:r>
              <a:rPr lang="es-CL" dirty="0" err="1" smtClean="0"/>
              <a:t>multisistémica</a:t>
            </a:r>
            <a:r>
              <a:rPr lang="es-CL" dirty="0" smtClean="0"/>
              <a:t>, </a:t>
            </a:r>
            <a:r>
              <a:rPr lang="es-CL" dirty="0" smtClean="0">
                <a:sym typeface="Wingdings"/>
              </a:rPr>
              <a:t> de la reserva homeostática que produce signos y síntomas similares a </a:t>
            </a:r>
            <a:r>
              <a:rPr lang="es-CL" dirty="0" err="1" smtClean="0">
                <a:sym typeface="Wingdings"/>
              </a:rPr>
              <a:t>sarcopenia</a:t>
            </a:r>
            <a:r>
              <a:rPr lang="es-CL" dirty="0" smtClean="0">
                <a:sym typeface="Wingdings"/>
              </a:rPr>
              <a:t>: peso, velocidad de marcha</a:t>
            </a:r>
            <a:r>
              <a:rPr lang="es-CL" dirty="0">
                <a:sym typeface="Wingdings"/>
              </a:rPr>
              <a:t> </a:t>
            </a:r>
            <a:r>
              <a:rPr lang="es-CL" dirty="0" smtClean="0">
                <a:sym typeface="Wingdings"/>
              </a:rPr>
              <a:t>Actividad Física.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CAlbala INTA/2014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3762</TotalTime>
  <Words>1411</Words>
  <Application>Microsoft Office PowerPoint</Application>
  <PresentationFormat>Presentación en pantalla (4:3)</PresentationFormat>
  <Paragraphs>300</Paragraphs>
  <Slides>28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0" baseType="lpstr">
      <vt:lpstr>Píxel</vt:lpstr>
      <vt:lpstr>Gráfico</vt:lpstr>
      <vt:lpstr>         Sarcopenia. Un sindrome subdiagnosticado en adultos mayores</vt:lpstr>
      <vt:lpstr>Características demográficas del proceso de envejecimiento en Chile</vt:lpstr>
      <vt:lpstr>Envejecimiento y salud</vt:lpstr>
      <vt:lpstr>Presentación de PowerPoint</vt:lpstr>
      <vt:lpstr>Sarcopenia</vt:lpstr>
      <vt:lpstr>Consecuencias de la sarcopenia</vt:lpstr>
      <vt:lpstr>Factores de riesgo</vt:lpstr>
      <vt:lpstr>Presentación de PowerPoint</vt:lpstr>
      <vt:lpstr>Fragilidad y Sarcopenia</vt:lpstr>
      <vt:lpstr>Prevalencias descritas de sarcopenia</vt:lpstr>
      <vt:lpstr>Presentación de PowerPoint</vt:lpstr>
      <vt:lpstr>Nuestra experiencia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 puede revertir o prevenir la sarcopenia?</vt:lpstr>
      <vt:lpstr> ¿Cómo se puede prevenir o tratar? </vt:lpstr>
      <vt:lpstr>¿Cómo se puede prevenir o tratar?</vt:lpstr>
      <vt:lpstr>Presentación de PowerPoint</vt:lpstr>
      <vt:lpstr>Nutrición</vt:lpstr>
      <vt:lpstr>Vitamina D</vt:lpstr>
      <vt:lpstr>Presentación de PowerPoint</vt:lpstr>
      <vt:lpstr>Muchas gracias!!!!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 de estudios I</dc:title>
  <dc:creator>HOGAR</dc:creator>
  <cp:lastModifiedBy>Ana Maria San Martin Venegas</cp:lastModifiedBy>
  <cp:revision>323</cp:revision>
  <cp:lastPrinted>2014-04-09T15:56:24Z</cp:lastPrinted>
  <dcterms:created xsi:type="dcterms:W3CDTF">2010-06-15T02:11:54Z</dcterms:created>
  <dcterms:modified xsi:type="dcterms:W3CDTF">2014-12-04T12:09:51Z</dcterms:modified>
</cp:coreProperties>
</file>