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handoutMasterIdLst>
    <p:handoutMasterId r:id="rId45"/>
  </p:handoutMasterIdLst>
  <p:sldIdLst>
    <p:sldId id="256" r:id="rId2"/>
    <p:sldId id="701" r:id="rId3"/>
    <p:sldId id="702" r:id="rId4"/>
    <p:sldId id="727" r:id="rId5"/>
    <p:sldId id="777" r:id="rId6"/>
    <p:sldId id="728" r:id="rId7"/>
    <p:sldId id="780" r:id="rId8"/>
    <p:sldId id="765" r:id="rId9"/>
    <p:sldId id="767" r:id="rId10"/>
    <p:sldId id="768" r:id="rId11"/>
    <p:sldId id="742" r:id="rId12"/>
    <p:sldId id="781" r:id="rId13"/>
    <p:sldId id="791" r:id="rId14"/>
    <p:sldId id="769" r:id="rId15"/>
    <p:sldId id="770" r:id="rId16"/>
    <p:sldId id="771" r:id="rId17"/>
    <p:sldId id="772" r:id="rId18"/>
    <p:sldId id="745" r:id="rId19"/>
    <p:sldId id="746" r:id="rId20"/>
    <p:sldId id="747" r:id="rId21"/>
    <p:sldId id="748" r:id="rId22"/>
    <p:sldId id="778" r:id="rId23"/>
    <p:sldId id="764" r:id="rId24"/>
    <p:sldId id="750" r:id="rId25"/>
    <p:sldId id="779" r:id="rId26"/>
    <p:sldId id="752" r:id="rId27"/>
    <p:sldId id="753" r:id="rId28"/>
    <p:sldId id="789" r:id="rId29"/>
    <p:sldId id="757" r:id="rId30"/>
    <p:sldId id="790" r:id="rId31"/>
    <p:sldId id="785" r:id="rId32"/>
    <p:sldId id="786" r:id="rId33"/>
    <p:sldId id="787" r:id="rId34"/>
    <p:sldId id="788" r:id="rId35"/>
    <p:sldId id="737" r:id="rId36"/>
    <p:sldId id="722" r:id="rId37"/>
    <p:sldId id="705" r:id="rId38"/>
    <p:sldId id="721" r:id="rId39"/>
    <p:sldId id="719" r:id="rId40"/>
    <p:sldId id="774" r:id="rId41"/>
    <p:sldId id="792" r:id="rId42"/>
    <p:sldId id="793" r:id="rId43"/>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F87"/>
    <a:srgbClr val="0303BD"/>
    <a:srgbClr val="0187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4" autoAdjust="0"/>
    <p:restoredTop sz="94660"/>
  </p:normalViewPr>
  <p:slideViewPr>
    <p:cSldViewPr>
      <p:cViewPr varScale="1">
        <p:scale>
          <a:sx n="91" d="100"/>
          <a:sy n="91" d="100"/>
        </p:scale>
        <p:origin x="96"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1DBA7E-172D-4F4B-A63B-99F1DF79EB9F}"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es-ES"/>
        </a:p>
      </dgm:t>
    </dgm:pt>
    <dgm:pt modelId="{75340283-8327-4231-B170-9C9521FE13D9}">
      <dgm:prSet phldrT="[Texto]" custT="1"/>
      <dgm:spPr/>
      <dgm:t>
        <a:bodyPr/>
        <a:lstStyle/>
        <a:p>
          <a:r>
            <a:rPr lang="es-ES" sz="1800" b="1" dirty="0" smtClean="0">
              <a:latin typeface="Comic Sans MS" panose="030F0702030302020204" pitchFamily="66" charset="0"/>
            </a:rPr>
            <a:t>Población objetivo</a:t>
          </a:r>
          <a:endParaRPr lang="es-ES" sz="1800" b="1" dirty="0">
            <a:latin typeface="Comic Sans MS" panose="030F0702030302020204" pitchFamily="66" charset="0"/>
          </a:endParaRPr>
        </a:p>
      </dgm:t>
    </dgm:pt>
    <dgm:pt modelId="{B3C964BF-2517-4224-8385-2534654B8196}" type="parTrans" cxnId="{B33E17F1-B763-4B12-8ADD-816CC96485D1}">
      <dgm:prSet/>
      <dgm:spPr/>
      <dgm:t>
        <a:bodyPr/>
        <a:lstStyle/>
        <a:p>
          <a:endParaRPr lang="es-ES"/>
        </a:p>
      </dgm:t>
    </dgm:pt>
    <dgm:pt modelId="{CC043B23-7F5F-4DAB-803F-C1BAA64A6064}" type="sibTrans" cxnId="{B33E17F1-B763-4B12-8ADD-816CC96485D1}">
      <dgm:prSet/>
      <dgm:spPr/>
      <dgm:t>
        <a:bodyPr/>
        <a:lstStyle/>
        <a:p>
          <a:endParaRPr lang="es-ES"/>
        </a:p>
      </dgm:t>
    </dgm:pt>
    <dgm:pt modelId="{3EF76324-AFC4-4667-8B37-58228A227128}">
      <dgm:prSet phldrT="[Texto]" custT="1"/>
      <dgm:spPr/>
      <dgm:t>
        <a:bodyPr/>
        <a:lstStyle/>
        <a:p>
          <a:pPr algn="just"/>
          <a:r>
            <a:rPr lang="es-ES" sz="1200" b="0" dirty="0" smtClean="0">
              <a:solidFill>
                <a:schemeClr val="accent1">
                  <a:lumMod val="75000"/>
                </a:schemeClr>
              </a:solidFill>
              <a:latin typeface="Comic Sans MS" panose="030F0702030302020204" pitchFamily="66" charset="0"/>
            </a:rPr>
            <a:t>AM de 60 años y más, inscritos en tres Centros de Atención Primaria de Salud de la comuna de Huechuraba (La </a:t>
          </a:r>
          <a:r>
            <a:rPr lang="es-ES" sz="1200" b="0" dirty="0" err="1" smtClean="0">
              <a:solidFill>
                <a:schemeClr val="accent1">
                  <a:lumMod val="75000"/>
                </a:schemeClr>
              </a:solidFill>
              <a:latin typeface="Comic Sans MS" panose="030F0702030302020204" pitchFamily="66" charset="0"/>
            </a:rPr>
            <a:t>Pincoya</a:t>
          </a:r>
          <a:r>
            <a:rPr lang="es-ES" sz="1200" b="0" dirty="0" smtClean="0">
              <a:solidFill>
                <a:schemeClr val="accent1">
                  <a:lumMod val="75000"/>
                </a:schemeClr>
              </a:solidFill>
              <a:latin typeface="Comic Sans MS" panose="030F0702030302020204" pitchFamily="66" charset="0"/>
            </a:rPr>
            <a:t>, Salvador Allende y El Barrero). </a:t>
          </a:r>
          <a:endParaRPr lang="es-ES" sz="1200" b="0" dirty="0">
            <a:solidFill>
              <a:schemeClr val="accent1">
                <a:lumMod val="75000"/>
              </a:schemeClr>
            </a:solidFill>
            <a:latin typeface="Comic Sans MS" panose="030F0702030302020204" pitchFamily="66" charset="0"/>
          </a:endParaRPr>
        </a:p>
      </dgm:t>
    </dgm:pt>
    <dgm:pt modelId="{B8FBB6CD-35AF-4F85-90F9-0C96D4DD68FF}" type="parTrans" cxnId="{8244E2E9-BC78-4129-8F4B-4A28CAEAE88D}">
      <dgm:prSet/>
      <dgm:spPr/>
      <dgm:t>
        <a:bodyPr/>
        <a:lstStyle/>
        <a:p>
          <a:endParaRPr lang="es-ES"/>
        </a:p>
      </dgm:t>
    </dgm:pt>
    <dgm:pt modelId="{590F70F2-8587-4418-8CCD-BEC8CBFF8E25}" type="sibTrans" cxnId="{8244E2E9-BC78-4129-8F4B-4A28CAEAE88D}">
      <dgm:prSet/>
      <dgm:spPr/>
      <dgm:t>
        <a:bodyPr/>
        <a:lstStyle/>
        <a:p>
          <a:endParaRPr lang="es-ES"/>
        </a:p>
      </dgm:t>
    </dgm:pt>
    <dgm:pt modelId="{C40DE895-3E00-41AC-A2F0-C6FDADF8A502}">
      <dgm:prSet phldrT="[Texto]" custT="1"/>
      <dgm:spPr/>
      <dgm:t>
        <a:bodyPr/>
        <a:lstStyle/>
        <a:p>
          <a:r>
            <a:rPr lang="es-ES" sz="1800" b="1" dirty="0" smtClean="0">
              <a:latin typeface="Comic Sans MS" panose="030F0702030302020204" pitchFamily="66" charset="0"/>
            </a:rPr>
            <a:t>Muestra</a:t>
          </a:r>
          <a:endParaRPr lang="es-ES" sz="1800" b="1" dirty="0">
            <a:latin typeface="Comic Sans MS" panose="030F0702030302020204" pitchFamily="66" charset="0"/>
          </a:endParaRPr>
        </a:p>
      </dgm:t>
    </dgm:pt>
    <dgm:pt modelId="{2609E71A-7A09-4810-AC24-47275F6A18DA}" type="parTrans" cxnId="{9BC5A9AD-7BBF-40D7-B6E1-2D9053E6150A}">
      <dgm:prSet/>
      <dgm:spPr/>
      <dgm:t>
        <a:bodyPr/>
        <a:lstStyle/>
        <a:p>
          <a:endParaRPr lang="es-ES"/>
        </a:p>
      </dgm:t>
    </dgm:pt>
    <dgm:pt modelId="{B7D14AD5-E9D7-4BFE-80A7-512D73F452CB}" type="sibTrans" cxnId="{9BC5A9AD-7BBF-40D7-B6E1-2D9053E6150A}">
      <dgm:prSet/>
      <dgm:spPr/>
      <dgm:t>
        <a:bodyPr/>
        <a:lstStyle/>
        <a:p>
          <a:endParaRPr lang="es-ES"/>
        </a:p>
      </dgm:t>
    </dgm:pt>
    <dgm:pt modelId="{3466FEA1-7900-4379-AEE3-03D04FE16CB2}">
      <dgm:prSet phldrT="[Texto]" custT="1"/>
      <dgm:spPr/>
      <dgm:t>
        <a:bodyPr/>
        <a:lstStyle/>
        <a:p>
          <a:pPr algn="just"/>
          <a:r>
            <a:rPr lang="es-ES" sz="1200" b="0" dirty="0" smtClean="0">
              <a:solidFill>
                <a:schemeClr val="accent1">
                  <a:lumMod val="75000"/>
                </a:schemeClr>
              </a:solidFill>
              <a:latin typeface="Comic Sans MS" panose="030F0702030302020204" pitchFamily="66" charset="0"/>
            </a:rPr>
            <a:t>164 AM con características similares a los AM del proyecto ALEXANDROS. </a:t>
          </a:r>
          <a:endParaRPr lang="es-ES" sz="1600" b="1" dirty="0">
            <a:solidFill>
              <a:schemeClr val="accent1">
                <a:lumMod val="75000"/>
              </a:schemeClr>
            </a:solidFill>
            <a:latin typeface="Comic Sans MS" panose="030F0702030302020204" pitchFamily="66" charset="0"/>
          </a:endParaRPr>
        </a:p>
      </dgm:t>
    </dgm:pt>
    <dgm:pt modelId="{CFD440CA-22E9-4210-84AB-8820A19B1BE6}" type="parTrans" cxnId="{FCD834EB-6DFA-408A-B2F1-A8CAA6E77674}">
      <dgm:prSet/>
      <dgm:spPr/>
      <dgm:t>
        <a:bodyPr/>
        <a:lstStyle/>
        <a:p>
          <a:endParaRPr lang="es-ES"/>
        </a:p>
      </dgm:t>
    </dgm:pt>
    <dgm:pt modelId="{37F6A787-6E8F-4003-A80E-B101FA96C282}" type="sibTrans" cxnId="{FCD834EB-6DFA-408A-B2F1-A8CAA6E77674}">
      <dgm:prSet/>
      <dgm:spPr/>
      <dgm:t>
        <a:bodyPr/>
        <a:lstStyle/>
        <a:p>
          <a:endParaRPr lang="es-ES"/>
        </a:p>
      </dgm:t>
    </dgm:pt>
    <dgm:pt modelId="{70F8EF79-A7FE-4C0D-AD27-0D220A3708BC}" type="pres">
      <dgm:prSet presAssocID="{651DBA7E-172D-4F4B-A63B-99F1DF79EB9F}" presName="Name0" presStyleCnt="0">
        <dgm:presLayoutVars>
          <dgm:dir/>
          <dgm:animLvl val="lvl"/>
          <dgm:resizeHandles val="exact"/>
        </dgm:presLayoutVars>
      </dgm:prSet>
      <dgm:spPr/>
      <dgm:t>
        <a:bodyPr/>
        <a:lstStyle/>
        <a:p>
          <a:endParaRPr lang="es-CL"/>
        </a:p>
      </dgm:t>
    </dgm:pt>
    <dgm:pt modelId="{BF812269-87B2-4C40-887E-EF74E3E94AD4}" type="pres">
      <dgm:prSet presAssocID="{75340283-8327-4231-B170-9C9521FE13D9}" presName="linNode" presStyleCnt="0"/>
      <dgm:spPr/>
    </dgm:pt>
    <dgm:pt modelId="{C66D07E7-65B2-4DE3-B2A3-5EF788742624}" type="pres">
      <dgm:prSet presAssocID="{75340283-8327-4231-B170-9C9521FE13D9}" presName="parentText" presStyleLbl="node1" presStyleIdx="0" presStyleCnt="2" custScaleX="65692" custLinFactNeighborX="-9649">
        <dgm:presLayoutVars>
          <dgm:chMax val="1"/>
          <dgm:bulletEnabled val="1"/>
        </dgm:presLayoutVars>
      </dgm:prSet>
      <dgm:spPr/>
      <dgm:t>
        <a:bodyPr/>
        <a:lstStyle/>
        <a:p>
          <a:endParaRPr lang="es-ES"/>
        </a:p>
      </dgm:t>
    </dgm:pt>
    <dgm:pt modelId="{9B8C8F09-C41E-44CE-9090-00A70E810F25}" type="pres">
      <dgm:prSet presAssocID="{75340283-8327-4231-B170-9C9521FE13D9}" presName="descendantText" presStyleLbl="alignAccFollowNode1" presStyleIdx="0" presStyleCnt="2" custScaleX="119415">
        <dgm:presLayoutVars>
          <dgm:bulletEnabled val="1"/>
        </dgm:presLayoutVars>
      </dgm:prSet>
      <dgm:spPr/>
      <dgm:t>
        <a:bodyPr/>
        <a:lstStyle/>
        <a:p>
          <a:endParaRPr lang="es-ES"/>
        </a:p>
      </dgm:t>
    </dgm:pt>
    <dgm:pt modelId="{EF887A50-4EC1-4705-B07C-8B82EDC75CE8}" type="pres">
      <dgm:prSet presAssocID="{CC043B23-7F5F-4DAB-803F-C1BAA64A6064}" presName="sp" presStyleCnt="0"/>
      <dgm:spPr/>
    </dgm:pt>
    <dgm:pt modelId="{01B48278-F228-4916-A06E-3D0C5218E861}" type="pres">
      <dgm:prSet presAssocID="{C40DE895-3E00-41AC-A2F0-C6FDADF8A502}" presName="linNode" presStyleCnt="0"/>
      <dgm:spPr/>
    </dgm:pt>
    <dgm:pt modelId="{548A29FF-7EFD-4A87-BD64-987EB6499B05}" type="pres">
      <dgm:prSet presAssocID="{C40DE895-3E00-41AC-A2F0-C6FDADF8A502}" presName="parentText" presStyleLbl="node1" presStyleIdx="1" presStyleCnt="2" custScaleX="65692" custLinFactNeighborX="-9649">
        <dgm:presLayoutVars>
          <dgm:chMax val="1"/>
          <dgm:bulletEnabled val="1"/>
        </dgm:presLayoutVars>
      </dgm:prSet>
      <dgm:spPr/>
      <dgm:t>
        <a:bodyPr/>
        <a:lstStyle/>
        <a:p>
          <a:endParaRPr lang="es-CL"/>
        </a:p>
      </dgm:t>
    </dgm:pt>
    <dgm:pt modelId="{8FA81E4A-D302-4C92-AF97-88DC4A311ED8}" type="pres">
      <dgm:prSet presAssocID="{C40DE895-3E00-41AC-A2F0-C6FDADF8A502}" presName="descendantText" presStyleLbl="alignAccFollowNode1" presStyleIdx="1" presStyleCnt="2" custScaleX="119415">
        <dgm:presLayoutVars>
          <dgm:bulletEnabled val="1"/>
        </dgm:presLayoutVars>
      </dgm:prSet>
      <dgm:spPr/>
      <dgm:t>
        <a:bodyPr/>
        <a:lstStyle/>
        <a:p>
          <a:endParaRPr lang="es-ES"/>
        </a:p>
      </dgm:t>
    </dgm:pt>
  </dgm:ptLst>
  <dgm:cxnLst>
    <dgm:cxn modelId="{B33E17F1-B763-4B12-8ADD-816CC96485D1}" srcId="{651DBA7E-172D-4F4B-A63B-99F1DF79EB9F}" destId="{75340283-8327-4231-B170-9C9521FE13D9}" srcOrd="0" destOrd="0" parTransId="{B3C964BF-2517-4224-8385-2534654B8196}" sibTransId="{CC043B23-7F5F-4DAB-803F-C1BAA64A6064}"/>
    <dgm:cxn modelId="{8244E2E9-BC78-4129-8F4B-4A28CAEAE88D}" srcId="{75340283-8327-4231-B170-9C9521FE13D9}" destId="{3EF76324-AFC4-4667-8B37-58228A227128}" srcOrd="0" destOrd="0" parTransId="{B8FBB6CD-35AF-4F85-90F9-0C96D4DD68FF}" sibTransId="{590F70F2-8587-4418-8CCD-BEC8CBFF8E25}"/>
    <dgm:cxn modelId="{FCD834EB-6DFA-408A-B2F1-A8CAA6E77674}" srcId="{C40DE895-3E00-41AC-A2F0-C6FDADF8A502}" destId="{3466FEA1-7900-4379-AEE3-03D04FE16CB2}" srcOrd="0" destOrd="0" parTransId="{CFD440CA-22E9-4210-84AB-8820A19B1BE6}" sibTransId="{37F6A787-6E8F-4003-A80E-B101FA96C282}"/>
    <dgm:cxn modelId="{7F723CDB-E540-481C-B4BA-2B570A71E4AC}" type="presOf" srcId="{3466FEA1-7900-4379-AEE3-03D04FE16CB2}" destId="{8FA81E4A-D302-4C92-AF97-88DC4A311ED8}" srcOrd="0" destOrd="0" presId="urn:microsoft.com/office/officeart/2005/8/layout/vList5"/>
    <dgm:cxn modelId="{92E17633-A25A-4645-817A-14D37D190BE6}" type="presOf" srcId="{75340283-8327-4231-B170-9C9521FE13D9}" destId="{C66D07E7-65B2-4DE3-B2A3-5EF788742624}" srcOrd="0" destOrd="0" presId="urn:microsoft.com/office/officeart/2005/8/layout/vList5"/>
    <dgm:cxn modelId="{6241A50E-BD5E-43A9-B2DE-889088BFC76F}" type="presOf" srcId="{3EF76324-AFC4-4667-8B37-58228A227128}" destId="{9B8C8F09-C41E-44CE-9090-00A70E810F25}" srcOrd="0" destOrd="0" presId="urn:microsoft.com/office/officeart/2005/8/layout/vList5"/>
    <dgm:cxn modelId="{09FE36B0-EDC7-4EC5-84AC-A1BACA1AA457}" type="presOf" srcId="{C40DE895-3E00-41AC-A2F0-C6FDADF8A502}" destId="{548A29FF-7EFD-4A87-BD64-987EB6499B05}" srcOrd="0" destOrd="0" presId="urn:microsoft.com/office/officeart/2005/8/layout/vList5"/>
    <dgm:cxn modelId="{9BC5A9AD-7BBF-40D7-B6E1-2D9053E6150A}" srcId="{651DBA7E-172D-4F4B-A63B-99F1DF79EB9F}" destId="{C40DE895-3E00-41AC-A2F0-C6FDADF8A502}" srcOrd="1" destOrd="0" parTransId="{2609E71A-7A09-4810-AC24-47275F6A18DA}" sibTransId="{B7D14AD5-E9D7-4BFE-80A7-512D73F452CB}"/>
    <dgm:cxn modelId="{1FDE2A58-16D8-4AA6-B8EB-95635134E60C}" type="presOf" srcId="{651DBA7E-172D-4F4B-A63B-99F1DF79EB9F}" destId="{70F8EF79-A7FE-4C0D-AD27-0D220A3708BC}" srcOrd="0" destOrd="0" presId="urn:microsoft.com/office/officeart/2005/8/layout/vList5"/>
    <dgm:cxn modelId="{CA23F4A8-E08B-4D2D-9D93-34959EC0C061}" type="presParOf" srcId="{70F8EF79-A7FE-4C0D-AD27-0D220A3708BC}" destId="{BF812269-87B2-4C40-887E-EF74E3E94AD4}" srcOrd="0" destOrd="0" presId="urn:microsoft.com/office/officeart/2005/8/layout/vList5"/>
    <dgm:cxn modelId="{72EA7D36-8170-45FB-A7FD-00C284835282}" type="presParOf" srcId="{BF812269-87B2-4C40-887E-EF74E3E94AD4}" destId="{C66D07E7-65B2-4DE3-B2A3-5EF788742624}" srcOrd="0" destOrd="0" presId="urn:microsoft.com/office/officeart/2005/8/layout/vList5"/>
    <dgm:cxn modelId="{73009F86-A5F3-4A7B-A613-1F3FBA60A951}" type="presParOf" srcId="{BF812269-87B2-4C40-887E-EF74E3E94AD4}" destId="{9B8C8F09-C41E-44CE-9090-00A70E810F25}" srcOrd="1" destOrd="0" presId="urn:microsoft.com/office/officeart/2005/8/layout/vList5"/>
    <dgm:cxn modelId="{9D4C8FCC-AB6B-4A92-A0EE-E0FB195213B8}" type="presParOf" srcId="{70F8EF79-A7FE-4C0D-AD27-0D220A3708BC}" destId="{EF887A50-4EC1-4705-B07C-8B82EDC75CE8}" srcOrd="1" destOrd="0" presId="urn:microsoft.com/office/officeart/2005/8/layout/vList5"/>
    <dgm:cxn modelId="{12B79AE6-3A7F-47C3-8E76-01F35D2D8627}" type="presParOf" srcId="{70F8EF79-A7FE-4C0D-AD27-0D220A3708BC}" destId="{01B48278-F228-4916-A06E-3D0C5218E861}" srcOrd="2" destOrd="0" presId="urn:microsoft.com/office/officeart/2005/8/layout/vList5"/>
    <dgm:cxn modelId="{144EAB78-1B87-407B-80C7-8F2C202505D2}" type="presParOf" srcId="{01B48278-F228-4916-A06E-3D0C5218E861}" destId="{548A29FF-7EFD-4A87-BD64-987EB6499B05}" srcOrd="0" destOrd="0" presId="urn:microsoft.com/office/officeart/2005/8/layout/vList5"/>
    <dgm:cxn modelId="{0263B7CC-7A78-4126-ADF5-AE7C4546D0AE}" type="presParOf" srcId="{01B48278-F228-4916-A06E-3D0C5218E861}" destId="{8FA81E4A-D302-4C92-AF97-88DC4A311ED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45777C-9A2F-4CAE-82F1-CD693F20919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L"/>
        </a:p>
      </dgm:t>
    </dgm:pt>
    <dgm:pt modelId="{FA72DFA4-07C2-4AAB-B142-83FADC28E63D}">
      <dgm:prSet phldrT="[Texto]" custT="1"/>
      <dgm:spPr/>
      <dgm:t>
        <a:bodyPr/>
        <a:lstStyle/>
        <a:p>
          <a:r>
            <a:rPr lang="es-ES" sz="1800" b="1" dirty="0" smtClean="0">
              <a:latin typeface="Comic Sans MS" panose="030F0702030302020204" pitchFamily="66" charset="0"/>
            </a:rPr>
            <a:t>Población objetivo</a:t>
          </a:r>
          <a:endParaRPr lang="es-CL" sz="1800" dirty="0">
            <a:latin typeface="Comic Sans MS" panose="030F0702030302020204" pitchFamily="66" charset="0"/>
          </a:endParaRPr>
        </a:p>
      </dgm:t>
    </dgm:pt>
    <dgm:pt modelId="{133B7F59-D70E-468B-8817-0A7209532C3B}" type="parTrans" cxnId="{AA4B2629-B564-4858-98B1-4E6E934C3057}">
      <dgm:prSet/>
      <dgm:spPr/>
      <dgm:t>
        <a:bodyPr/>
        <a:lstStyle/>
        <a:p>
          <a:endParaRPr lang="es-CL"/>
        </a:p>
      </dgm:t>
    </dgm:pt>
    <dgm:pt modelId="{9040C1D5-FB28-45BE-A4BC-9DBB685DB021}" type="sibTrans" cxnId="{AA4B2629-B564-4858-98B1-4E6E934C3057}">
      <dgm:prSet/>
      <dgm:spPr/>
      <dgm:t>
        <a:bodyPr/>
        <a:lstStyle/>
        <a:p>
          <a:endParaRPr lang="es-CL"/>
        </a:p>
      </dgm:t>
    </dgm:pt>
    <dgm:pt modelId="{5FBDB35E-333F-4F28-86D6-EE37DB4C01DB}">
      <dgm:prSet phldrT="[Texto]" custT="1"/>
      <dgm:spPr/>
      <dgm:t>
        <a:bodyPr/>
        <a:lstStyle/>
        <a:p>
          <a:r>
            <a:rPr lang="es-ES" sz="1100" b="0" dirty="0" smtClean="0">
              <a:solidFill>
                <a:schemeClr val="accent1">
                  <a:lumMod val="75000"/>
                </a:schemeClr>
              </a:solidFill>
              <a:latin typeface="Comic Sans MS" panose="030F0702030302020204" pitchFamily="66" charset="0"/>
            </a:rPr>
            <a:t>1139 AM de 60 años y más, viviendo en la comunidad en el Gran Santiago, pertenecientes al sector público de salud y participantes de las cohortes SABE y ALEXANDROS (FONDECYT 1080589) evaluados entre 2008 y 2011</a:t>
          </a:r>
          <a:endParaRPr lang="es-ES" sz="1100" b="0" dirty="0">
            <a:solidFill>
              <a:schemeClr val="accent1">
                <a:lumMod val="75000"/>
              </a:schemeClr>
            </a:solidFill>
            <a:latin typeface="Comic Sans MS" panose="030F0702030302020204" pitchFamily="66" charset="0"/>
          </a:endParaRPr>
        </a:p>
      </dgm:t>
    </dgm:pt>
    <dgm:pt modelId="{4CB42E7B-1D47-45D1-805D-24E37C2BFB16}" type="parTrans" cxnId="{46ABBBDB-7C4D-48DD-B9B3-420FE30E6279}">
      <dgm:prSet/>
      <dgm:spPr/>
      <dgm:t>
        <a:bodyPr/>
        <a:lstStyle/>
        <a:p>
          <a:endParaRPr lang="es-CL"/>
        </a:p>
      </dgm:t>
    </dgm:pt>
    <dgm:pt modelId="{A6D1C56D-6F56-4A91-B78C-2416167B05BD}" type="sibTrans" cxnId="{46ABBBDB-7C4D-48DD-B9B3-420FE30E6279}">
      <dgm:prSet/>
      <dgm:spPr/>
      <dgm:t>
        <a:bodyPr/>
        <a:lstStyle/>
        <a:p>
          <a:endParaRPr lang="es-CL"/>
        </a:p>
      </dgm:t>
    </dgm:pt>
    <dgm:pt modelId="{9354992E-D937-424A-BF2B-2D0B1943C449}">
      <dgm:prSet phldrT="[Texto]" custT="1"/>
      <dgm:spPr/>
      <dgm:t>
        <a:bodyPr/>
        <a:lstStyle/>
        <a:p>
          <a:r>
            <a:rPr lang="es-ES" sz="1800" b="1" dirty="0" smtClean="0">
              <a:latin typeface="Comic Sans MS" panose="030F0702030302020204" pitchFamily="66" charset="0"/>
            </a:rPr>
            <a:t>Muestra</a:t>
          </a:r>
          <a:endParaRPr lang="es-ES" sz="3100" b="1" dirty="0">
            <a:latin typeface="Comic Sans MS" panose="030F0702030302020204" pitchFamily="66" charset="0"/>
          </a:endParaRPr>
        </a:p>
      </dgm:t>
    </dgm:pt>
    <dgm:pt modelId="{F760848A-D4E7-4028-85F0-7A601E3AD8AF}" type="parTrans" cxnId="{3C9A5E15-B885-49A7-87A1-B4BA56C4E1FA}">
      <dgm:prSet/>
      <dgm:spPr/>
      <dgm:t>
        <a:bodyPr/>
        <a:lstStyle/>
        <a:p>
          <a:endParaRPr lang="es-CL"/>
        </a:p>
      </dgm:t>
    </dgm:pt>
    <dgm:pt modelId="{2A0B767C-3422-4EEB-A8B1-CA8557DA3391}" type="sibTrans" cxnId="{3C9A5E15-B885-49A7-87A1-B4BA56C4E1FA}">
      <dgm:prSet/>
      <dgm:spPr/>
      <dgm:t>
        <a:bodyPr/>
        <a:lstStyle/>
        <a:p>
          <a:endParaRPr lang="es-CL"/>
        </a:p>
      </dgm:t>
    </dgm:pt>
    <dgm:pt modelId="{43F3F53E-D888-4223-AA98-587719C8687F}">
      <dgm:prSet phldrT="[Texto]" custT="1"/>
      <dgm:spPr/>
      <dgm:t>
        <a:bodyPr/>
        <a:lstStyle/>
        <a:p>
          <a:r>
            <a:rPr lang="es-ES" sz="1100" b="0" dirty="0" smtClean="0">
              <a:solidFill>
                <a:schemeClr val="accent1">
                  <a:lumMod val="75000"/>
                </a:schemeClr>
              </a:solidFill>
              <a:latin typeface="Comic Sans MS" panose="030F0702030302020204" pitchFamily="66" charset="0"/>
            </a:rPr>
            <a:t>440 AM </a:t>
          </a:r>
          <a:r>
            <a:rPr lang="es-ES" sz="1100" b="0" dirty="0" err="1" smtClean="0">
              <a:solidFill>
                <a:schemeClr val="accent1">
                  <a:lumMod val="75000"/>
                </a:schemeClr>
              </a:solidFill>
              <a:latin typeface="Comic Sans MS" panose="030F0702030302020204" pitchFamily="66" charset="0"/>
            </a:rPr>
            <a:t>autovalentes</a:t>
          </a:r>
          <a:r>
            <a:rPr lang="es-ES" sz="1100" b="0" dirty="0" smtClean="0">
              <a:solidFill>
                <a:schemeClr val="accent1">
                  <a:lumMod val="75000"/>
                </a:schemeClr>
              </a:solidFill>
              <a:latin typeface="Comic Sans MS" panose="030F0702030302020204" pitchFamily="66" charset="0"/>
            </a:rPr>
            <a:t> de los 1139 evaluados en el proyecto ALEXANDROS, con antropometría y funcionalidad completa y que aceptaron efectuarse un estudio de composición corporal  por DEXA.  </a:t>
          </a:r>
          <a:r>
            <a:rPr lang="es-CL" sz="1100" b="0" dirty="0" smtClean="0">
              <a:solidFill>
                <a:schemeClr val="accent1">
                  <a:lumMod val="75000"/>
                </a:schemeClr>
              </a:solidFill>
              <a:latin typeface="Comic Sans MS" panose="030F0702030302020204" pitchFamily="66" charset="0"/>
            </a:rPr>
            <a:t>La muestra es capaz de detectar una proporción esperada de </a:t>
          </a:r>
          <a:r>
            <a:rPr lang="es-CL" sz="1100" b="0" dirty="0" err="1" smtClean="0">
              <a:solidFill>
                <a:schemeClr val="accent1">
                  <a:lumMod val="75000"/>
                </a:schemeClr>
              </a:solidFill>
              <a:latin typeface="Comic Sans MS" panose="030F0702030302020204" pitchFamily="66" charset="0"/>
            </a:rPr>
            <a:t>sarcopenia</a:t>
          </a:r>
          <a:r>
            <a:rPr lang="es-CL" sz="1100" b="0" dirty="0" smtClean="0">
              <a:solidFill>
                <a:schemeClr val="accent1">
                  <a:lumMod val="75000"/>
                </a:schemeClr>
              </a:solidFill>
              <a:latin typeface="Comic Sans MS" panose="030F0702030302020204" pitchFamily="66" charset="0"/>
            </a:rPr>
            <a:t> de 50% o menor, con una amplitud de intervalo de confianza de 0.10, un nivel de  confianza de 95% y  un poder de 90% (</a:t>
          </a:r>
          <a:r>
            <a:rPr lang="es-CL" sz="1100" b="0" dirty="0" err="1" smtClean="0">
              <a:solidFill>
                <a:schemeClr val="accent1">
                  <a:lumMod val="75000"/>
                </a:schemeClr>
              </a:solidFill>
              <a:latin typeface="Comic Sans MS" panose="030F0702030302020204" pitchFamily="66" charset="0"/>
            </a:rPr>
            <a:t>Hulley</a:t>
          </a:r>
          <a:r>
            <a:rPr lang="es-CL" sz="1100" b="0" dirty="0" smtClean="0">
              <a:solidFill>
                <a:schemeClr val="accent1">
                  <a:lumMod val="75000"/>
                </a:schemeClr>
              </a:solidFill>
              <a:latin typeface="Comic Sans MS" panose="030F0702030302020204" pitchFamily="66" charset="0"/>
            </a:rPr>
            <a:t> et al, 2001).</a:t>
          </a:r>
          <a:endParaRPr lang="es-ES" sz="1100" b="0" dirty="0">
            <a:solidFill>
              <a:schemeClr val="accent1">
                <a:lumMod val="75000"/>
              </a:schemeClr>
            </a:solidFill>
            <a:latin typeface="Comic Sans MS" panose="030F0702030302020204" pitchFamily="66" charset="0"/>
          </a:endParaRPr>
        </a:p>
      </dgm:t>
    </dgm:pt>
    <dgm:pt modelId="{2C89792A-5614-4E15-9EEE-2BA09A9C5E0B}" type="parTrans" cxnId="{A27C8B0C-26E5-4781-BB53-B4CE8E8177F4}">
      <dgm:prSet/>
      <dgm:spPr/>
      <dgm:t>
        <a:bodyPr/>
        <a:lstStyle/>
        <a:p>
          <a:endParaRPr lang="es-CL"/>
        </a:p>
      </dgm:t>
    </dgm:pt>
    <dgm:pt modelId="{1248A165-B398-495A-98A0-76ADE10F8515}" type="sibTrans" cxnId="{A27C8B0C-26E5-4781-BB53-B4CE8E8177F4}">
      <dgm:prSet/>
      <dgm:spPr/>
      <dgm:t>
        <a:bodyPr/>
        <a:lstStyle/>
        <a:p>
          <a:endParaRPr lang="es-CL"/>
        </a:p>
      </dgm:t>
    </dgm:pt>
    <dgm:pt modelId="{E2BA973D-B7DE-4F2E-92B2-93309266842F}" type="pres">
      <dgm:prSet presAssocID="{8B45777C-9A2F-4CAE-82F1-CD693F20919A}" presName="Name0" presStyleCnt="0">
        <dgm:presLayoutVars>
          <dgm:dir/>
          <dgm:animLvl val="lvl"/>
          <dgm:resizeHandles val="exact"/>
        </dgm:presLayoutVars>
      </dgm:prSet>
      <dgm:spPr/>
      <dgm:t>
        <a:bodyPr/>
        <a:lstStyle/>
        <a:p>
          <a:endParaRPr lang="es-CL"/>
        </a:p>
      </dgm:t>
    </dgm:pt>
    <dgm:pt modelId="{BF240E65-14A4-4950-8CDF-F86169084986}" type="pres">
      <dgm:prSet presAssocID="{FA72DFA4-07C2-4AAB-B142-83FADC28E63D}" presName="linNode" presStyleCnt="0"/>
      <dgm:spPr/>
    </dgm:pt>
    <dgm:pt modelId="{E4AC9D92-9390-4771-8817-D6FD6179A697}" type="pres">
      <dgm:prSet presAssocID="{FA72DFA4-07C2-4AAB-B142-83FADC28E63D}" presName="parentText" presStyleLbl="node1" presStyleIdx="0" presStyleCnt="2" custScaleX="56434">
        <dgm:presLayoutVars>
          <dgm:chMax val="1"/>
          <dgm:bulletEnabled val="1"/>
        </dgm:presLayoutVars>
      </dgm:prSet>
      <dgm:spPr/>
      <dgm:t>
        <a:bodyPr/>
        <a:lstStyle/>
        <a:p>
          <a:endParaRPr lang="es-CL"/>
        </a:p>
      </dgm:t>
    </dgm:pt>
    <dgm:pt modelId="{60D6020E-7688-4361-B3C2-0781C9BC8ED2}" type="pres">
      <dgm:prSet presAssocID="{FA72DFA4-07C2-4AAB-B142-83FADC28E63D}" presName="descendantText" presStyleLbl="alignAccFollowNode1" presStyleIdx="0" presStyleCnt="2" custScaleX="126495">
        <dgm:presLayoutVars>
          <dgm:bulletEnabled val="1"/>
        </dgm:presLayoutVars>
      </dgm:prSet>
      <dgm:spPr/>
      <dgm:t>
        <a:bodyPr/>
        <a:lstStyle/>
        <a:p>
          <a:endParaRPr lang="es-CL"/>
        </a:p>
      </dgm:t>
    </dgm:pt>
    <dgm:pt modelId="{D2477A79-6BAB-4C30-8A87-C85178FCCCE1}" type="pres">
      <dgm:prSet presAssocID="{9040C1D5-FB28-45BE-A4BC-9DBB685DB021}" presName="sp" presStyleCnt="0"/>
      <dgm:spPr/>
    </dgm:pt>
    <dgm:pt modelId="{CD8F9ED7-21F3-4728-8AE5-79C2ADF59F81}" type="pres">
      <dgm:prSet presAssocID="{9354992E-D937-424A-BF2B-2D0B1943C449}" presName="linNode" presStyleCnt="0"/>
      <dgm:spPr/>
    </dgm:pt>
    <dgm:pt modelId="{40B72B5A-C640-4A90-86DD-8B4A273C40D7}" type="pres">
      <dgm:prSet presAssocID="{9354992E-D937-424A-BF2B-2D0B1943C449}" presName="parentText" presStyleLbl="node1" presStyleIdx="1" presStyleCnt="2" custScaleX="53137">
        <dgm:presLayoutVars>
          <dgm:chMax val="1"/>
          <dgm:bulletEnabled val="1"/>
        </dgm:presLayoutVars>
      </dgm:prSet>
      <dgm:spPr/>
      <dgm:t>
        <a:bodyPr/>
        <a:lstStyle/>
        <a:p>
          <a:endParaRPr lang="es-CL"/>
        </a:p>
      </dgm:t>
    </dgm:pt>
    <dgm:pt modelId="{04BE635B-F906-4AF2-9DCD-BD750821A6FA}" type="pres">
      <dgm:prSet presAssocID="{9354992E-D937-424A-BF2B-2D0B1943C449}" presName="descendantText" presStyleLbl="alignAccFollowNode1" presStyleIdx="1" presStyleCnt="2" custScaleX="125468">
        <dgm:presLayoutVars>
          <dgm:bulletEnabled val="1"/>
        </dgm:presLayoutVars>
      </dgm:prSet>
      <dgm:spPr/>
      <dgm:t>
        <a:bodyPr/>
        <a:lstStyle/>
        <a:p>
          <a:endParaRPr lang="es-CL"/>
        </a:p>
      </dgm:t>
    </dgm:pt>
  </dgm:ptLst>
  <dgm:cxnLst>
    <dgm:cxn modelId="{46ABBBDB-7C4D-48DD-B9B3-420FE30E6279}" srcId="{FA72DFA4-07C2-4AAB-B142-83FADC28E63D}" destId="{5FBDB35E-333F-4F28-86D6-EE37DB4C01DB}" srcOrd="0" destOrd="0" parTransId="{4CB42E7B-1D47-45D1-805D-24E37C2BFB16}" sibTransId="{A6D1C56D-6F56-4A91-B78C-2416167B05BD}"/>
    <dgm:cxn modelId="{A27C8B0C-26E5-4781-BB53-B4CE8E8177F4}" srcId="{9354992E-D937-424A-BF2B-2D0B1943C449}" destId="{43F3F53E-D888-4223-AA98-587719C8687F}" srcOrd="0" destOrd="0" parTransId="{2C89792A-5614-4E15-9EEE-2BA09A9C5E0B}" sibTransId="{1248A165-B398-495A-98A0-76ADE10F8515}"/>
    <dgm:cxn modelId="{94653578-DEA7-4499-949F-8AE2FF15B2FE}" type="presOf" srcId="{FA72DFA4-07C2-4AAB-B142-83FADC28E63D}" destId="{E4AC9D92-9390-4771-8817-D6FD6179A697}" srcOrd="0" destOrd="0" presId="urn:microsoft.com/office/officeart/2005/8/layout/vList5"/>
    <dgm:cxn modelId="{D0FED5F9-D440-4DFB-868B-63051683DF4E}" type="presOf" srcId="{5FBDB35E-333F-4F28-86D6-EE37DB4C01DB}" destId="{60D6020E-7688-4361-B3C2-0781C9BC8ED2}" srcOrd="0" destOrd="0" presId="urn:microsoft.com/office/officeart/2005/8/layout/vList5"/>
    <dgm:cxn modelId="{5DFF6D7A-8F63-44A1-BBA5-8EA5B853F31B}" type="presOf" srcId="{43F3F53E-D888-4223-AA98-587719C8687F}" destId="{04BE635B-F906-4AF2-9DCD-BD750821A6FA}" srcOrd="0" destOrd="0" presId="urn:microsoft.com/office/officeart/2005/8/layout/vList5"/>
    <dgm:cxn modelId="{3C9A5E15-B885-49A7-87A1-B4BA56C4E1FA}" srcId="{8B45777C-9A2F-4CAE-82F1-CD693F20919A}" destId="{9354992E-D937-424A-BF2B-2D0B1943C449}" srcOrd="1" destOrd="0" parTransId="{F760848A-D4E7-4028-85F0-7A601E3AD8AF}" sibTransId="{2A0B767C-3422-4EEB-A8B1-CA8557DA3391}"/>
    <dgm:cxn modelId="{ECA00058-BB97-40FF-905E-667A9965B56B}" type="presOf" srcId="{9354992E-D937-424A-BF2B-2D0B1943C449}" destId="{40B72B5A-C640-4A90-86DD-8B4A273C40D7}" srcOrd="0" destOrd="0" presId="urn:microsoft.com/office/officeart/2005/8/layout/vList5"/>
    <dgm:cxn modelId="{AA4B2629-B564-4858-98B1-4E6E934C3057}" srcId="{8B45777C-9A2F-4CAE-82F1-CD693F20919A}" destId="{FA72DFA4-07C2-4AAB-B142-83FADC28E63D}" srcOrd="0" destOrd="0" parTransId="{133B7F59-D70E-468B-8817-0A7209532C3B}" sibTransId="{9040C1D5-FB28-45BE-A4BC-9DBB685DB021}"/>
    <dgm:cxn modelId="{648B5FF6-337A-45D9-AF86-AEB19D45E233}" type="presOf" srcId="{8B45777C-9A2F-4CAE-82F1-CD693F20919A}" destId="{E2BA973D-B7DE-4F2E-92B2-93309266842F}" srcOrd="0" destOrd="0" presId="urn:microsoft.com/office/officeart/2005/8/layout/vList5"/>
    <dgm:cxn modelId="{4C5957B9-EBCC-4B68-A7BB-B6DA61C749EC}" type="presParOf" srcId="{E2BA973D-B7DE-4F2E-92B2-93309266842F}" destId="{BF240E65-14A4-4950-8CDF-F86169084986}" srcOrd="0" destOrd="0" presId="urn:microsoft.com/office/officeart/2005/8/layout/vList5"/>
    <dgm:cxn modelId="{F982F138-830C-42F3-8E44-638801EEA897}" type="presParOf" srcId="{BF240E65-14A4-4950-8CDF-F86169084986}" destId="{E4AC9D92-9390-4771-8817-D6FD6179A697}" srcOrd="0" destOrd="0" presId="urn:microsoft.com/office/officeart/2005/8/layout/vList5"/>
    <dgm:cxn modelId="{820589BD-499E-4785-A8C1-A990196A83E7}" type="presParOf" srcId="{BF240E65-14A4-4950-8CDF-F86169084986}" destId="{60D6020E-7688-4361-B3C2-0781C9BC8ED2}" srcOrd="1" destOrd="0" presId="urn:microsoft.com/office/officeart/2005/8/layout/vList5"/>
    <dgm:cxn modelId="{B58ECD2F-4BCD-444C-9823-125C91824F11}" type="presParOf" srcId="{E2BA973D-B7DE-4F2E-92B2-93309266842F}" destId="{D2477A79-6BAB-4C30-8A87-C85178FCCCE1}" srcOrd="1" destOrd="0" presId="urn:microsoft.com/office/officeart/2005/8/layout/vList5"/>
    <dgm:cxn modelId="{8270F990-D08B-448F-A5FB-7007825D8534}" type="presParOf" srcId="{E2BA973D-B7DE-4F2E-92B2-93309266842F}" destId="{CD8F9ED7-21F3-4728-8AE5-79C2ADF59F81}" srcOrd="2" destOrd="0" presId="urn:microsoft.com/office/officeart/2005/8/layout/vList5"/>
    <dgm:cxn modelId="{3D2A64FF-FF04-41B0-B5F4-1B712151257E}" type="presParOf" srcId="{CD8F9ED7-21F3-4728-8AE5-79C2ADF59F81}" destId="{40B72B5A-C640-4A90-86DD-8B4A273C40D7}" srcOrd="0" destOrd="0" presId="urn:microsoft.com/office/officeart/2005/8/layout/vList5"/>
    <dgm:cxn modelId="{13E2771D-9A79-4716-94D5-5B34C89C335C}" type="presParOf" srcId="{CD8F9ED7-21F3-4728-8AE5-79C2ADF59F81}" destId="{04BE635B-F906-4AF2-9DCD-BD750821A6FA}"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C06B7B-641D-4E32-97D3-55DB074EA09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L"/>
        </a:p>
      </dgm:t>
    </dgm:pt>
    <dgm:pt modelId="{71310F29-5E93-4DDF-A557-568DD4324485}">
      <dgm:prSet phldrT="[Text]" custT="1"/>
      <dgm:spPr>
        <a:solidFill>
          <a:schemeClr val="accent1">
            <a:lumMod val="60000"/>
            <a:lumOff val="40000"/>
          </a:schemeClr>
        </a:solidFill>
      </dgm:spPr>
      <dgm:t>
        <a:bodyPr/>
        <a:lstStyle/>
        <a:p>
          <a:r>
            <a:rPr lang="es-ES" sz="2000" b="1" kern="1200" dirty="0" smtClean="0">
              <a:solidFill>
                <a:schemeClr val="bg1"/>
              </a:solidFill>
              <a:latin typeface="Comic Sans MS" panose="030F0702030302020204" pitchFamily="66" charset="0"/>
              <a:ea typeface="+mn-ea"/>
              <a:cs typeface="+mn-cs"/>
            </a:rPr>
            <a:t>Disminución de la masa muscular</a:t>
          </a:r>
          <a:endParaRPr lang="es-CL" sz="2000" b="1" kern="1200" dirty="0">
            <a:solidFill>
              <a:schemeClr val="bg1"/>
            </a:solidFill>
            <a:latin typeface="Comic Sans MS" panose="030F0702030302020204" pitchFamily="66" charset="0"/>
            <a:ea typeface="+mn-ea"/>
            <a:cs typeface="+mn-cs"/>
          </a:endParaRPr>
        </a:p>
      </dgm:t>
    </dgm:pt>
    <dgm:pt modelId="{4863E1B1-7B0C-469E-BCBB-50632CEABC68}" type="parTrans" cxnId="{5B53FC82-8774-4C71-A070-81ABC8A74963}">
      <dgm:prSet/>
      <dgm:spPr/>
      <dgm:t>
        <a:bodyPr/>
        <a:lstStyle/>
        <a:p>
          <a:endParaRPr lang="es-CL"/>
        </a:p>
      </dgm:t>
    </dgm:pt>
    <dgm:pt modelId="{06212330-55A0-4C75-B2E6-093C9D781977}" type="sibTrans" cxnId="{5B53FC82-8774-4C71-A070-81ABC8A74963}">
      <dgm:prSet/>
      <dgm:spPr/>
      <dgm:t>
        <a:bodyPr/>
        <a:lstStyle/>
        <a:p>
          <a:endParaRPr lang="es-CL"/>
        </a:p>
      </dgm:t>
    </dgm:pt>
    <dgm:pt modelId="{FD2A18E5-80F1-4C72-A9A9-5C501C190034}">
      <dgm:prSet phldrT="[Text]" custT="1"/>
      <dgm:spPr>
        <a:solidFill>
          <a:schemeClr val="accent1">
            <a:lumMod val="60000"/>
            <a:lumOff val="40000"/>
          </a:schemeClr>
        </a:solidFill>
      </dgm:spPr>
      <dgm:t>
        <a:bodyPr/>
        <a:lstStyle/>
        <a:p>
          <a:r>
            <a:rPr lang="es-ES" sz="2000" b="1" kern="1200" dirty="0" smtClean="0">
              <a:solidFill>
                <a:schemeClr val="bg1"/>
              </a:solidFill>
              <a:latin typeface="Comic Sans MS" panose="030F0702030302020204" pitchFamily="66" charset="0"/>
              <a:ea typeface="+mn-ea"/>
              <a:cs typeface="+mn-cs"/>
            </a:rPr>
            <a:t>Disminución de la fuerza muscular</a:t>
          </a:r>
          <a:endParaRPr lang="en-US" sz="2000" b="1" kern="1200" dirty="0">
            <a:solidFill>
              <a:schemeClr val="bg1"/>
            </a:solidFill>
            <a:latin typeface="Comic Sans MS" panose="030F0702030302020204" pitchFamily="66" charset="0"/>
            <a:ea typeface="+mn-ea"/>
            <a:cs typeface="+mn-cs"/>
          </a:endParaRPr>
        </a:p>
      </dgm:t>
    </dgm:pt>
    <dgm:pt modelId="{18A60BA3-1599-47B3-8968-FFE2E3719780}" type="parTrans" cxnId="{374A252E-6E1A-4D29-99C1-2B8793C218CA}">
      <dgm:prSet/>
      <dgm:spPr/>
      <dgm:t>
        <a:bodyPr/>
        <a:lstStyle/>
        <a:p>
          <a:endParaRPr lang="es-CL"/>
        </a:p>
      </dgm:t>
    </dgm:pt>
    <dgm:pt modelId="{1F01D3B6-BE35-4B1E-82D0-B13ECDC9A26D}" type="sibTrans" cxnId="{374A252E-6E1A-4D29-99C1-2B8793C218CA}">
      <dgm:prSet/>
      <dgm:spPr/>
      <dgm:t>
        <a:bodyPr/>
        <a:lstStyle/>
        <a:p>
          <a:endParaRPr lang="es-CL"/>
        </a:p>
      </dgm:t>
    </dgm:pt>
    <dgm:pt modelId="{C990E498-BE59-43FD-B9C5-2577302D0B99}">
      <dgm:prSet phldrT="[Text]" custT="1"/>
      <dgm:spPr>
        <a:solidFill>
          <a:schemeClr val="accent1">
            <a:lumMod val="60000"/>
            <a:lumOff val="40000"/>
          </a:schemeClr>
        </a:solidFill>
      </dgm:spPr>
      <dgm:t>
        <a:bodyPr/>
        <a:lstStyle/>
        <a:p>
          <a:r>
            <a:rPr lang="es-ES" sz="2000" b="1" kern="1200" dirty="0" smtClean="0">
              <a:solidFill>
                <a:schemeClr val="bg1"/>
              </a:solidFill>
              <a:latin typeface="Comic Sans MS" panose="030F0702030302020204" pitchFamily="66" charset="0"/>
              <a:ea typeface="+mn-ea"/>
              <a:cs typeface="+mn-cs"/>
            </a:rPr>
            <a:t>Disminución del rendimiento físico</a:t>
          </a:r>
          <a:endParaRPr lang="es-CL" sz="2000" b="1" kern="1200" dirty="0">
            <a:solidFill>
              <a:schemeClr val="bg1"/>
            </a:solidFill>
            <a:latin typeface="Comic Sans MS" panose="030F0702030302020204" pitchFamily="66" charset="0"/>
            <a:ea typeface="+mn-ea"/>
            <a:cs typeface="+mn-cs"/>
          </a:endParaRPr>
        </a:p>
      </dgm:t>
    </dgm:pt>
    <dgm:pt modelId="{E4EEAA46-D70C-451A-85E5-9BCCBF72566F}" type="parTrans" cxnId="{4796097C-B840-4931-B177-7A960787CC53}">
      <dgm:prSet/>
      <dgm:spPr/>
      <dgm:t>
        <a:bodyPr/>
        <a:lstStyle/>
        <a:p>
          <a:endParaRPr lang="es-CL"/>
        </a:p>
      </dgm:t>
    </dgm:pt>
    <dgm:pt modelId="{DAF2E423-EB81-451F-B178-3887DACCF905}" type="sibTrans" cxnId="{4796097C-B840-4931-B177-7A960787CC53}">
      <dgm:prSet/>
      <dgm:spPr/>
      <dgm:t>
        <a:bodyPr/>
        <a:lstStyle/>
        <a:p>
          <a:endParaRPr lang="es-CL"/>
        </a:p>
      </dgm:t>
    </dgm:pt>
    <dgm:pt modelId="{96BFBE41-E836-407B-B40B-6BB5D3E78299}" type="pres">
      <dgm:prSet presAssocID="{21C06B7B-641D-4E32-97D3-55DB074EA09E}" presName="linear" presStyleCnt="0">
        <dgm:presLayoutVars>
          <dgm:dir/>
          <dgm:animLvl val="lvl"/>
          <dgm:resizeHandles val="exact"/>
        </dgm:presLayoutVars>
      </dgm:prSet>
      <dgm:spPr/>
      <dgm:t>
        <a:bodyPr/>
        <a:lstStyle/>
        <a:p>
          <a:endParaRPr lang="es-CL"/>
        </a:p>
      </dgm:t>
    </dgm:pt>
    <dgm:pt modelId="{6D866AFC-D18B-41AF-97EC-799C622A48FF}" type="pres">
      <dgm:prSet presAssocID="{71310F29-5E93-4DDF-A557-568DD4324485}" presName="parentLin" presStyleCnt="0"/>
      <dgm:spPr/>
    </dgm:pt>
    <dgm:pt modelId="{F0AE770C-CA64-42E1-BA06-FAFDC1A0820C}" type="pres">
      <dgm:prSet presAssocID="{71310F29-5E93-4DDF-A557-568DD4324485}" presName="parentLeftMargin" presStyleLbl="node1" presStyleIdx="0" presStyleCnt="3"/>
      <dgm:spPr/>
      <dgm:t>
        <a:bodyPr/>
        <a:lstStyle/>
        <a:p>
          <a:endParaRPr lang="es-CL"/>
        </a:p>
      </dgm:t>
    </dgm:pt>
    <dgm:pt modelId="{6EC8F811-0729-400B-A6F2-4B442DD1A61D}" type="pres">
      <dgm:prSet presAssocID="{71310F29-5E93-4DDF-A557-568DD4324485}" presName="parentText" presStyleLbl="node1" presStyleIdx="0" presStyleCnt="3" custScaleX="99527">
        <dgm:presLayoutVars>
          <dgm:chMax val="0"/>
          <dgm:bulletEnabled val="1"/>
        </dgm:presLayoutVars>
      </dgm:prSet>
      <dgm:spPr/>
      <dgm:t>
        <a:bodyPr/>
        <a:lstStyle/>
        <a:p>
          <a:endParaRPr lang="es-CL"/>
        </a:p>
      </dgm:t>
    </dgm:pt>
    <dgm:pt modelId="{9AFA7D98-0F07-43F2-8EFA-B00B138473D0}" type="pres">
      <dgm:prSet presAssocID="{71310F29-5E93-4DDF-A557-568DD4324485}" presName="negativeSpace" presStyleCnt="0"/>
      <dgm:spPr/>
    </dgm:pt>
    <dgm:pt modelId="{6E6EE20D-5FC3-4E1A-B511-2C702C19C4FF}" type="pres">
      <dgm:prSet presAssocID="{71310F29-5E93-4DDF-A557-568DD4324485}" presName="childText" presStyleLbl="conFgAcc1" presStyleIdx="0" presStyleCnt="3">
        <dgm:presLayoutVars>
          <dgm:bulletEnabled val="1"/>
        </dgm:presLayoutVars>
      </dgm:prSet>
      <dgm:spPr/>
    </dgm:pt>
    <dgm:pt modelId="{A9C45830-B1A1-4CC0-A0DD-F999D4A679A1}" type="pres">
      <dgm:prSet presAssocID="{06212330-55A0-4C75-B2E6-093C9D781977}" presName="spaceBetweenRectangles" presStyleCnt="0"/>
      <dgm:spPr/>
    </dgm:pt>
    <dgm:pt modelId="{22EF54EF-A22E-4456-BACE-A48C444FEEDB}" type="pres">
      <dgm:prSet presAssocID="{FD2A18E5-80F1-4C72-A9A9-5C501C190034}" presName="parentLin" presStyleCnt="0"/>
      <dgm:spPr/>
    </dgm:pt>
    <dgm:pt modelId="{6D6C4916-2295-4B24-A02E-B02B2456184A}" type="pres">
      <dgm:prSet presAssocID="{FD2A18E5-80F1-4C72-A9A9-5C501C190034}" presName="parentLeftMargin" presStyleLbl="node1" presStyleIdx="0" presStyleCnt="3" custScaleX="107493" custScaleY="97472" custLinFactNeighborX="6209" custLinFactNeighborY="-4886"/>
      <dgm:spPr/>
      <dgm:t>
        <a:bodyPr/>
        <a:lstStyle/>
        <a:p>
          <a:endParaRPr lang="es-CL"/>
        </a:p>
      </dgm:t>
    </dgm:pt>
    <dgm:pt modelId="{38287B8D-329F-4D6D-937D-E7BACCA6E634}" type="pres">
      <dgm:prSet presAssocID="{FD2A18E5-80F1-4C72-A9A9-5C501C190034}" presName="parentText" presStyleLbl="node1" presStyleIdx="1" presStyleCnt="3">
        <dgm:presLayoutVars>
          <dgm:chMax val="0"/>
          <dgm:bulletEnabled val="1"/>
        </dgm:presLayoutVars>
      </dgm:prSet>
      <dgm:spPr/>
      <dgm:t>
        <a:bodyPr/>
        <a:lstStyle/>
        <a:p>
          <a:endParaRPr lang="es-CL"/>
        </a:p>
      </dgm:t>
    </dgm:pt>
    <dgm:pt modelId="{C4CAB284-13E8-4218-803E-0467DA512F9E}" type="pres">
      <dgm:prSet presAssocID="{FD2A18E5-80F1-4C72-A9A9-5C501C190034}" presName="negativeSpace" presStyleCnt="0"/>
      <dgm:spPr/>
    </dgm:pt>
    <dgm:pt modelId="{3BE0B1F4-DF95-491B-9F27-F4DA806F59B2}" type="pres">
      <dgm:prSet presAssocID="{FD2A18E5-80F1-4C72-A9A9-5C501C190034}" presName="childText" presStyleLbl="conFgAcc1" presStyleIdx="1" presStyleCnt="3">
        <dgm:presLayoutVars>
          <dgm:bulletEnabled val="1"/>
        </dgm:presLayoutVars>
      </dgm:prSet>
      <dgm:spPr/>
      <dgm:t>
        <a:bodyPr/>
        <a:lstStyle/>
        <a:p>
          <a:endParaRPr lang="es-CL"/>
        </a:p>
      </dgm:t>
    </dgm:pt>
    <dgm:pt modelId="{3CDCBC25-9517-4877-9EFB-8BA43ADDA8F6}" type="pres">
      <dgm:prSet presAssocID="{1F01D3B6-BE35-4B1E-82D0-B13ECDC9A26D}" presName="spaceBetweenRectangles" presStyleCnt="0"/>
      <dgm:spPr/>
    </dgm:pt>
    <dgm:pt modelId="{06314386-7957-4481-8851-18CDA7D4C654}" type="pres">
      <dgm:prSet presAssocID="{C990E498-BE59-43FD-B9C5-2577302D0B99}" presName="parentLin" presStyleCnt="0"/>
      <dgm:spPr/>
    </dgm:pt>
    <dgm:pt modelId="{0CE89904-859A-4FE5-9639-1FEC6886C20D}" type="pres">
      <dgm:prSet presAssocID="{C990E498-BE59-43FD-B9C5-2577302D0B99}" presName="parentLeftMargin" presStyleLbl="node1" presStyleIdx="1" presStyleCnt="3" custScaleX="99527"/>
      <dgm:spPr/>
      <dgm:t>
        <a:bodyPr/>
        <a:lstStyle/>
        <a:p>
          <a:endParaRPr lang="es-CL"/>
        </a:p>
      </dgm:t>
    </dgm:pt>
    <dgm:pt modelId="{B1D30825-20A0-409E-87EC-9B1C89693ECB}" type="pres">
      <dgm:prSet presAssocID="{C990E498-BE59-43FD-B9C5-2577302D0B99}" presName="parentText" presStyleLbl="node1" presStyleIdx="2" presStyleCnt="3">
        <dgm:presLayoutVars>
          <dgm:chMax val="0"/>
          <dgm:bulletEnabled val="1"/>
        </dgm:presLayoutVars>
      </dgm:prSet>
      <dgm:spPr/>
      <dgm:t>
        <a:bodyPr/>
        <a:lstStyle/>
        <a:p>
          <a:endParaRPr lang="es-CL"/>
        </a:p>
      </dgm:t>
    </dgm:pt>
    <dgm:pt modelId="{FEF21DB8-88E1-4A1B-9982-7B51267AB327}" type="pres">
      <dgm:prSet presAssocID="{C990E498-BE59-43FD-B9C5-2577302D0B99}" presName="negativeSpace" presStyleCnt="0"/>
      <dgm:spPr/>
    </dgm:pt>
    <dgm:pt modelId="{FAADA6A2-2C3B-49FF-9021-E86F3608D461}" type="pres">
      <dgm:prSet presAssocID="{C990E498-BE59-43FD-B9C5-2577302D0B99}" presName="childText" presStyleLbl="conFgAcc1" presStyleIdx="2" presStyleCnt="3">
        <dgm:presLayoutVars>
          <dgm:bulletEnabled val="1"/>
        </dgm:presLayoutVars>
      </dgm:prSet>
      <dgm:spPr/>
    </dgm:pt>
  </dgm:ptLst>
  <dgm:cxnLst>
    <dgm:cxn modelId="{E0985B79-82BA-4058-A3DE-1CBC1B024084}" type="presOf" srcId="{FD2A18E5-80F1-4C72-A9A9-5C501C190034}" destId="{6D6C4916-2295-4B24-A02E-B02B2456184A}" srcOrd="0" destOrd="0" presId="urn:microsoft.com/office/officeart/2005/8/layout/list1"/>
    <dgm:cxn modelId="{2CC29855-F81E-491D-9D72-1E19A708A676}" type="presOf" srcId="{21C06B7B-641D-4E32-97D3-55DB074EA09E}" destId="{96BFBE41-E836-407B-B40B-6BB5D3E78299}" srcOrd="0" destOrd="0" presId="urn:microsoft.com/office/officeart/2005/8/layout/list1"/>
    <dgm:cxn modelId="{374A252E-6E1A-4D29-99C1-2B8793C218CA}" srcId="{21C06B7B-641D-4E32-97D3-55DB074EA09E}" destId="{FD2A18E5-80F1-4C72-A9A9-5C501C190034}" srcOrd="1" destOrd="0" parTransId="{18A60BA3-1599-47B3-8968-FFE2E3719780}" sibTransId="{1F01D3B6-BE35-4B1E-82D0-B13ECDC9A26D}"/>
    <dgm:cxn modelId="{7C800BA8-E8BC-45F3-B274-8059C58BC765}" type="presOf" srcId="{C990E498-BE59-43FD-B9C5-2577302D0B99}" destId="{B1D30825-20A0-409E-87EC-9B1C89693ECB}" srcOrd="1" destOrd="0" presId="urn:microsoft.com/office/officeart/2005/8/layout/list1"/>
    <dgm:cxn modelId="{C3575E89-8E8B-4D09-AAC1-B5558CB597E6}" type="presOf" srcId="{FD2A18E5-80F1-4C72-A9A9-5C501C190034}" destId="{38287B8D-329F-4D6D-937D-E7BACCA6E634}" srcOrd="1" destOrd="0" presId="urn:microsoft.com/office/officeart/2005/8/layout/list1"/>
    <dgm:cxn modelId="{F25603A8-467B-4C99-BC24-1D8F17EC9C54}" type="presOf" srcId="{71310F29-5E93-4DDF-A557-568DD4324485}" destId="{F0AE770C-CA64-42E1-BA06-FAFDC1A0820C}" srcOrd="0" destOrd="0" presId="urn:microsoft.com/office/officeart/2005/8/layout/list1"/>
    <dgm:cxn modelId="{4796097C-B840-4931-B177-7A960787CC53}" srcId="{21C06B7B-641D-4E32-97D3-55DB074EA09E}" destId="{C990E498-BE59-43FD-B9C5-2577302D0B99}" srcOrd="2" destOrd="0" parTransId="{E4EEAA46-D70C-451A-85E5-9BCCBF72566F}" sibTransId="{DAF2E423-EB81-451F-B178-3887DACCF905}"/>
    <dgm:cxn modelId="{CE68D938-83E0-4982-AF63-62C87500B86A}" type="presOf" srcId="{C990E498-BE59-43FD-B9C5-2577302D0B99}" destId="{0CE89904-859A-4FE5-9639-1FEC6886C20D}" srcOrd="0" destOrd="0" presId="urn:microsoft.com/office/officeart/2005/8/layout/list1"/>
    <dgm:cxn modelId="{5B53FC82-8774-4C71-A070-81ABC8A74963}" srcId="{21C06B7B-641D-4E32-97D3-55DB074EA09E}" destId="{71310F29-5E93-4DDF-A557-568DD4324485}" srcOrd="0" destOrd="0" parTransId="{4863E1B1-7B0C-469E-BCBB-50632CEABC68}" sibTransId="{06212330-55A0-4C75-B2E6-093C9D781977}"/>
    <dgm:cxn modelId="{BF870310-3B75-48AC-B6E7-A9B0F8A9E679}" type="presOf" srcId="{71310F29-5E93-4DDF-A557-568DD4324485}" destId="{6EC8F811-0729-400B-A6F2-4B442DD1A61D}" srcOrd="1" destOrd="0" presId="urn:microsoft.com/office/officeart/2005/8/layout/list1"/>
    <dgm:cxn modelId="{EC0B7BF5-11D5-4EC0-B957-91E8571C41BB}" type="presParOf" srcId="{96BFBE41-E836-407B-B40B-6BB5D3E78299}" destId="{6D866AFC-D18B-41AF-97EC-799C622A48FF}" srcOrd="0" destOrd="0" presId="urn:microsoft.com/office/officeart/2005/8/layout/list1"/>
    <dgm:cxn modelId="{75B119FD-8EE6-458A-ADC3-E09C777992B8}" type="presParOf" srcId="{6D866AFC-D18B-41AF-97EC-799C622A48FF}" destId="{F0AE770C-CA64-42E1-BA06-FAFDC1A0820C}" srcOrd="0" destOrd="0" presId="urn:microsoft.com/office/officeart/2005/8/layout/list1"/>
    <dgm:cxn modelId="{544B4A5E-7217-4C32-830E-1D74B28DB725}" type="presParOf" srcId="{6D866AFC-D18B-41AF-97EC-799C622A48FF}" destId="{6EC8F811-0729-400B-A6F2-4B442DD1A61D}" srcOrd="1" destOrd="0" presId="urn:microsoft.com/office/officeart/2005/8/layout/list1"/>
    <dgm:cxn modelId="{E2D12976-81EE-4A80-9EB9-A44DBD12920E}" type="presParOf" srcId="{96BFBE41-E836-407B-B40B-6BB5D3E78299}" destId="{9AFA7D98-0F07-43F2-8EFA-B00B138473D0}" srcOrd="1" destOrd="0" presId="urn:microsoft.com/office/officeart/2005/8/layout/list1"/>
    <dgm:cxn modelId="{9C2A1303-0A2C-4309-8D29-FA938FC7476A}" type="presParOf" srcId="{96BFBE41-E836-407B-B40B-6BB5D3E78299}" destId="{6E6EE20D-5FC3-4E1A-B511-2C702C19C4FF}" srcOrd="2" destOrd="0" presId="urn:microsoft.com/office/officeart/2005/8/layout/list1"/>
    <dgm:cxn modelId="{39795BBB-A85E-435A-AE61-1E96C054285C}" type="presParOf" srcId="{96BFBE41-E836-407B-B40B-6BB5D3E78299}" destId="{A9C45830-B1A1-4CC0-A0DD-F999D4A679A1}" srcOrd="3" destOrd="0" presId="urn:microsoft.com/office/officeart/2005/8/layout/list1"/>
    <dgm:cxn modelId="{2E6309BC-C8FE-4119-91D9-DD4775EAD8B4}" type="presParOf" srcId="{96BFBE41-E836-407B-B40B-6BB5D3E78299}" destId="{22EF54EF-A22E-4456-BACE-A48C444FEEDB}" srcOrd="4" destOrd="0" presId="urn:microsoft.com/office/officeart/2005/8/layout/list1"/>
    <dgm:cxn modelId="{573D37A9-D837-47C0-9505-750A7A39D022}" type="presParOf" srcId="{22EF54EF-A22E-4456-BACE-A48C444FEEDB}" destId="{6D6C4916-2295-4B24-A02E-B02B2456184A}" srcOrd="0" destOrd="0" presId="urn:microsoft.com/office/officeart/2005/8/layout/list1"/>
    <dgm:cxn modelId="{E459E004-5386-409D-B3F4-187EA2068138}" type="presParOf" srcId="{22EF54EF-A22E-4456-BACE-A48C444FEEDB}" destId="{38287B8D-329F-4D6D-937D-E7BACCA6E634}" srcOrd="1" destOrd="0" presId="urn:microsoft.com/office/officeart/2005/8/layout/list1"/>
    <dgm:cxn modelId="{A7ECF1CA-9582-4A69-9D9B-6FBD150081BE}" type="presParOf" srcId="{96BFBE41-E836-407B-B40B-6BB5D3E78299}" destId="{C4CAB284-13E8-4218-803E-0467DA512F9E}" srcOrd="5" destOrd="0" presId="urn:microsoft.com/office/officeart/2005/8/layout/list1"/>
    <dgm:cxn modelId="{480C0CBF-DAEB-4C08-83BD-93948FB7716F}" type="presParOf" srcId="{96BFBE41-E836-407B-B40B-6BB5D3E78299}" destId="{3BE0B1F4-DF95-491B-9F27-F4DA806F59B2}" srcOrd="6" destOrd="0" presId="urn:microsoft.com/office/officeart/2005/8/layout/list1"/>
    <dgm:cxn modelId="{8D58C1DA-B619-4800-A3BF-4CBD4D78BB6C}" type="presParOf" srcId="{96BFBE41-E836-407B-B40B-6BB5D3E78299}" destId="{3CDCBC25-9517-4877-9EFB-8BA43ADDA8F6}" srcOrd="7" destOrd="0" presId="urn:microsoft.com/office/officeart/2005/8/layout/list1"/>
    <dgm:cxn modelId="{41AF2AB9-4FC8-4CC4-908A-F7E08546C939}" type="presParOf" srcId="{96BFBE41-E836-407B-B40B-6BB5D3E78299}" destId="{06314386-7957-4481-8851-18CDA7D4C654}" srcOrd="8" destOrd="0" presId="urn:microsoft.com/office/officeart/2005/8/layout/list1"/>
    <dgm:cxn modelId="{27F5C775-0C34-4AE3-9A54-DB10C22D7406}" type="presParOf" srcId="{06314386-7957-4481-8851-18CDA7D4C654}" destId="{0CE89904-859A-4FE5-9639-1FEC6886C20D}" srcOrd="0" destOrd="0" presId="urn:microsoft.com/office/officeart/2005/8/layout/list1"/>
    <dgm:cxn modelId="{C934E6D2-FB02-4D4E-84EF-9C98786627DF}" type="presParOf" srcId="{06314386-7957-4481-8851-18CDA7D4C654}" destId="{B1D30825-20A0-409E-87EC-9B1C89693ECB}" srcOrd="1" destOrd="0" presId="urn:microsoft.com/office/officeart/2005/8/layout/list1"/>
    <dgm:cxn modelId="{4E8C3D8A-F3B3-482E-A9CD-8EF4C424FCBB}" type="presParOf" srcId="{96BFBE41-E836-407B-B40B-6BB5D3E78299}" destId="{FEF21DB8-88E1-4A1B-9982-7B51267AB327}" srcOrd="9" destOrd="0" presId="urn:microsoft.com/office/officeart/2005/8/layout/list1"/>
    <dgm:cxn modelId="{A1ACA19C-FD93-43F9-A0D9-5E06479795DE}" type="presParOf" srcId="{96BFBE41-E836-407B-B40B-6BB5D3E78299}" destId="{FAADA6A2-2C3B-49FF-9021-E86F3608D46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30ACFD-9E3E-463C-A272-671F1613EADC}" type="doc">
      <dgm:prSet loTypeId="urn:microsoft.com/office/officeart/2005/8/layout/hierarchy6" loCatId="hierarchy" qsTypeId="urn:microsoft.com/office/officeart/2005/8/quickstyle/simple3" qsCatId="simple" csTypeId="urn:microsoft.com/office/officeart/2005/8/colors/accent1_2" csCatId="accent1" phldr="1"/>
      <dgm:spPr/>
      <dgm:t>
        <a:bodyPr/>
        <a:lstStyle/>
        <a:p>
          <a:endParaRPr lang="es-CL"/>
        </a:p>
      </dgm:t>
    </dgm:pt>
    <dgm:pt modelId="{ED215675-F5C5-42AE-9CB0-5553A7275F63}">
      <dgm:prSet phldrT="[Texto]" custT="1"/>
      <dgm:spPr/>
      <dgm:t>
        <a:bodyPr/>
        <a:lstStyle/>
        <a:p>
          <a:r>
            <a:rPr lang="es-CL" sz="1100" b="1"/>
            <a:t>Velocidad de marcha</a:t>
          </a:r>
          <a:endParaRPr lang="es-CL" sz="1100" b="1">
            <a:solidFill>
              <a:srgbClr val="FF0000"/>
            </a:solidFill>
          </a:endParaRPr>
        </a:p>
      </dgm:t>
    </dgm:pt>
    <dgm:pt modelId="{2407314A-1F92-434C-988E-D30D22C0CB43}" type="parTrans" cxnId="{A1E740B7-3D8D-4C41-BB7B-06403C3ED66C}">
      <dgm:prSet/>
      <dgm:spPr/>
      <dgm:t>
        <a:bodyPr/>
        <a:lstStyle/>
        <a:p>
          <a:endParaRPr lang="es-CL" b="1"/>
        </a:p>
      </dgm:t>
    </dgm:pt>
    <dgm:pt modelId="{16CFEB8D-7E5C-4A15-B1D7-C7BB11A2B052}" type="sibTrans" cxnId="{A1E740B7-3D8D-4C41-BB7B-06403C3ED66C}">
      <dgm:prSet/>
      <dgm:spPr/>
      <dgm:t>
        <a:bodyPr/>
        <a:lstStyle/>
        <a:p>
          <a:endParaRPr lang="es-CL" b="1"/>
        </a:p>
      </dgm:t>
    </dgm:pt>
    <dgm:pt modelId="{A87FC7D8-A6D1-47F2-AE34-ADE2C93AAE08}">
      <dgm:prSet phldrT="[Texto]" custT="1"/>
      <dgm:spPr/>
      <dgm:t>
        <a:bodyPr/>
        <a:lstStyle/>
        <a:p>
          <a:r>
            <a:rPr lang="es-CL" sz="1100" b="1"/>
            <a:t>Dinamometría (kg) Percentil 25 (P25)</a:t>
          </a:r>
        </a:p>
      </dgm:t>
    </dgm:pt>
    <dgm:pt modelId="{66EBB2A9-9C9D-4A60-AC04-75855BEF4BAC}" type="parTrans" cxnId="{C6E50519-D908-4058-A0BB-9B143949677D}">
      <dgm:prSet/>
      <dgm:spPr/>
      <dgm:t>
        <a:bodyPr/>
        <a:lstStyle/>
        <a:p>
          <a:endParaRPr lang="es-CL" sz="1100" b="1"/>
        </a:p>
      </dgm:t>
    </dgm:pt>
    <dgm:pt modelId="{6CF079A2-CA48-415D-B0D7-71CC390F8DC2}" type="sibTrans" cxnId="{C6E50519-D908-4058-A0BB-9B143949677D}">
      <dgm:prSet/>
      <dgm:spPr/>
      <dgm:t>
        <a:bodyPr/>
        <a:lstStyle/>
        <a:p>
          <a:endParaRPr lang="es-CL" b="1"/>
        </a:p>
      </dgm:t>
    </dgm:pt>
    <dgm:pt modelId="{A6A19638-9FF3-488F-8BFC-C8F5827A0165}">
      <dgm:prSet phldrT="[Texto]" custT="1"/>
      <dgm:spPr/>
      <dgm:t>
        <a:bodyPr/>
        <a:lstStyle/>
        <a:p>
          <a:pPr algn="ctr"/>
          <a:r>
            <a:rPr lang="es-CL" sz="1100" b="1"/>
            <a:t>Normal &gt;P25            </a:t>
          </a:r>
        </a:p>
        <a:p>
          <a:pPr algn="l"/>
          <a:r>
            <a:rPr lang="es-CL" sz="1100" b="1"/>
            <a:t>&gt;15 </a:t>
          </a:r>
          <a:r>
            <a:rPr lang="es-CL" sz="900" b="1"/>
            <a:t>Kg</a:t>
          </a:r>
          <a:r>
            <a:rPr lang="es-CL" sz="1100" b="1"/>
            <a:t> mujeres </a:t>
          </a:r>
        </a:p>
        <a:p>
          <a:pPr algn="l"/>
          <a:r>
            <a:rPr lang="es-CL" sz="1100" b="1"/>
            <a:t>&gt;27</a:t>
          </a:r>
          <a:r>
            <a:rPr lang="es-CL" sz="900" b="1"/>
            <a:t> Kg </a:t>
          </a:r>
          <a:r>
            <a:rPr lang="es-CL" sz="1100" b="1"/>
            <a:t>hombres</a:t>
          </a:r>
        </a:p>
      </dgm:t>
    </dgm:pt>
    <dgm:pt modelId="{A8851786-D469-423A-8A98-E3AC16E09BC9}" type="parTrans" cxnId="{3357D51C-10A0-4F22-B64A-3D513F1F43B3}">
      <dgm:prSet/>
      <dgm:spPr/>
      <dgm:t>
        <a:bodyPr/>
        <a:lstStyle/>
        <a:p>
          <a:endParaRPr lang="es-CL" sz="1100" b="1"/>
        </a:p>
      </dgm:t>
    </dgm:pt>
    <dgm:pt modelId="{41043311-1925-4DD2-BE4C-337509D344B6}" type="sibTrans" cxnId="{3357D51C-10A0-4F22-B64A-3D513F1F43B3}">
      <dgm:prSet/>
      <dgm:spPr/>
      <dgm:t>
        <a:bodyPr/>
        <a:lstStyle/>
        <a:p>
          <a:endParaRPr lang="es-CL" b="1"/>
        </a:p>
      </dgm:t>
    </dgm:pt>
    <dgm:pt modelId="{4B9ABC5E-9EC7-432D-8F37-E760084774A4}">
      <dgm:prSet phldrT="[Texto]" custT="1"/>
      <dgm:spPr/>
      <dgm:t>
        <a:bodyPr/>
        <a:lstStyle/>
        <a:p>
          <a:r>
            <a:rPr lang="es-CL" sz="1100" b="1"/>
            <a:t>Baja </a:t>
          </a:r>
          <a:r>
            <a:rPr lang="es-CL" sz="1100" b="1">
              <a:latin typeface="+mn-lt"/>
              <a:cs typeface="Arial"/>
            </a:rPr>
            <a:t>≤ P25</a:t>
          </a:r>
        </a:p>
        <a:p>
          <a:r>
            <a:rPr lang="es-CL" sz="1100" b="1">
              <a:latin typeface="+mn-lt"/>
              <a:cs typeface="Arial"/>
            </a:rPr>
            <a:t>≤ 15</a:t>
          </a:r>
          <a:r>
            <a:rPr lang="es-CL" sz="900" b="1">
              <a:latin typeface="+mn-lt"/>
              <a:cs typeface="Arial"/>
            </a:rPr>
            <a:t> kg </a:t>
          </a:r>
          <a:r>
            <a:rPr lang="es-CL" sz="1100" b="1">
              <a:latin typeface="+mn-lt"/>
              <a:cs typeface="Arial"/>
            </a:rPr>
            <a:t>mujeres</a:t>
          </a:r>
        </a:p>
        <a:p>
          <a:r>
            <a:rPr lang="es-CL" sz="1100" b="1">
              <a:latin typeface="+mn-lt"/>
              <a:cs typeface="Arial"/>
            </a:rPr>
            <a:t>≤ 27</a:t>
          </a:r>
          <a:r>
            <a:rPr lang="es-CL" sz="900" b="1">
              <a:latin typeface="+mn-lt"/>
              <a:cs typeface="Arial"/>
            </a:rPr>
            <a:t> kg </a:t>
          </a:r>
          <a:r>
            <a:rPr lang="es-CL" sz="1100" b="1">
              <a:latin typeface="+mn-lt"/>
              <a:cs typeface="Arial"/>
            </a:rPr>
            <a:t>hombres </a:t>
          </a:r>
        </a:p>
      </dgm:t>
    </dgm:pt>
    <dgm:pt modelId="{48F9864F-FD56-4D4D-B042-167BFF7AD1D0}" type="parTrans" cxnId="{2C3E5253-442A-41DA-AB67-9D78DADB4DC6}">
      <dgm:prSet/>
      <dgm:spPr/>
      <dgm:t>
        <a:bodyPr/>
        <a:lstStyle/>
        <a:p>
          <a:endParaRPr lang="es-CL" sz="1100" b="1"/>
        </a:p>
      </dgm:t>
    </dgm:pt>
    <dgm:pt modelId="{7121D951-209F-421B-A3AE-5E72B27E316F}" type="sibTrans" cxnId="{2C3E5253-442A-41DA-AB67-9D78DADB4DC6}">
      <dgm:prSet/>
      <dgm:spPr/>
      <dgm:t>
        <a:bodyPr/>
        <a:lstStyle/>
        <a:p>
          <a:endParaRPr lang="es-CL" b="1"/>
        </a:p>
      </dgm:t>
    </dgm:pt>
    <dgm:pt modelId="{6533D170-FDBC-4E9D-A4CD-611A4F17805B}">
      <dgm:prSet phldrT="[Texto]" custT="1"/>
      <dgm:spPr/>
      <dgm:t>
        <a:bodyPr/>
        <a:lstStyle/>
        <a:p>
          <a:r>
            <a:rPr lang="es-CL" sz="1100" b="1">
              <a:latin typeface="Arial"/>
              <a:cs typeface="Arial"/>
            </a:rPr>
            <a:t>≤</a:t>
          </a:r>
          <a:r>
            <a:rPr lang="es-CL" sz="1100" b="1"/>
            <a:t>0,8 m/s</a:t>
          </a:r>
        </a:p>
      </dgm:t>
    </dgm:pt>
    <dgm:pt modelId="{3B968C5E-8379-431D-BC41-53B976E52E44}" type="parTrans" cxnId="{D21DEF9F-27BB-481E-8415-ECB85F1AAD47}">
      <dgm:prSet/>
      <dgm:spPr/>
      <dgm:t>
        <a:bodyPr/>
        <a:lstStyle/>
        <a:p>
          <a:endParaRPr lang="es-CL" sz="1100" b="1"/>
        </a:p>
      </dgm:t>
    </dgm:pt>
    <dgm:pt modelId="{9E1043F1-959D-46C0-9863-8C5B2AD4AC0A}" type="sibTrans" cxnId="{D21DEF9F-27BB-481E-8415-ECB85F1AAD47}">
      <dgm:prSet/>
      <dgm:spPr/>
      <dgm:t>
        <a:bodyPr/>
        <a:lstStyle/>
        <a:p>
          <a:endParaRPr lang="es-CL" b="1"/>
        </a:p>
      </dgm:t>
    </dgm:pt>
    <dgm:pt modelId="{E80A1FD9-D43B-44DF-8F6B-1729560E72C5}">
      <dgm:prSet phldrT="[Texto]" custT="1"/>
      <dgm:spPr/>
      <dgm:t>
        <a:bodyPr/>
        <a:lstStyle/>
        <a:p>
          <a:pPr algn="ctr"/>
          <a:r>
            <a:rPr lang="es-CL" sz="1100" b="1">
              <a:solidFill>
                <a:sysClr val="windowText" lastClr="000000"/>
              </a:solidFill>
            </a:rPr>
            <a:t>Indice de </a:t>
          </a:r>
          <a:r>
            <a:rPr lang="es-CL" sz="1100" b="1"/>
            <a:t>Masa muscular apendicular esquelética (kg/m</a:t>
          </a:r>
          <a:r>
            <a:rPr lang="es-CL" sz="1100" b="1" baseline="30000"/>
            <a:t>2</a:t>
          </a:r>
          <a:r>
            <a:rPr lang="es-CL" sz="1100" b="1" baseline="0"/>
            <a:t>)</a:t>
          </a:r>
          <a:endParaRPr lang="es-CL" sz="1100" b="1" baseline="30000"/>
        </a:p>
      </dgm:t>
    </dgm:pt>
    <dgm:pt modelId="{FC6D0AFB-3910-41A7-8EEA-EAC0B84A5DA4}" type="parTrans" cxnId="{2FFF7B36-4ABB-4CFA-80F2-E3D97409C28A}">
      <dgm:prSet/>
      <dgm:spPr/>
      <dgm:t>
        <a:bodyPr/>
        <a:lstStyle/>
        <a:p>
          <a:endParaRPr lang="es-CL" sz="1100" b="1"/>
        </a:p>
      </dgm:t>
    </dgm:pt>
    <dgm:pt modelId="{C562DB14-4563-4369-BCB0-9FECDC7F0A1F}" type="sibTrans" cxnId="{2FFF7B36-4ABB-4CFA-80F2-E3D97409C28A}">
      <dgm:prSet/>
      <dgm:spPr/>
      <dgm:t>
        <a:bodyPr/>
        <a:lstStyle/>
        <a:p>
          <a:endParaRPr lang="es-CL" b="1"/>
        </a:p>
      </dgm:t>
    </dgm:pt>
    <dgm:pt modelId="{CF347D9B-B797-4624-B9FA-65E255C1FD30}">
      <dgm:prSet custT="1"/>
      <dgm:spPr/>
      <dgm:t>
        <a:bodyPr/>
        <a:lstStyle/>
        <a:p>
          <a:r>
            <a:rPr lang="es-CL" sz="1100" b="1"/>
            <a:t>&gt;0,8 m/s</a:t>
          </a:r>
        </a:p>
      </dgm:t>
    </dgm:pt>
    <dgm:pt modelId="{5BF1CD97-17CB-4BDC-8A33-E96A319FA662}" type="parTrans" cxnId="{C623648A-2E70-4666-9E9E-1D79E1AC2413}">
      <dgm:prSet/>
      <dgm:spPr/>
      <dgm:t>
        <a:bodyPr/>
        <a:lstStyle/>
        <a:p>
          <a:endParaRPr lang="es-CL" sz="1100" b="1"/>
        </a:p>
      </dgm:t>
    </dgm:pt>
    <dgm:pt modelId="{A5CBA612-DF02-4B28-92F0-646C6A54CC3A}" type="sibTrans" cxnId="{C623648A-2E70-4666-9E9E-1D79E1AC2413}">
      <dgm:prSet/>
      <dgm:spPr/>
      <dgm:t>
        <a:bodyPr/>
        <a:lstStyle/>
        <a:p>
          <a:endParaRPr lang="es-CL" b="1"/>
        </a:p>
      </dgm:t>
    </dgm:pt>
    <dgm:pt modelId="{D527DB67-15BB-4D29-B9B1-2CC16342975F}">
      <dgm:prSet custT="1"/>
      <dgm:spPr/>
      <dgm:t>
        <a:bodyPr/>
        <a:lstStyle/>
        <a:p>
          <a:r>
            <a:rPr lang="es-CL" sz="1100" b="1"/>
            <a:t>No sarcopenia</a:t>
          </a:r>
        </a:p>
      </dgm:t>
    </dgm:pt>
    <dgm:pt modelId="{E460A38F-1D4D-4245-8BE0-43809F95E1ED}" type="parTrans" cxnId="{25340F47-1891-41BB-BEB4-32981436DE70}">
      <dgm:prSet/>
      <dgm:spPr/>
      <dgm:t>
        <a:bodyPr/>
        <a:lstStyle/>
        <a:p>
          <a:endParaRPr lang="es-CL" sz="1100" b="1"/>
        </a:p>
      </dgm:t>
    </dgm:pt>
    <dgm:pt modelId="{8ED98030-FBD2-4BD7-A40E-A60E70F135E9}" type="sibTrans" cxnId="{25340F47-1891-41BB-BEB4-32981436DE70}">
      <dgm:prSet/>
      <dgm:spPr/>
      <dgm:t>
        <a:bodyPr/>
        <a:lstStyle/>
        <a:p>
          <a:endParaRPr lang="es-CL" b="1"/>
        </a:p>
      </dgm:t>
    </dgm:pt>
    <dgm:pt modelId="{2545560B-A301-49B0-90BF-5337BBEB7762}">
      <dgm:prSet custT="1"/>
      <dgm:spPr/>
      <dgm:t>
        <a:bodyPr/>
        <a:lstStyle/>
        <a:p>
          <a:r>
            <a:rPr lang="es-CL" sz="1100" b="1"/>
            <a:t>Baja</a:t>
          </a:r>
        </a:p>
        <a:p>
          <a:r>
            <a:rPr lang="es-CL" sz="1100" b="1">
              <a:latin typeface="Arial"/>
              <a:cs typeface="Arial"/>
            </a:rPr>
            <a:t>≤</a:t>
          </a:r>
          <a:r>
            <a:rPr lang="es-CL" sz="1100" b="1"/>
            <a:t>5, 88</a:t>
          </a:r>
          <a:r>
            <a:rPr lang="es-CL" sz="900" b="1"/>
            <a:t>kg/m</a:t>
          </a:r>
          <a:r>
            <a:rPr lang="es-CL" sz="900" b="1" baseline="30000"/>
            <a:t>2</a:t>
          </a:r>
          <a:r>
            <a:rPr lang="es-CL" sz="1100" b="1"/>
            <a:t> mujeres</a:t>
          </a:r>
        </a:p>
        <a:p>
          <a:r>
            <a:rPr lang="es-CL" sz="1100" b="1">
              <a:latin typeface="Arial"/>
              <a:cs typeface="Arial"/>
            </a:rPr>
            <a:t>≤</a:t>
          </a:r>
          <a:r>
            <a:rPr lang="es-CL" sz="1100" b="1"/>
            <a:t>7,45 </a:t>
          </a:r>
          <a:r>
            <a:rPr lang="es-CL" sz="900" b="1"/>
            <a:t>kg/m</a:t>
          </a:r>
          <a:r>
            <a:rPr lang="es-CL" sz="900" b="1" baseline="30000"/>
            <a:t>2</a:t>
          </a:r>
          <a:r>
            <a:rPr lang="es-CL" sz="1100" b="1" baseline="30000"/>
            <a:t> </a:t>
          </a:r>
          <a:r>
            <a:rPr lang="es-CL" sz="1100" b="1"/>
            <a:t>hombres </a:t>
          </a:r>
        </a:p>
      </dgm:t>
    </dgm:pt>
    <dgm:pt modelId="{6DDE948B-B3F3-4E89-9806-678C4EF86F63}" type="parTrans" cxnId="{95DE9FF1-D9C6-43E3-859B-87A958DCBB25}">
      <dgm:prSet/>
      <dgm:spPr/>
      <dgm:t>
        <a:bodyPr/>
        <a:lstStyle/>
        <a:p>
          <a:endParaRPr lang="es-CL" sz="1100" b="1"/>
        </a:p>
      </dgm:t>
    </dgm:pt>
    <dgm:pt modelId="{07841B1F-4E30-47E0-BDC5-1AC26AE06917}" type="sibTrans" cxnId="{95DE9FF1-D9C6-43E3-859B-87A958DCBB25}">
      <dgm:prSet/>
      <dgm:spPr/>
      <dgm:t>
        <a:bodyPr/>
        <a:lstStyle/>
        <a:p>
          <a:endParaRPr lang="es-CL" b="1"/>
        </a:p>
      </dgm:t>
    </dgm:pt>
    <dgm:pt modelId="{F2735F08-72C8-42B4-A7E0-C3226E690FBA}">
      <dgm:prSet custT="1"/>
      <dgm:spPr/>
      <dgm:t>
        <a:bodyPr/>
        <a:lstStyle/>
        <a:p>
          <a:r>
            <a:rPr lang="es-CL" sz="1100" b="1"/>
            <a:t>Normal  </a:t>
          </a:r>
        </a:p>
        <a:p>
          <a:r>
            <a:rPr lang="es-CL" sz="1100" b="1">
              <a:latin typeface="Arial"/>
              <a:cs typeface="Arial"/>
            </a:rPr>
            <a:t>&gt;</a:t>
          </a:r>
          <a:r>
            <a:rPr lang="es-CL" sz="1100" b="1"/>
            <a:t>5, 88</a:t>
          </a:r>
          <a:r>
            <a:rPr lang="es-CL" sz="900" b="1"/>
            <a:t>kg/m</a:t>
          </a:r>
          <a:r>
            <a:rPr lang="es-CL" sz="900" b="1" baseline="30000"/>
            <a:t>2</a:t>
          </a:r>
          <a:r>
            <a:rPr lang="es-CL" sz="1100" b="1"/>
            <a:t> mujeres</a:t>
          </a:r>
        </a:p>
        <a:p>
          <a:r>
            <a:rPr lang="es-CL" sz="1100" b="1">
              <a:latin typeface="Arial"/>
              <a:cs typeface="Arial"/>
            </a:rPr>
            <a:t>&gt;</a:t>
          </a:r>
          <a:r>
            <a:rPr lang="es-CL" sz="1100" b="1"/>
            <a:t>7,45 </a:t>
          </a:r>
          <a:r>
            <a:rPr lang="es-CL" sz="900" b="1"/>
            <a:t>kg/m</a:t>
          </a:r>
          <a:r>
            <a:rPr lang="es-CL" sz="900" b="1" baseline="30000"/>
            <a:t>2</a:t>
          </a:r>
          <a:r>
            <a:rPr lang="es-CL" sz="1100" b="1"/>
            <a:t>hombres </a:t>
          </a:r>
        </a:p>
      </dgm:t>
    </dgm:pt>
    <dgm:pt modelId="{565CB53C-042E-4B66-A5F9-8D3A5159FD23}" type="parTrans" cxnId="{C92E7858-003D-4161-84E7-A7C9E6742E09}">
      <dgm:prSet/>
      <dgm:spPr/>
      <dgm:t>
        <a:bodyPr/>
        <a:lstStyle/>
        <a:p>
          <a:endParaRPr lang="es-CL" sz="1100" b="1"/>
        </a:p>
      </dgm:t>
    </dgm:pt>
    <dgm:pt modelId="{C94FC50A-6B01-44F4-974D-829E237E10D6}" type="sibTrans" cxnId="{C92E7858-003D-4161-84E7-A7C9E6742E09}">
      <dgm:prSet/>
      <dgm:spPr/>
      <dgm:t>
        <a:bodyPr/>
        <a:lstStyle/>
        <a:p>
          <a:endParaRPr lang="es-CL" b="1"/>
        </a:p>
      </dgm:t>
    </dgm:pt>
    <dgm:pt modelId="{047F595D-076D-4429-862F-D78C3A834B00}">
      <dgm:prSet custT="1"/>
      <dgm:spPr/>
      <dgm:t>
        <a:bodyPr/>
        <a:lstStyle/>
        <a:p>
          <a:r>
            <a:rPr lang="es-CL" sz="1100" b="1"/>
            <a:t>Sarcopenia</a:t>
          </a:r>
        </a:p>
      </dgm:t>
    </dgm:pt>
    <dgm:pt modelId="{8D14C785-7FE2-4917-B891-05BD172A354B}" type="parTrans" cxnId="{6FACD8B4-DCBB-4FCA-803B-4C44C45BCCA5}">
      <dgm:prSet/>
      <dgm:spPr/>
      <dgm:t>
        <a:bodyPr/>
        <a:lstStyle/>
        <a:p>
          <a:endParaRPr lang="es-CL" sz="1100" b="1"/>
        </a:p>
      </dgm:t>
    </dgm:pt>
    <dgm:pt modelId="{AD39E115-C9E2-486E-8254-3DB866FF966F}" type="sibTrans" cxnId="{6FACD8B4-DCBB-4FCA-803B-4C44C45BCCA5}">
      <dgm:prSet/>
      <dgm:spPr/>
      <dgm:t>
        <a:bodyPr/>
        <a:lstStyle/>
        <a:p>
          <a:endParaRPr lang="es-CL" b="1"/>
        </a:p>
      </dgm:t>
    </dgm:pt>
    <dgm:pt modelId="{55D5B794-2709-4A05-82B4-72F25A3970FC}">
      <dgm:prSet custT="1"/>
      <dgm:spPr/>
      <dgm:t>
        <a:bodyPr/>
        <a:lstStyle/>
        <a:p>
          <a:r>
            <a:rPr lang="es-CL" sz="1100" b="1"/>
            <a:t>No sarcopenia</a:t>
          </a:r>
        </a:p>
      </dgm:t>
    </dgm:pt>
    <dgm:pt modelId="{476E1497-B739-48A7-B0B6-377ED16CF0E2}" type="parTrans" cxnId="{63402B70-FF51-4C6E-8AA2-AAFC2293D494}">
      <dgm:prSet/>
      <dgm:spPr/>
      <dgm:t>
        <a:bodyPr/>
        <a:lstStyle/>
        <a:p>
          <a:endParaRPr lang="es-CL" sz="1100" b="1"/>
        </a:p>
      </dgm:t>
    </dgm:pt>
    <dgm:pt modelId="{DD3656FE-B351-486E-A2C6-2F40BA3B806E}" type="sibTrans" cxnId="{63402B70-FF51-4C6E-8AA2-AAFC2293D494}">
      <dgm:prSet/>
      <dgm:spPr/>
      <dgm:t>
        <a:bodyPr/>
        <a:lstStyle/>
        <a:p>
          <a:endParaRPr lang="es-CL" b="1"/>
        </a:p>
      </dgm:t>
    </dgm:pt>
    <dgm:pt modelId="{6B34E88E-B454-4526-98F3-E9F3EFB0A321}" type="pres">
      <dgm:prSet presAssocID="{F530ACFD-9E3E-463C-A272-671F1613EADC}" presName="mainComposite" presStyleCnt="0">
        <dgm:presLayoutVars>
          <dgm:chPref val="1"/>
          <dgm:dir/>
          <dgm:animOne val="branch"/>
          <dgm:animLvl val="lvl"/>
          <dgm:resizeHandles val="exact"/>
        </dgm:presLayoutVars>
      </dgm:prSet>
      <dgm:spPr/>
      <dgm:t>
        <a:bodyPr/>
        <a:lstStyle/>
        <a:p>
          <a:endParaRPr lang="es-CL"/>
        </a:p>
      </dgm:t>
    </dgm:pt>
    <dgm:pt modelId="{F246518D-6248-4B6A-A53E-781E677DC2B0}" type="pres">
      <dgm:prSet presAssocID="{F530ACFD-9E3E-463C-A272-671F1613EADC}" presName="hierFlow" presStyleCnt="0"/>
      <dgm:spPr/>
    </dgm:pt>
    <dgm:pt modelId="{CAC0E78F-10B8-411A-998E-F091D6F22634}" type="pres">
      <dgm:prSet presAssocID="{F530ACFD-9E3E-463C-A272-671F1613EADC}" presName="hierChild1" presStyleCnt="0">
        <dgm:presLayoutVars>
          <dgm:chPref val="1"/>
          <dgm:animOne val="branch"/>
          <dgm:animLvl val="lvl"/>
        </dgm:presLayoutVars>
      </dgm:prSet>
      <dgm:spPr/>
    </dgm:pt>
    <dgm:pt modelId="{0957A55A-BDBD-4CFB-B2C2-9C362185C27C}" type="pres">
      <dgm:prSet presAssocID="{ED215675-F5C5-42AE-9CB0-5553A7275F63}" presName="Name14" presStyleCnt="0"/>
      <dgm:spPr/>
    </dgm:pt>
    <dgm:pt modelId="{961D560A-5B35-4C22-B268-74F1434F2B61}" type="pres">
      <dgm:prSet presAssocID="{ED215675-F5C5-42AE-9CB0-5553A7275F63}" presName="level1Shape" presStyleLbl="node0" presStyleIdx="0" presStyleCnt="1">
        <dgm:presLayoutVars>
          <dgm:chPref val="3"/>
        </dgm:presLayoutVars>
      </dgm:prSet>
      <dgm:spPr/>
      <dgm:t>
        <a:bodyPr/>
        <a:lstStyle/>
        <a:p>
          <a:endParaRPr lang="es-CL"/>
        </a:p>
      </dgm:t>
    </dgm:pt>
    <dgm:pt modelId="{53CD5301-CB8D-4DD5-93B8-AB23EB86295D}" type="pres">
      <dgm:prSet presAssocID="{ED215675-F5C5-42AE-9CB0-5553A7275F63}" presName="hierChild2" presStyleCnt="0"/>
      <dgm:spPr/>
    </dgm:pt>
    <dgm:pt modelId="{92919E06-CCAF-43C2-BFF7-E73B749104B2}" type="pres">
      <dgm:prSet presAssocID="{5BF1CD97-17CB-4BDC-8A33-E96A319FA662}" presName="Name19" presStyleLbl="parChTrans1D2" presStyleIdx="0" presStyleCnt="2"/>
      <dgm:spPr/>
      <dgm:t>
        <a:bodyPr/>
        <a:lstStyle/>
        <a:p>
          <a:endParaRPr lang="es-CL"/>
        </a:p>
      </dgm:t>
    </dgm:pt>
    <dgm:pt modelId="{89DD7758-5C5C-4AC1-87CC-1955E3325E40}" type="pres">
      <dgm:prSet presAssocID="{CF347D9B-B797-4624-B9FA-65E255C1FD30}" presName="Name21" presStyleCnt="0"/>
      <dgm:spPr/>
    </dgm:pt>
    <dgm:pt modelId="{DAB99A98-63A4-44F5-A089-D39B9AB4A422}" type="pres">
      <dgm:prSet presAssocID="{CF347D9B-B797-4624-B9FA-65E255C1FD30}" presName="level2Shape" presStyleLbl="node2" presStyleIdx="0" presStyleCnt="2"/>
      <dgm:spPr/>
      <dgm:t>
        <a:bodyPr/>
        <a:lstStyle/>
        <a:p>
          <a:endParaRPr lang="es-CL"/>
        </a:p>
      </dgm:t>
    </dgm:pt>
    <dgm:pt modelId="{90267A74-63BD-405F-BDB7-163EC75C4F28}" type="pres">
      <dgm:prSet presAssocID="{CF347D9B-B797-4624-B9FA-65E255C1FD30}" presName="hierChild3" presStyleCnt="0"/>
      <dgm:spPr/>
    </dgm:pt>
    <dgm:pt modelId="{BBC2962A-2405-4C8D-BF74-BAADFFDA1B65}" type="pres">
      <dgm:prSet presAssocID="{66EBB2A9-9C9D-4A60-AC04-75855BEF4BAC}" presName="Name19" presStyleLbl="parChTrans1D3" presStyleIdx="0" presStyleCnt="2"/>
      <dgm:spPr/>
      <dgm:t>
        <a:bodyPr/>
        <a:lstStyle/>
        <a:p>
          <a:endParaRPr lang="es-CL"/>
        </a:p>
      </dgm:t>
    </dgm:pt>
    <dgm:pt modelId="{68C3A828-295B-4C08-B61E-360E1569A94F}" type="pres">
      <dgm:prSet presAssocID="{A87FC7D8-A6D1-47F2-AE34-ADE2C93AAE08}" presName="Name21" presStyleCnt="0"/>
      <dgm:spPr/>
    </dgm:pt>
    <dgm:pt modelId="{710D9AC9-62C0-41BC-9D8C-28DF25766F16}" type="pres">
      <dgm:prSet presAssocID="{A87FC7D8-A6D1-47F2-AE34-ADE2C93AAE08}" presName="level2Shape" presStyleLbl="node3" presStyleIdx="0" presStyleCnt="2" custScaleX="140583"/>
      <dgm:spPr/>
      <dgm:t>
        <a:bodyPr/>
        <a:lstStyle/>
        <a:p>
          <a:endParaRPr lang="es-CL"/>
        </a:p>
      </dgm:t>
    </dgm:pt>
    <dgm:pt modelId="{4F16B689-242B-4AE3-9599-76C536CB4922}" type="pres">
      <dgm:prSet presAssocID="{A87FC7D8-A6D1-47F2-AE34-ADE2C93AAE08}" presName="hierChild3" presStyleCnt="0"/>
      <dgm:spPr/>
    </dgm:pt>
    <dgm:pt modelId="{F185F28D-5EED-4685-937C-9E5D4D68B70F}" type="pres">
      <dgm:prSet presAssocID="{A8851786-D469-423A-8A98-E3AC16E09BC9}" presName="Name19" presStyleLbl="parChTrans1D4" presStyleIdx="0" presStyleCnt="7"/>
      <dgm:spPr/>
      <dgm:t>
        <a:bodyPr/>
        <a:lstStyle/>
        <a:p>
          <a:endParaRPr lang="es-CL"/>
        </a:p>
      </dgm:t>
    </dgm:pt>
    <dgm:pt modelId="{1480E372-100C-451A-9E0B-1F1F612F018F}" type="pres">
      <dgm:prSet presAssocID="{A6A19638-9FF3-488F-8BFC-C8F5827A0165}" presName="Name21" presStyleCnt="0"/>
      <dgm:spPr/>
    </dgm:pt>
    <dgm:pt modelId="{732ED3DD-3B8A-458B-9EF2-C36CBF6B52C8}" type="pres">
      <dgm:prSet presAssocID="{A6A19638-9FF3-488F-8BFC-C8F5827A0165}" presName="level2Shape" presStyleLbl="node4" presStyleIdx="0" presStyleCnt="7" custScaleX="125269"/>
      <dgm:spPr/>
      <dgm:t>
        <a:bodyPr/>
        <a:lstStyle/>
        <a:p>
          <a:endParaRPr lang="es-CL"/>
        </a:p>
      </dgm:t>
    </dgm:pt>
    <dgm:pt modelId="{177B2003-7E99-4A1F-A944-69E4408CD28B}" type="pres">
      <dgm:prSet presAssocID="{A6A19638-9FF3-488F-8BFC-C8F5827A0165}" presName="hierChild3" presStyleCnt="0"/>
      <dgm:spPr/>
    </dgm:pt>
    <dgm:pt modelId="{665F5F90-D201-4439-A743-8B06840ABCDE}" type="pres">
      <dgm:prSet presAssocID="{E460A38F-1D4D-4245-8BE0-43809F95E1ED}" presName="Name19" presStyleLbl="parChTrans1D4" presStyleIdx="1" presStyleCnt="7"/>
      <dgm:spPr/>
      <dgm:t>
        <a:bodyPr/>
        <a:lstStyle/>
        <a:p>
          <a:endParaRPr lang="es-CL"/>
        </a:p>
      </dgm:t>
    </dgm:pt>
    <dgm:pt modelId="{2BB09DC0-03C6-4558-A8E2-5B355B6303AA}" type="pres">
      <dgm:prSet presAssocID="{D527DB67-15BB-4D29-B9B1-2CC16342975F}" presName="Name21" presStyleCnt="0"/>
      <dgm:spPr/>
    </dgm:pt>
    <dgm:pt modelId="{F910A6C7-9D0A-4D1A-BAB3-74ABBDEF71CE}" type="pres">
      <dgm:prSet presAssocID="{D527DB67-15BB-4D29-B9B1-2CC16342975F}" presName="level2Shape" presStyleLbl="node4" presStyleIdx="1" presStyleCnt="7"/>
      <dgm:spPr/>
      <dgm:t>
        <a:bodyPr/>
        <a:lstStyle/>
        <a:p>
          <a:endParaRPr lang="es-CL"/>
        </a:p>
      </dgm:t>
    </dgm:pt>
    <dgm:pt modelId="{50CB6E63-8B9E-4A19-BE28-EC4461753AC5}" type="pres">
      <dgm:prSet presAssocID="{D527DB67-15BB-4D29-B9B1-2CC16342975F}" presName="hierChild3" presStyleCnt="0"/>
      <dgm:spPr/>
    </dgm:pt>
    <dgm:pt modelId="{8B74B18C-D0BA-4182-9FB9-93ECF7B5A5CC}" type="pres">
      <dgm:prSet presAssocID="{48F9864F-FD56-4D4D-B042-167BFF7AD1D0}" presName="Name19" presStyleLbl="parChTrans1D4" presStyleIdx="2" presStyleCnt="7"/>
      <dgm:spPr/>
      <dgm:t>
        <a:bodyPr/>
        <a:lstStyle/>
        <a:p>
          <a:endParaRPr lang="es-CL"/>
        </a:p>
      </dgm:t>
    </dgm:pt>
    <dgm:pt modelId="{2B4503D2-4194-463A-A066-CBEEEC5BCFB2}" type="pres">
      <dgm:prSet presAssocID="{4B9ABC5E-9EC7-432D-8F37-E760084774A4}" presName="Name21" presStyleCnt="0"/>
      <dgm:spPr/>
    </dgm:pt>
    <dgm:pt modelId="{140A70A0-B6B1-4F21-8378-2F923449E6C8}" type="pres">
      <dgm:prSet presAssocID="{4B9ABC5E-9EC7-432D-8F37-E760084774A4}" presName="level2Shape" presStyleLbl="node4" presStyleIdx="2" presStyleCnt="7" custScaleX="131450" custLinFactNeighborX="-16839" custLinFactNeighborY="1315"/>
      <dgm:spPr/>
      <dgm:t>
        <a:bodyPr/>
        <a:lstStyle/>
        <a:p>
          <a:endParaRPr lang="es-CL"/>
        </a:p>
      </dgm:t>
    </dgm:pt>
    <dgm:pt modelId="{A833CFA9-F2A4-483E-81EF-4D0F8959E2AB}" type="pres">
      <dgm:prSet presAssocID="{4B9ABC5E-9EC7-432D-8F37-E760084774A4}" presName="hierChild3" presStyleCnt="0"/>
      <dgm:spPr/>
    </dgm:pt>
    <dgm:pt modelId="{3154D6FB-4770-4DA4-B505-AB3AA9C4E88B}" type="pres">
      <dgm:prSet presAssocID="{3B968C5E-8379-431D-BC41-53B976E52E44}" presName="Name19" presStyleLbl="parChTrans1D2" presStyleIdx="1" presStyleCnt="2"/>
      <dgm:spPr/>
      <dgm:t>
        <a:bodyPr/>
        <a:lstStyle/>
        <a:p>
          <a:endParaRPr lang="es-CL"/>
        </a:p>
      </dgm:t>
    </dgm:pt>
    <dgm:pt modelId="{56502DD8-F8D9-4059-BABB-E0EDE8DFC907}" type="pres">
      <dgm:prSet presAssocID="{6533D170-FDBC-4E9D-A4CD-611A4F17805B}" presName="Name21" presStyleCnt="0"/>
      <dgm:spPr/>
    </dgm:pt>
    <dgm:pt modelId="{DBCAED8D-BE6B-45B1-89A9-0AEBB88D7649}" type="pres">
      <dgm:prSet presAssocID="{6533D170-FDBC-4E9D-A4CD-611A4F17805B}" presName="level2Shape" presStyleLbl="node2" presStyleIdx="1" presStyleCnt="2"/>
      <dgm:spPr/>
      <dgm:t>
        <a:bodyPr/>
        <a:lstStyle/>
        <a:p>
          <a:endParaRPr lang="es-CL"/>
        </a:p>
      </dgm:t>
    </dgm:pt>
    <dgm:pt modelId="{5D02E1B3-BD88-41FD-9EDC-098FAA562FF5}" type="pres">
      <dgm:prSet presAssocID="{6533D170-FDBC-4E9D-A4CD-611A4F17805B}" presName="hierChild3" presStyleCnt="0"/>
      <dgm:spPr/>
    </dgm:pt>
    <dgm:pt modelId="{4520A152-B5A1-4C0B-8909-4615F96724DE}" type="pres">
      <dgm:prSet presAssocID="{FC6D0AFB-3910-41A7-8EEA-EAC0B84A5DA4}" presName="Name19" presStyleLbl="parChTrans1D3" presStyleIdx="1" presStyleCnt="2"/>
      <dgm:spPr/>
      <dgm:t>
        <a:bodyPr/>
        <a:lstStyle/>
        <a:p>
          <a:endParaRPr lang="es-CL"/>
        </a:p>
      </dgm:t>
    </dgm:pt>
    <dgm:pt modelId="{058D07D8-BE3A-4A7E-8215-23F659414D24}" type="pres">
      <dgm:prSet presAssocID="{E80A1FD9-D43B-44DF-8F6B-1729560E72C5}" presName="Name21" presStyleCnt="0"/>
      <dgm:spPr/>
    </dgm:pt>
    <dgm:pt modelId="{3AB83545-8354-4375-B4B9-355CB4D98BBB}" type="pres">
      <dgm:prSet presAssocID="{E80A1FD9-D43B-44DF-8F6B-1729560E72C5}" presName="level2Shape" presStyleLbl="node3" presStyleIdx="1" presStyleCnt="2" custScaleX="163193"/>
      <dgm:spPr/>
      <dgm:t>
        <a:bodyPr/>
        <a:lstStyle/>
        <a:p>
          <a:endParaRPr lang="es-CL"/>
        </a:p>
      </dgm:t>
    </dgm:pt>
    <dgm:pt modelId="{24AA1686-A0B8-498D-AD31-B98488D5CA6C}" type="pres">
      <dgm:prSet presAssocID="{E80A1FD9-D43B-44DF-8F6B-1729560E72C5}" presName="hierChild3" presStyleCnt="0"/>
      <dgm:spPr/>
    </dgm:pt>
    <dgm:pt modelId="{1EE82949-D946-4968-9C07-0AB5F66A2F3B}" type="pres">
      <dgm:prSet presAssocID="{6DDE948B-B3F3-4E89-9806-678C4EF86F63}" presName="Name19" presStyleLbl="parChTrans1D4" presStyleIdx="3" presStyleCnt="7"/>
      <dgm:spPr/>
      <dgm:t>
        <a:bodyPr/>
        <a:lstStyle/>
        <a:p>
          <a:endParaRPr lang="es-CL"/>
        </a:p>
      </dgm:t>
    </dgm:pt>
    <dgm:pt modelId="{E6793D5E-800C-426B-BE5D-4FE200C106F3}" type="pres">
      <dgm:prSet presAssocID="{2545560B-A301-49B0-90BF-5337BBEB7762}" presName="Name21" presStyleCnt="0"/>
      <dgm:spPr/>
    </dgm:pt>
    <dgm:pt modelId="{1C23B6BB-BC5A-4EA1-8518-5E49EFA7B0D5}" type="pres">
      <dgm:prSet presAssocID="{2545560B-A301-49B0-90BF-5337BBEB7762}" presName="level2Shape" presStyleLbl="node4" presStyleIdx="3" presStyleCnt="7" custScaleX="161775"/>
      <dgm:spPr/>
      <dgm:t>
        <a:bodyPr/>
        <a:lstStyle/>
        <a:p>
          <a:endParaRPr lang="es-CL"/>
        </a:p>
      </dgm:t>
    </dgm:pt>
    <dgm:pt modelId="{042B3A83-045D-4184-A4FE-A92FBFD6FDE3}" type="pres">
      <dgm:prSet presAssocID="{2545560B-A301-49B0-90BF-5337BBEB7762}" presName="hierChild3" presStyleCnt="0"/>
      <dgm:spPr/>
    </dgm:pt>
    <dgm:pt modelId="{BE715FB6-9054-4A1A-960D-053DCFE5EA7B}" type="pres">
      <dgm:prSet presAssocID="{8D14C785-7FE2-4917-B891-05BD172A354B}" presName="Name19" presStyleLbl="parChTrans1D4" presStyleIdx="4" presStyleCnt="7"/>
      <dgm:spPr/>
      <dgm:t>
        <a:bodyPr/>
        <a:lstStyle/>
        <a:p>
          <a:endParaRPr lang="es-CL"/>
        </a:p>
      </dgm:t>
    </dgm:pt>
    <dgm:pt modelId="{612F97E9-7887-4BFE-9BCD-C6E6F0610CFF}" type="pres">
      <dgm:prSet presAssocID="{047F595D-076D-4429-862F-D78C3A834B00}" presName="Name21" presStyleCnt="0"/>
      <dgm:spPr/>
    </dgm:pt>
    <dgm:pt modelId="{CC4E7CB1-5B47-4CC6-93FE-D2D0AFDCAF5C}" type="pres">
      <dgm:prSet presAssocID="{047F595D-076D-4429-862F-D78C3A834B00}" presName="level2Shape" presStyleLbl="node4" presStyleIdx="4" presStyleCnt="7"/>
      <dgm:spPr/>
      <dgm:t>
        <a:bodyPr/>
        <a:lstStyle/>
        <a:p>
          <a:endParaRPr lang="es-CL"/>
        </a:p>
      </dgm:t>
    </dgm:pt>
    <dgm:pt modelId="{93CB7AFE-0643-4C00-90BF-FD854A17AD0D}" type="pres">
      <dgm:prSet presAssocID="{047F595D-076D-4429-862F-D78C3A834B00}" presName="hierChild3" presStyleCnt="0"/>
      <dgm:spPr/>
    </dgm:pt>
    <dgm:pt modelId="{BBDDC3C2-1514-4707-BC34-DE5737216A28}" type="pres">
      <dgm:prSet presAssocID="{565CB53C-042E-4B66-A5F9-8D3A5159FD23}" presName="Name19" presStyleLbl="parChTrans1D4" presStyleIdx="5" presStyleCnt="7"/>
      <dgm:spPr/>
      <dgm:t>
        <a:bodyPr/>
        <a:lstStyle/>
        <a:p>
          <a:endParaRPr lang="es-CL"/>
        </a:p>
      </dgm:t>
    </dgm:pt>
    <dgm:pt modelId="{977334D3-FA0A-47F1-A57B-9A134EDA1D83}" type="pres">
      <dgm:prSet presAssocID="{F2735F08-72C8-42B4-A7E0-C3226E690FBA}" presName="Name21" presStyleCnt="0"/>
      <dgm:spPr/>
    </dgm:pt>
    <dgm:pt modelId="{7C78E958-2DA6-41A0-8794-892AFB41C6D9}" type="pres">
      <dgm:prSet presAssocID="{F2735F08-72C8-42B4-A7E0-C3226E690FBA}" presName="level2Shape" presStyleLbl="node4" presStyleIdx="5" presStyleCnt="7" custScaleX="155330"/>
      <dgm:spPr/>
      <dgm:t>
        <a:bodyPr/>
        <a:lstStyle/>
        <a:p>
          <a:endParaRPr lang="es-CL"/>
        </a:p>
      </dgm:t>
    </dgm:pt>
    <dgm:pt modelId="{1D210896-79A4-456C-9873-479EE52B5D3C}" type="pres">
      <dgm:prSet presAssocID="{F2735F08-72C8-42B4-A7E0-C3226E690FBA}" presName="hierChild3" presStyleCnt="0"/>
      <dgm:spPr/>
    </dgm:pt>
    <dgm:pt modelId="{48EF4F5D-FB03-45D9-84FD-2D85FCE4F1F2}" type="pres">
      <dgm:prSet presAssocID="{476E1497-B739-48A7-B0B6-377ED16CF0E2}" presName="Name19" presStyleLbl="parChTrans1D4" presStyleIdx="6" presStyleCnt="7"/>
      <dgm:spPr/>
      <dgm:t>
        <a:bodyPr/>
        <a:lstStyle/>
        <a:p>
          <a:endParaRPr lang="es-CL"/>
        </a:p>
      </dgm:t>
    </dgm:pt>
    <dgm:pt modelId="{B8216B86-79AA-4EAE-B275-A4DA041A3CFE}" type="pres">
      <dgm:prSet presAssocID="{55D5B794-2709-4A05-82B4-72F25A3970FC}" presName="Name21" presStyleCnt="0"/>
      <dgm:spPr/>
    </dgm:pt>
    <dgm:pt modelId="{93F59A46-767A-47BD-8A4A-41633829D844}" type="pres">
      <dgm:prSet presAssocID="{55D5B794-2709-4A05-82B4-72F25A3970FC}" presName="level2Shape" presStyleLbl="node4" presStyleIdx="6" presStyleCnt="7"/>
      <dgm:spPr/>
      <dgm:t>
        <a:bodyPr/>
        <a:lstStyle/>
        <a:p>
          <a:endParaRPr lang="es-CL"/>
        </a:p>
      </dgm:t>
    </dgm:pt>
    <dgm:pt modelId="{29203987-D623-4813-91BD-68F3E554ECDE}" type="pres">
      <dgm:prSet presAssocID="{55D5B794-2709-4A05-82B4-72F25A3970FC}" presName="hierChild3" presStyleCnt="0"/>
      <dgm:spPr/>
    </dgm:pt>
    <dgm:pt modelId="{B2CE9099-F4A5-44C1-B23D-78430FB948E1}" type="pres">
      <dgm:prSet presAssocID="{F530ACFD-9E3E-463C-A272-671F1613EADC}" presName="bgShapesFlow" presStyleCnt="0"/>
      <dgm:spPr/>
    </dgm:pt>
  </dgm:ptLst>
  <dgm:cxnLst>
    <dgm:cxn modelId="{2FFF7B36-4ABB-4CFA-80F2-E3D97409C28A}" srcId="{6533D170-FDBC-4E9D-A4CD-611A4F17805B}" destId="{E80A1FD9-D43B-44DF-8F6B-1729560E72C5}" srcOrd="0" destOrd="0" parTransId="{FC6D0AFB-3910-41A7-8EEA-EAC0B84A5DA4}" sibTransId="{C562DB14-4563-4369-BCB0-9FECDC7F0A1F}"/>
    <dgm:cxn modelId="{25340F47-1891-41BB-BEB4-32981436DE70}" srcId="{A6A19638-9FF3-488F-8BFC-C8F5827A0165}" destId="{D527DB67-15BB-4D29-B9B1-2CC16342975F}" srcOrd="0" destOrd="0" parTransId="{E460A38F-1D4D-4245-8BE0-43809F95E1ED}" sibTransId="{8ED98030-FBD2-4BD7-A40E-A60E70F135E9}"/>
    <dgm:cxn modelId="{F1CF998B-6604-442D-B326-68E160FE79E9}" type="presOf" srcId="{FC6D0AFB-3910-41A7-8EEA-EAC0B84A5DA4}" destId="{4520A152-B5A1-4C0B-8909-4615F96724DE}" srcOrd="0" destOrd="0" presId="urn:microsoft.com/office/officeart/2005/8/layout/hierarchy6"/>
    <dgm:cxn modelId="{0C14E392-B0E9-4800-8E44-B4C41F0DBEF7}" type="presOf" srcId="{A6A19638-9FF3-488F-8BFC-C8F5827A0165}" destId="{732ED3DD-3B8A-458B-9EF2-C36CBF6B52C8}" srcOrd="0" destOrd="0" presId="urn:microsoft.com/office/officeart/2005/8/layout/hierarchy6"/>
    <dgm:cxn modelId="{3357D51C-10A0-4F22-B64A-3D513F1F43B3}" srcId="{A87FC7D8-A6D1-47F2-AE34-ADE2C93AAE08}" destId="{A6A19638-9FF3-488F-8BFC-C8F5827A0165}" srcOrd="0" destOrd="0" parTransId="{A8851786-D469-423A-8A98-E3AC16E09BC9}" sibTransId="{41043311-1925-4DD2-BE4C-337509D344B6}"/>
    <dgm:cxn modelId="{2C3E5253-442A-41DA-AB67-9D78DADB4DC6}" srcId="{A87FC7D8-A6D1-47F2-AE34-ADE2C93AAE08}" destId="{4B9ABC5E-9EC7-432D-8F37-E760084774A4}" srcOrd="1" destOrd="0" parTransId="{48F9864F-FD56-4D4D-B042-167BFF7AD1D0}" sibTransId="{7121D951-209F-421B-A3AE-5E72B27E316F}"/>
    <dgm:cxn modelId="{830DE50D-C620-44BE-9C05-11265685AAC0}" type="presOf" srcId="{66EBB2A9-9C9D-4A60-AC04-75855BEF4BAC}" destId="{BBC2962A-2405-4C8D-BF74-BAADFFDA1B65}" srcOrd="0" destOrd="0" presId="urn:microsoft.com/office/officeart/2005/8/layout/hierarchy6"/>
    <dgm:cxn modelId="{8379D0CB-9C0D-4B5B-BA55-070CCEC95446}" type="presOf" srcId="{A8851786-D469-423A-8A98-E3AC16E09BC9}" destId="{F185F28D-5EED-4685-937C-9E5D4D68B70F}" srcOrd="0" destOrd="0" presId="urn:microsoft.com/office/officeart/2005/8/layout/hierarchy6"/>
    <dgm:cxn modelId="{27AE41E7-7535-40D6-86E4-B0440EA7D112}" type="presOf" srcId="{6533D170-FDBC-4E9D-A4CD-611A4F17805B}" destId="{DBCAED8D-BE6B-45B1-89A9-0AEBB88D7649}" srcOrd="0" destOrd="0" presId="urn:microsoft.com/office/officeart/2005/8/layout/hierarchy6"/>
    <dgm:cxn modelId="{502082C3-8444-42AD-BF80-205B912C2FF5}" type="presOf" srcId="{ED215675-F5C5-42AE-9CB0-5553A7275F63}" destId="{961D560A-5B35-4C22-B268-74F1434F2B61}" srcOrd="0" destOrd="0" presId="urn:microsoft.com/office/officeart/2005/8/layout/hierarchy6"/>
    <dgm:cxn modelId="{A1E740B7-3D8D-4C41-BB7B-06403C3ED66C}" srcId="{F530ACFD-9E3E-463C-A272-671F1613EADC}" destId="{ED215675-F5C5-42AE-9CB0-5553A7275F63}" srcOrd="0" destOrd="0" parTransId="{2407314A-1F92-434C-988E-D30D22C0CB43}" sibTransId="{16CFEB8D-7E5C-4A15-B1D7-C7BB11A2B052}"/>
    <dgm:cxn modelId="{1FD56388-0F64-49D8-A16C-6527815AE65B}" type="presOf" srcId="{476E1497-B739-48A7-B0B6-377ED16CF0E2}" destId="{48EF4F5D-FB03-45D9-84FD-2D85FCE4F1F2}" srcOrd="0" destOrd="0" presId="urn:microsoft.com/office/officeart/2005/8/layout/hierarchy6"/>
    <dgm:cxn modelId="{98229489-C5AE-4F6A-BEC4-9EA3EDB1F45B}" type="presOf" srcId="{A87FC7D8-A6D1-47F2-AE34-ADE2C93AAE08}" destId="{710D9AC9-62C0-41BC-9D8C-28DF25766F16}" srcOrd="0" destOrd="0" presId="urn:microsoft.com/office/officeart/2005/8/layout/hierarchy6"/>
    <dgm:cxn modelId="{A51424C3-6161-4E7B-A916-8C96305E131B}" type="presOf" srcId="{3B968C5E-8379-431D-BC41-53B976E52E44}" destId="{3154D6FB-4770-4DA4-B505-AB3AA9C4E88B}" srcOrd="0" destOrd="0" presId="urn:microsoft.com/office/officeart/2005/8/layout/hierarchy6"/>
    <dgm:cxn modelId="{D5676015-9169-4742-A192-B26BB942DF5B}" type="presOf" srcId="{E80A1FD9-D43B-44DF-8F6B-1729560E72C5}" destId="{3AB83545-8354-4375-B4B9-355CB4D98BBB}" srcOrd="0" destOrd="0" presId="urn:microsoft.com/office/officeart/2005/8/layout/hierarchy6"/>
    <dgm:cxn modelId="{D2C32779-FBB2-41C7-A740-D15BB3ECE93E}" type="presOf" srcId="{48F9864F-FD56-4D4D-B042-167BFF7AD1D0}" destId="{8B74B18C-D0BA-4182-9FB9-93ECF7B5A5CC}" srcOrd="0" destOrd="0" presId="urn:microsoft.com/office/officeart/2005/8/layout/hierarchy6"/>
    <dgm:cxn modelId="{F1DDFB3E-2F21-4167-9927-00660BFEC2FC}" type="presOf" srcId="{D527DB67-15BB-4D29-B9B1-2CC16342975F}" destId="{F910A6C7-9D0A-4D1A-BAB3-74ABBDEF71CE}" srcOrd="0" destOrd="0" presId="urn:microsoft.com/office/officeart/2005/8/layout/hierarchy6"/>
    <dgm:cxn modelId="{319E5811-35CA-4D52-91C2-C685B78BCB95}" type="presOf" srcId="{2545560B-A301-49B0-90BF-5337BBEB7762}" destId="{1C23B6BB-BC5A-4EA1-8518-5E49EFA7B0D5}" srcOrd="0" destOrd="0" presId="urn:microsoft.com/office/officeart/2005/8/layout/hierarchy6"/>
    <dgm:cxn modelId="{78A66715-4AD0-4754-9E58-92FF35E077B3}" type="presOf" srcId="{047F595D-076D-4429-862F-D78C3A834B00}" destId="{CC4E7CB1-5B47-4CC6-93FE-D2D0AFDCAF5C}" srcOrd="0" destOrd="0" presId="urn:microsoft.com/office/officeart/2005/8/layout/hierarchy6"/>
    <dgm:cxn modelId="{0643551C-C385-4DD8-9443-EB3DF3440C15}" type="presOf" srcId="{F2735F08-72C8-42B4-A7E0-C3226E690FBA}" destId="{7C78E958-2DA6-41A0-8794-892AFB41C6D9}" srcOrd="0" destOrd="0" presId="urn:microsoft.com/office/officeart/2005/8/layout/hierarchy6"/>
    <dgm:cxn modelId="{AC000DC6-6341-4070-813A-D3DD24FAD97E}" type="presOf" srcId="{8D14C785-7FE2-4917-B891-05BD172A354B}" destId="{BE715FB6-9054-4A1A-960D-053DCFE5EA7B}" srcOrd="0" destOrd="0" presId="urn:microsoft.com/office/officeart/2005/8/layout/hierarchy6"/>
    <dgm:cxn modelId="{3FA26D1C-578C-43A2-8182-8E5E2742C103}" type="presOf" srcId="{6DDE948B-B3F3-4E89-9806-678C4EF86F63}" destId="{1EE82949-D946-4968-9C07-0AB5F66A2F3B}" srcOrd="0" destOrd="0" presId="urn:microsoft.com/office/officeart/2005/8/layout/hierarchy6"/>
    <dgm:cxn modelId="{095B4186-DEC2-48E4-A8DF-C1276FA7A17D}" type="presOf" srcId="{F530ACFD-9E3E-463C-A272-671F1613EADC}" destId="{6B34E88E-B454-4526-98F3-E9F3EFB0A321}" srcOrd="0" destOrd="0" presId="urn:microsoft.com/office/officeart/2005/8/layout/hierarchy6"/>
    <dgm:cxn modelId="{A11CE998-633E-495F-9E51-F9E8023D8624}" type="presOf" srcId="{5BF1CD97-17CB-4BDC-8A33-E96A319FA662}" destId="{92919E06-CCAF-43C2-BFF7-E73B749104B2}" srcOrd="0" destOrd="0" presId="urn:microsoft.com/office/officeart/2005/8/layout/hierarchy6"/>
    <dgm:cxn modelId="{6FACD8B4-DCBB-4FCA-803B-4C44C45BCCA5}" srcId="{2545560B-A301-49B0-90BF-5337BBEB7762}" destId="{047F595D-076D-4429-862F-D78C3A834B00}" srcOrd="0" destOrd="0" parTransId="{8D14C785-7FE2-4917-B891-05BD172A354B}" sibTransId="{AD39E115-C9E2-486E-8254-3DB866FF966F}"/>
    <dgm:cxn modelId="{63402B70-FF51-4C6E-8AA2-AAFC2293D494}" srcId="{F2735F08-72C8-42B4-A7E0-C3226E690FBA}" destId="{55D5B794-2709-4A05-82B4-72F25A3970FC}" srcOrd="0" destOrd="0" parTransId="{476E1497-B739-48A7-B0B6-377ED16CF0E2}" sibTransId="{DD3656FE-B351-486E-A2C6-2F40BA3B806E}"/>
    <dgm:cxn modelId="{D21DEF9F-27BB-481E-8415-ECB85F1AAD47}" srcId="{ED215675-F5C5-42AE-9CB0-5553A7275F63}" destId="{6533D170-FDBC-4E9D-A4CD-611A4F17805B}" srcOrd="1" destOrd="0" parTransId="{3B968C5E-8379-431D-BC41-53B976E52E44}" sibTransId="{9E1043F1-959D-46C0-9863-8C5B2AD4AC0A}"/>
    <dgm:cxn modelId="{1A3DD0C2-3B03-4884-8F5E-D60F875FDA06}" type="presOf" srcId="{55D5B794-2709-4A05-82B4-72F25A3970FC}" destId="{93F59A46-767A-47BD-8A4A-41633829D844}" srcOrd="0" destOrd="0" presId="urn:microsoft.com/office/officeart/2005/8/layout/hierarchy6"/>
    <dgm:cxn modelId="{D15D9152-36EE-4AAD-B3A0-2D294760563C}" type="presOf" srcId="{E460A38F-1D4D-4245-8BE0-43809F95E1ED}" destId="{665F5F90-D201-4439-A743-8B06840ABCDE}" srcOrd="0" destOrd="0" presId="urn:microsoft.com/office/officeart/2005/8/layout/hierarchy6"/>
    <dgm:cxn modelId="{95DE9FF1-D9C6-43E3-859B-87A958DCBB25}" srcId="{E80A1FD9-D43B-44DF-8F6B-1729560E72C5}" destId="{2545560B-A301-49B0-90BF-5337BBEB7762}" srcOrd="0" destOrd="0" parTransId="{6DDE948B-B3F3-4E89-9806-678C4EF86F63}" sibTransId="{07841B1F-4E30-47E0-BDC5-1AC26AE06917}"/>
    <dgm:cxn modelId="{A4532750-4997-466B-B8F7-4DD5C1783B37}" type="presOf" srcId="{CF347D9B-B797-4624-B9FA-65E255C1FD30}" destId="{DAB99A98-63A4-44F5-A089-D39B9AB4A422}" srcOrd="0" destOrd="0" presId="urn:microsoft.com/office/officeart/2005/8/layout/hierarchy6"/>
    <dgm:cxn modelId="{C6E50519-D908-4058-A0BB-9B143949677D}" srcId="{CF347D9B-B797-4624-B9FA-65E255C1FD30}" destId="{A87FC7D8-A6D1-47F2-AE34-ADE2C93AAE08}" srcOrd="0" destOrd="0" parTransId="{66EBB2A9-9C9D-4A60-AC04-75855BEF4BAC}" sibTransId="{6CF079A2-CA48-415D-B0D7-71CC390F8DC2}"/>
    <dgm:cxn modelId="{C0ED49E4-4735-4601-A7FF-A705972C1BBE}" type="presOf" srcId="{4B9ABC5E-9EC7-432D-8F37-E760084774A4}" destId="{140A70A0-B6B1-4F21-8378-2F923449E6C8}" srcOrd="0" destOrd="0" presId="urn:microsoft.com/office/officeart/2005/8/layout/hierarchy6"/>
    <dgm:cxn modelId="{C92E7858-003D-4161-84E7-A7C9E6742E09}" srcId="{E80A1FD9-D43B-44DF-8F6B-1729560E72C5}" destId="{F2735F08-72C8-42B4-A7E0-C3226E690FBA}" srcOrd="1" destOrd="0" parTransId="{565CB53C-042E-4B66-A5F9-8D3A5159FD23}" sibTransId="{C94FC50A-6B01-44F4-974D-829E237E10D6}"/>
    <dgm:cxn modelId="{F1ACD5B0-CEFD-4836-8E08-6E7456C4D85E}" type="presOf" srcId="{565CB53C-042E-4B66-A5F9-8D3A5159FD23}" destId="{BBDDC3C2-1514-4707-BC34-DE5737216A28}" srcOrd="0" destOrd="0" presId="urn:microsoft.com/office/officeart/2005/8/layout/hierarchy6"/>
    <dgm:cxn modelId="{C623648A-2E70-4666-9E9E-1D79E1AC2413}" srcId="{ED215675-F5C5-42AE-9CB0-5553A7275F63}" destId="{CF347D9B-B797-4624-B9FA-65E255C1FD30}" srcOrd="0" destOrd="0" parTransId="{5BF1CD97-17CB-4BDC-8A33-E96A319FA662}" sibTransId="{A5CBA612-DF02-4B28-92F0-646C6A54CC3A}"/>
    <dgm:cxn modelId="{EF6A232E-7669-4683-9E14-F169255ACF3F}" type="presParOf" srcId="{6B34E88E-B454-4526-98F3-E9F3EFB0A321}" destId="{F246518D-6248-4B6A-A53E-781E677DC2B0}" srcOrd="0" destOrd="0" presId="urn:microsoft.com/office/officeart/2005/8/layout/hierarchy6"/>
    <dgm:cxn modelId="{70B0FA67-F28D-416D-8C82-B8DDBB3AA862}" type="presParOf" srcId="{F246518D-6248-4B6A-A53E-781E677DC2B0}" destId="{CAC0E78F-10B8-411A-998E-F091D6F22634}" srcOrd="0" destOrd="0" presId="urn:microsoft.com/office/officeart/2005/8/layout/hierarchy6"/>
    <dgm:cxn modelId="{78634A7E-981D-43B1-8E08-3658A6152AB3}" type="presParOf" srcId="{CAC0E78F-10B8-411A-998E-F091D6F22634}" destId="{0957A55A-BDBD-4CFB-B2C2-9C362185C27C}" srcOrd="0" destOrd="0" presId="urn:microsoft.com/office/officeart/2005/8/layout/hierarchy6"/>
    <dgm:cxn modelId="{CF4B877F-9563-4D52-BE37-13D24A96BC29}" type="presParOf" srcId="{0957A55A-BDBD-4CFB-B2C2-9C362185C27C}" destId="{961D560A-5B35-4C22-B268-74F1434F2B61}" srcOrd="0" destOrd="0" presId="urn:microsoft.com/office/officeart/2005/8/layout/hierarchy6"/>
    <dgm:cxn modelId="{0D15C637-ADB4-40D3-AE19-8F4E4AC9308B}" type="presParOf" srcId="{0957A55A-BDBD-4CFB-B2C2-9C362185C27C}" destId="{53CD5301-CB8D-4DD5-93B8-AB23EB86295D}" srcOrd="1" destOrd="0" presId="urn:microsoft.com/office/officeart/2005/8/layout/hierarchy6"/>
    <dgm:cxn modelId="{77BA61F7-012B-44D2-9858-E0CADEC8FF86}" type="presParOf" srcId="{53CD5301-CB8D-4DD5-93B8-AB23EB86295D}" destId="{92919E06-CCAF-43C2-BFF7-E73B749104B2}" srcOrd="0" destOrd="0" presId="urn:microsoft.com/office/officeart/2005/8/layout/hierarchy6"/>
    <dgm:cxn modelId="{A26A4665-66A3-408E-BB75-7A477075DE55}" type="presParOf" srcId="{53CD5301-CB8D-4DD5-93B8-AB23EB86295D}" destId="{89DD7758-5C5C-4AC1-87CC-1955E3325E40}" srcOrd="1" destOrd="0" presId="urn:microsoft.com/office/officeart/2005/8/layout/hierarchy6"/>
    <dgm:cxn modelId="{37079371-D177-4C19-A693-162929AA21C9}" type="presParOf" srcId="{89DD7758-5C5C-4AC1-87CC-1955E3325E40}" destId="{DAB99A98-63A4-44F5-A089-D39B9AB4A422}" srcOrd="0" destOrd="0" presId="urn:microsoft.com/office/officeart/2005/8/layout/hierarchy6"/>
    <dgm:cxn modelId="{A7CD49F4-3860-4DDD-9B91-25B57A7A8971}" type="presParOf" srcId="{89DD7758-5C5C-4AC1-87CC-1955E3325E40}" destId="{90267A74-63BD-405F-BDB7-163EC75C4F28}" srcOrd="1" destOrd="0" presId="urn:microsoft.com/office/officeart/2005/8/layout/hierarchy6"/>
    <dgm:cxn modelId="{B40C24E7-CA5B-4FAD-9592-E894508A913F}" type="presParOf" srcId="{90267A74-63BD-405F-BDB7-163EC75C4F28}" destId="{BBC2962A-2405-4C8D-BF74-BAADFFDA1B65}" srcOrd="0" destOrd="0" presId="urn:microsoft.com/office/officeart/2005/8/layout/hierarchy6"/>
    <dgm:cxn modelId="{8B5FB7D7-701B-478B-95E3-3B55F1250A7F}" type="presParOf" srcId="{90267A74-63BD-405F-BDB7-163EC75C4F28}" destId="{68C3A828-295B-4C08-B61E-360E1569A94F}" srcOrd="1" destOrd="0" presId="urn:microsoft.com/office/officeart/2005/8/layout/hierarchy6"/>
    <dgm:cxn modelId="{0BCC3009-4AE4-46D0-A761-FCFF2FEBA0E9}" type="presParOf" srcId="{68C3A828-295B-4C08-B61E-360E1569A94F}" destId="{710D9AC9-62C0-41BC-9D8C-28DF25766F16}" srcOrd="0" destOrd="0" presId="urn:microsoft.com/office/officeart/2005/8/layout/hierarchy6"/>
    <dgm:cxn modelId="{790420B5-50CC-4410-BF7C-C0DD2B0BA921}" type="presParOf" srcId="{68C3A828-295B-4C08-B61E-360E1569A94F}" destId="{4F16B689-242B-4AE3-9599-76C536CB4922}" srcOrd="1" destOrd="0" presId="urn:microsoft.com/office/officeart/2005/8/layout/hierarchy6"/>
    <dgm:cxn modelId="{190FBFEF-210F-42D9-86F9-ADC1A93265A3}" type="presParOf" srcId="{4F16B689-242B-4AE3-9599-76C536CB4922}" destId="{F185F28D-5EED-4685-937C-9E5D4D68B70F}" srcOrd="0" destOrd="0" presId="urn:microsoft.com/office/officeart/2005/8/layout/hierarchy6"/>
    <dgm:cxn modelId="{1B0CCC1B-1819-43A2-9282-1C24C229FFBE}" type="presParOf" srcId="{4F16B689-242B-4AE3-9599-76C536CB4922}" destId="{1480E372-100C-451A-9E0B-1F1F612F018F}" srcOrd="1" destOrd="0" presId="urn:microsoft.com/office/officeart/2005/8/layout/hierarchy6"/>
    <dgm:cxn modelId="{3E356683-25D2-4B21-BA32-46E5166C37A3}" type="presParOf" srcId="{1480E372-100C-451A-9E0B-1F1F612F018F}" destId="{732ED3DD-3B8A-458B-9EF2-C36CBF6B52C8}" srcOrd="0" destOrd="0" presId="urn:microsoft.com/office/officeart/2005/8/layout/hierarchy6"/>
    <dgm:cxn modelId="{CB947731-4F4B-4AFB-A6EC-B79B2D3E9739}" type="presParOf" srcId="{1480E372-100C-451A-9E0B-1F1F612F018F}" destId="{177B2003-7E99-4A1F-A944-69E4408CD28B}" srcOrd="1" destOrd="0" presId="urn:microsoft.com/office/officeart/2005/8/layout/hierarchy6"/>
    <dgm:cxn modelId="{3CF65B54-5B43-4835-88C2-729FD70D0219}" type="presParOf" srcId="{177B2003-7E99-4A1F-A944-69E4408CD28B}" destId="{665F5F90-D201-4439-A743-8B06840ABCDE}" srcOrd="0" destOrd="0" presId="urn:microsoft.com/office/officeart/2005/8/layout/hierarchy6"/>
    <dgm:cxn modelId="{D2C4BB4F-1585-4D1D-BEA9-F9CD46388871}" type="presParOf" srcId="{177B2003-7E99-4A1F-A944-69E4408CD28B}" destId="{2BB09DC0-03C6-4558-A8E2-5B355B6303AA}" srcOrd="1" destOrd="0" presId="urn:microsoft.com/office/officeart/2005/8/layout/hierarchy6"/>
    <dgm:cxn modelId="{CB800782-B9ED-4867-AD6C-D3F5CCDC2DC7}" type="presParOf" srcId="{2BB09DC0-03C6-4558-A8E2-5B355B6303AA}" destId="{F910A6C7-9D0A-4D1A-BAB3-74ABBDEF71CE}" srcOrd="0" destOrd="0" presId="urn:microsoft.com/office/officeart/2005/8/layout/hierarchy6"/>
    <dgm:cxn modelId="{91875338-1261-4C87-99D3-B1F0DEDEF974}" type="presParOf" srcId="{2BB09DC0-03C6-4558-A8E2-5B355B6303AA}" destId="{50CB6E63-8B9E-4A19-BE28-EC4461753AC5}" srcOrd="1" destOrd="0" presId="urn:microsoft.com/office/officeart/2005/8/layout/hierarchy6"/>
    <dgm:cxn modelId="{609C5EA2-AD91-4975-BA1A-2E6DCDF898E2}" type="presParOf" srcId="{4F16B689-242B-4AE3-9599-76C536CB4922}" destId="{8B74B18C-D0BA-4182-9FB9-93ECF7B5A5CC}" srcOrd="2" destOrd="0" presId="urn:microsoft.com/office/officeart/2005/8/layout/hierarchy6"/>
    <dgm:cxn modelId="{6771A75D-1D97-4990-ACB2-36E1F3883738}" type="presParOf" srcId="{4F16B689-242B-4AE3-9599-76C536CB4922}" destId="{2B4503D2-4194-463A-A066-CBEEEC5BCFB2}" srcOrd="3" destOrd="0" presId="urn:microsoft.com/office/officeart/2005/8/layout/hierarchy6"/>
    <dgm:cxn modelId="{7E34ADE3-6798-40EE-91C4-6EE229B87F97}" type="presParOf" srcId="{2B4503D2-4194-463A-A066-CBEEEC5BCFB2}" destId="{140A70A0-B6B1-4F21-8378-2F923449E6C8}" srcOrd="0" destOrd="0" presId="urn:microsoft.com/office/officeart/2005/8/layout/hierarchy6"/>
    <dgm:cxn modelId="{370C5488-2D6C-4BBB-9470-126F9E7D9D1D}" type="presParOf" srcId="{2B4503D2-4194-463A-A066-CBEEEC5BCFB2}" destId="{A833CFA9-F2A4-483E-81EF-4D0F8959E2AB}" srcOrd="1" destOrd="0" presId="urn:microsoft.com/office/officeart/2005/8/layout/hierarchy6"/>
    <dgm:cxn modelId="{750A11E3-5F20-4E5B-A19C-6B4952EFAABA}" type="presParOf" srcId="{53CD5301-CB8D-4DD5-93B8-AB23EB86295D}" destId="{3154D6FB-4770-4DA4-B505-AB3AA9C4E88B}" srcOrd="2" destOrd="0" presId="urn:microsoft.com/office/officeart/2005/8/layout/hierarchy6"/>
    <dgm:cxn modelId="{C954CBB1-6191-4235-AE61-7BA5E1A3581F}" type="presParOf" srcId="{53CD5301-CB8D-4DD5-93B8-AB23EB86295D}" destId="{56502DD8-F8D9-4059-BABB-E0EDE8DFC907}" srcOrd="3" destOrd="0" presId="urn:microsoft.com/office/officeart/2005/8/layout/hierarchy6"/>
    <dgm:cxn modelId="{0AED94C7-62C3-4213-8E67-DF97BD1EABB1}" type="presParOf" srcId="{56502DD8-F8D9-4059-BABB-E0EDE8DFC907}" destId="{DBCAED8D-BE6B-45B1-89A9-0AEBB88D7649}" srcOrd="0" destOrd="0" presId="urn:microsoft.com/office/officeart/2005/8/layout/hierarchy6"/>
    <dgm:cxn modelId="{F74CAE38-1F04-4511-853A-167F096423DC}" type="presParOf" srcId="{56502DD8-F8D9-4059-BABB-E0EDE8DFC907}" destId="{5D02E1B3-BD88-41FD-9EDC-098FAA562FF5}" srcOrd="1" destOrd="0" presId="urn:microsoft.com/office/officeart/2005/8/layout/hierarchy6"/>
    <dgm:cxn modelId="{1AA64607-052E-42A1-81FB-1C8F23D17DD9}" type="presParOf" srcId="{5D02E1B3-BD88-41FD-9EDC-098FAA562FF5}" destId="{4520A152-B5A1-4C0B-8909-4615F96724DE}" srcOrd="0" destOrd="0" presId="urn:microsoft.com/office/officeart/2005/8/layout/hierarchy6"/>
    <dgm:cxn modelId="{F238DDFE-5B9E-49E7-AB86-A0584AD9979F}" type="presParOf" srcId="{5D02E1B3-BD88-41FD-9EDC-098FAA562FF5}" destId="{058D07D8-BE3A-4A7E-8215-23F659414D24}" srcOrd="1" destOrd="0" presId="urn:microsoft.com/office/officeart/2005/8/layout/hierarchy6"/>
    <dgm:cxn modelId="{EBB892F6-610C-4FF1-9B4A-4AF64A2C2370}" type="presParOf" srcId="{058D07D8-BE3A-4A7E-8215-23F659414D24}" destId="{3AB83545-8354-4375-B4B9-355CB4D98BBB}" srcOrd="0" destOrd="0" presId="urn:microsoft.com/office/officeart/2005/8/layout/hierarchy6"/>
    <dgm:cxn modelId="{79A73B4D-6138-438C-B039-C6F403110923}" type="presParOf" srcId="{058D07D8-BE3A-4A7E-8215-23F659414D24}" destId="{24AA1686-A0B8-498D-AD31-B98488D5CA6C}" srcOrd="1" destOrd="0" presId="urn:microsoft.com/office/officeart/2005/8/layout/hierarchy6"/>
    <dgm:cxn modelId="{6823CA03-B7C5-4C43-BD25-3CB615D29A10}" type="presParOf" srcId="{24AA1686-A0B8-498D-AD31-B98488D5CA6C}" destId="{1EE82949-D946-4968-9C07-0AB5F66A2F3B}" srcOrd="0" destOrd="0" presId="urn:microsoft.com/office/officeart/2005/8/layout/hierarchy6"/>
    <dgm:cxn modelId="{78BF010F-81EC-4D7E-AF96-395B6BAFD7E1}" type="presParOf" srcId="{24AA1686-A0B8-498D-AD31-B98488D5CA6C}" destId="{E6793D5E-800C-426B-BE5D-4FE200C106F3}" srcOrd="1" destOrd="0" presId="urn:microsoft.com/office/officeart/2005/8/layout/hierarchy6"/>
    <dgm:cxn modelId="{1467B18C-837E-450E-9035-1F3A5F943AE7}" type="presParOf" srcId="{E6793D5E-800C-426B-BE5D-4FE200C106F3}" destId="{1C23B6BB-BC5A-4EA1-8518-5E49EFA7B0D5}" srcOrd="0" destOrd="0" presId="urn:microsoft.com/office/officeart/2005/8/layout/hierarchy6"/>
    <dgm:cxn modelId="{3F6D34ED-8C01-4154-B2B5-0F682BCDB533}" type="presParOf" srcId="{E6793D5E-800C-426B-BE5D-4FE200C106F3}" destId="{042B3A83-045D-4184-A4FE-A92FBFD6FDE3}" srcOrd="1" destOrd="0" presId="urn:microsoft.com/office/officeart/2005/8/layout/hierarchy6"/>
    <dgm:cxn modelId="{98C5C3EA-DB9D-41BE-8DE6-1DF37625E5FC}" type="presParOf" srcId="{042B3A83-045D-4184-A4FE-A92FBFD6FDE3}" destId="{BE715FB6-9054-4A1A-960D-053DCFE5EA7B}" srcOrd="0" destOrd="0" presId="urn:microsoft.com/office/officeart/2005/8/layout/hierarchy6"/>
    <dgm:cxn modelId="{6F827913-A3C3-4DBD-8197-17029B2A6BCE}" type="presParOf" srcId="{042B3A83-045D-4184-A4FE-A92FBFD6FDE3}" destId="{612F97E9-7887-4BFE-9BCD-C6E6F0610CFF}" srcOrd="1" destOrd="0" presId="urn:microsoft.com/office/officeart/2005/8/layout/hierarchy6"/>
    <dgm:cxn modelId="{DF10B176-C2F2-4CE2-BB06-D6178E81A3B2}" type="presParOf" srcId="{612F97E9-7887-4BFE-9BCD-C6E6F0610CFF}" destId="{CC4E7CB1-5B47-4CC6-93FE-D2D0AFDCAF5C}" srcOrd="0" destOrd="0" presId="urn:microsoft.com/office/officeart/2005/8/layout/hierarchy6"/>
    <dgm:cxn modelId="{E48B69D1-A553-4C71-80F0-41AE74B1AFBE}" type="presParOf" srcId="{612F97E9-7887-4BFE-9BCD-C6E6F0610CFF}" destId="{93CB7AFE-0643-4C00-90BF-FD854A17AD0D}" srcOrd="1" destOrd="0" presId="urn:microsoft.com/office/officeart/2005/8/layout/hierarchy6"/>
    <dgm:cxn modelId="{8ECAE628-D596-4602-985B-4EBCBA43DA3D}" type="presParOf" srcId="{24AA1686-A0B8-498D-AD31-B98488D5CA6C}" destId="{BBDDC3C2-1514-4707-BC34-DE5737216A28}" srcOrd="2" destOrd="0" presId="urn:microsoft.com/office/officeart/2005/8/layout/hierarchy6"/>
    <dgm:cxn modelId="{FD61ADE8-8789-4588-AFF5-4EB361A06708}" type="presParOf" srcId="{24AA1686-A0B8-498D-AD31-B98488D5CA6C}" destId="{977334D3-FA0A-47F1-A57B-9A134EDA1D83}" srcOrd="3" destOrd="0" presId="urn:microsoft.com/office/officeart/2005/8/layout/hierarchy6"/>
    <dgm:cxn modelId="{BDBBF5C0-0152-4AF8-B328-778FF3852BED}" type="presParOf" srcId="{977334D3-FA0A-47F1-A57B-9A134EDA1D83}" destId="{7C78E958-2DA6-41A0-8794-892AFB41C6D9}" srcOrd="0" destOrd="0" presId="urn:microsoft.com/office/officeart/2005/8/layout/hierarchy6"/>
    <dgm:cxn modelId="{BA873B1B-4518-4E84-9C0C-41F94D72A41B}" type="presParOf" srcId="{977334D3-FA0A-47F1-A57B-9A134EDA1D83}" destId="{1D210896-79A4-456C-9873-479EE52B5D3C}" srcOrd="1" destOrd="0" presId="urn:microsoft.com/office/officeart/2005/8/layout/hierarchy6"/>
    <dgm:cxn modelId="{43ADE16C-D15F-4080-9B6A-4A30C6F098C3}" type="presParOf" srcId="{1D210896-79A4-456C-9873-479EE52B5D3C}" destId="{48EF4F5D-FB03-45D9-84FD-2D85FCE4F1F2}" srcOrd="0" destOrd="0" presId="urn:microsoft.com/office/officeart/2005/8/layout/hierarchy6"/>
    <dgm:cxn modelId="{DE201150-E1A5-423C-8852-AE325C5E1623}" type="presParOf" srcId="{1D210896-79A4-456C-9873-479EE52B5D3C}" destId="{B8216B86-79AA-4EAE-B275-A4DA041A3CFE}" srcOrd="1" destOrd="0" presId="urn:microsoft.com/office/officeart/2005/8/layout/hierarchy6"/>
    <dgm:cxn modelId="{86D357D6-7302-4F9F-9815-E0BBA2AE645F}" type="presParOf" srcId="{B8216B86-79AA-4EAE-B275-A4DA041A3CFE}" destId="{93F59A46-767A-47BD-8A4A-41633829D844}" srcOrd="0" destOrd="0" presId="urn:microsoft.com/office/officeart/2005/8/layout/hierarchy6"/>
    <dgm:cxn modelId="{AAFF8D1B-B355-439E-85A2-1A6BE9467424}" type="presParOf" srcId="{B8216B86-79AA-4EAE-B275-A4DA041A3CFE}" destId="{29203987-D623-4813-91BD-68F3E554ECDE}" srcOrd="1" destOrd="0" presId="urn:microsoft.com/office/officeart/2005/8/layout/hierarchy6"/>
    <dgm:cxn modelId="{F9DA8FCE-69D3-4409-9D8D-A466ED8458BC}" type="presParOf" srcId="{6B34E88E-B454-4526-98F3-E9F3EFB0A321}" destId="{B2CE9099-F4A5-44C1-B23D-78430FB948E1}" srcOrd="1" destOrd="0" presId="urn:microsoft.com/office/officeart/2005/8/layout/hierarchy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A1371D-05FA-438A-AE57-5E79FC9830CD}"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s-CL"/>
        </a:p>
      </dgm:t>
    </dgm:pt>
    <dgm:pt modelId="{A6D6023B-E94D-4308-85B5-869D5152C6E4}">
      <dgm:prSet phldrT="[Texto]"/>
      <dgm:spPr/>
      <dgm:t>
        <a:bodyPr/>
        <a:lstStyle/>
        <a:p>
          <a:r>
            <a:rPr lang="es-CL" b="1" dirty="0" smtClean="0">
              <a:latin typeface="Comic Sans MS" panose="030F0702030302020204" pitchFamily="66" charset="0"/>
            </a:rPr>
            <a:t>Algoritmo diagnóstico</a:t>
          </a:r>
          <a:endParaRPr lang="es-CL" b="1" dirty="0">
            <a:latin typeface="Comic Sans MS" panose="030F0702030302020204" pitchFamily="66" charset="0"/>
          </a:endParaRPr>
        </a:p>
      </dgm:t>
    </dgm:pt>
    <dgm:pt modelId="{222264D1-1B0C-4328-B6CB-4E40A13D56E1}" type="parTrans" cxnId="{8BFCD509-9557-4FE8-96A5-7F59689B1CCE}">
      <dgm:prSet/>
      <dgm:spPr/>
      <dgm:t>
        <a:bodyPr/>
        <a:lstStyle/>
        <a:p>
          <a:endParaRPr lang="es-CL"/>
        </a:p>
      </dgm:t>
    </dgm:pt>
    <dgm:pt modelId="{1E5E91AF-4DAB-4C7A-94A1-BB5F2869048B}" type="sibTrans" cxnId="{8BFCD509-9557-4FE8-96A5-7F59689B1CCE}">
      <dgm:prSet/>
      <dgm:spPr/>
      <dgm:t>
        <a:bodyPr/>
        <a:lstStyle/>
        <a:p>
          <a:endParaRPr lang="es-CL">
            <a:latin typeface="Comic Sans MS" panose="030F0702030302020204" pitchFamily="66" charset="0"/>
          </a:endParaRPr>
        </a:p>
      </dgm:t>
    </dgm:pt>
    <dgm:pt modelId="{6AAAAE9F-FBFA-44F1-950F-65A27CAF432B}">
      <dgm:prSet phldrT="[Texto]"/>
      <dgm:spPr/>
      <dgm:t>
        <a:bodyPr/>
        <a:lstStyle/>
        <a:p>
          <a:r>
            <a:rPr lang="es-CL" b="0" dirty="0" smtClean="0">
              <a:latin typeface="Comic Sans MS" panose="030F0702030302020204" pitchFamily="66" charset="0"/>
            </a:rPr>
            <a:t>Adaptación del algoritmo desarrollado por EWGSOP con puntos de corte propios de población AM chilena</a:t>
          </a:r>
          <a:endParaRPr lang="es-CL" b="0" dirty="0">
            <a:latin typeface="Comic Sans MS" panose="030F0702030302020204" pitchFamily="66" charset="0"/>
          </a:endParaRPr>
        </a:p>
      </dgm:t>
    </dgm:pt>
    <dgm:pt modelId="{C669A476-0A77-4191-92D0-5C13856BD652}" type="parTrans" cxnId="{9DEAF732-8038-4817-B72D-62EEF6C628AE}">
      <dgm:prSet/>
      <dgm:spPr/>
      <dgm:t>
        <a:bodyPr/>
        <a:lstStyle/>
        <a:p>
          <a:endParaRPr lang="es-CL"/>
        </a:p>
      </dgm:t>
    </dgm:pt>
    <dgm:pt modelId="{90F4C591-1358-435E-BA32-35A359306876}" type="sibTrans" cxnId="{9DEAF732-8038-4817-B72D-62EEF6C628AE}">
      <dgm:prSet/>
      <dgm:spPr/>
      <dgm:t>
        <a:bodyPr/>
        <a:lstStyle/>
        <a:p>
          <a:endParaRPr lang="es-CL"/>
        </a:p>
      </dgm:t>
    </dgm:pt>
    <dgm:pt modelId="{3CE83FF5-0C3C-4FBF-8643-506873818A64}">
      <dgm:prSet phldrT="[Texto]"/>
      <dgm:spPr/>
      <dgm:t>
        <a:bodyPr/>
        <a:lstStyle/>
        <a:p>
          <a:r>
            <a:rPr lang="es-CL" b="1" dirty="0" smtClean="0">
              <a:latin typeface="Comic Sans MS" panose="030F0702030302020204" pitchFamily="66" charset="0"/>
            </a:rPr>
            <a:t>Validación longitudinal</a:t>
          </a:r>
          <a:endParaRPr lang="es-CL" b="1" dirty="0">
            <a:latin typeface="Comic Sans MS" panose="030F0702030302020204" pitchFamily="66" charset="0"/>
          </a:endParaRPr>
        </a:p>
      </dgm:t>
    </dgm:pt>
    <dgm:pt modelId="{6853A972-A6EC-4B2B-B118-CDAEA59153D0}" type="parTrans" cxnId="{E37B588B-A57D-4E74-B7CF-043BAC7709C7}">
      <dgm:prSet/>
      <dgm:spPr/>
      <dgm:t>
        <a:bodyPr/>
        <a:lstStyle/>
        <a:p>
          <a:endParaRPr lang="es-CL"/>
        </a:p>
      </dgm:t>
    </dgm:pt>
    <dgm:pt modelId="{866C5F2E-52E5-4282-B220-2EB9B3FDEBCD}" type="sibTrans" cxnId="{E37B588B-A57D-4E74-B7CF-043BAC7709C7}">
      <dgm:prSet/>
      <dgm:spPr/>
      <dgm:t>
        <a:bodyPr/>
        <a:lstStyle/>
        <a:p>
          <a:endParaRPr lang="es-CL">
            <a:latin typeface="Comic Sans MS" panose="030F0702030302020204" pitchFamily="66" charset="0"/>
          </a:endParaRPr>
        </a:p>
      </dgm:t>
    </dgm:pt>
    <dgm:pt modelId="{16A30C37-49F8-4002-B233-892C602CD75D}">
      <dgm:prSet phldrT="[Texto]"/>
      <dgm:spPr/>
      <dgm:t>
        <a:bodyPr/>
        <a:lstStyle/>
        <a:p>
          <a:r>
            <a:rPr lang="es-CL" dirty="0" smtClean="0">
              <a:latin typeface="Comic Sans MS" panose="030F0702030302020204" pitchFamily="66" charset="0"/>
            </a:rPr>
            <a:t>Estadística descriptiva</a:t>
          </a:r>
          <a:endParaRPr lang="es-CL" dirty="0">
            <a:latin typeface="Comic Sans MS" panose="030F0702030302020204" pitchFamily="66" charset="0"/>
          </a:endParaRPr>
        </a:p>
      </dgm:t>
    </dgm:pt>
    <dgm:pt modelId="{B6B7F43D-3E38-4407-91D9-7AB17902F3CC}" type="parTrans" cxnId="{1D3E3CEE-967A-4249-B66C-7C970B6B4308}">
      <dgm:prSet/>
      <dgm:spPr/>
      <dgm:t>
        <a:bodyPr/>
        <a:lstStyle/>
        <a:p>
          <a:endParaRPr lang="es-CL"/>
        </a:p>
      </dgm:t>
    </dgm:pt>
    <dgm:pt modelId="{9B784E44-5052-485B-839E-7325C387E8AB}" type="sibTrans" cxnId="{1D3E3CEE-967A-4249-B66C-7C970B6B4308}">
      <dgm:prSet/>
      <dgm:spPr/>
      <dgm:t>
        <a:bodyPr/>
        <a:lstStyle/>
        <a:p>
          <a:endParaRPr lang="es-CL"/>
        </a:p>
      </dgm:t>
    </dgm:pt>
    <dgm:pt modelId="{CC3ACF3F-B24F-43B7-9AE5-F8885F167818}">
      <dgm:prSet phldrT="[Texto]"/>
      <dgm:spPr/>
      <dgm:t>
        <a:bodyPr/>
        <a:lstStyle/>
        <a:p>
          <a:r>
            <a:rPr lang="es-CL" dirty="0" smtClean="0">
              <a:latin typeface="Comic Sans MS" panose="030F0702030302020204" pitchFamily="66" charset="0"/>
            </a:rPr>
            <a:t>Validación y ajuste</a:t>
          </a:r>
          <a:endParaRPr lang="es-CL" dirty="0">
            <a:latin typeface="Comic Sans MS" panose="030F0702030302020204" pitchFamily="66" charset="0"/>
          </a:endParaRPr>
        </a:p>
      </dgm:t>
    </dgm:pt>
    <dgm:pt modelId="{B3D3ADCF-D168-414C-8B7A-D77E96E4130A}" type="parTrans" cxnId="{3BBCA947-81E7-4109-9EFB-2E94233886BF}">
      <dgm:prSet/>
      <dgm:spPr/>
      <dgm:t>
        <a:bodyPr/>
        <a:lstStyle/>
        <a:p>
          <a:endParaRPr lang="es-CL"/>
        </a:p>
      </dgm:t>
    </dgm:pt>
    <dgm:pt modelId="{5A6273C0-9AE5-4880-B912-C65B33DAD320}" type="sibTrans" cxnId="{3BBCA947-81E7-4109-9EFB-2E94233886BF}">
      <dgm:prSet/>
      <dgm:spPr/>
      <dgm:t>
        <a:bodyPr/>
        <a:lstStyle/>
        <a:p>
          <a:endParaRPr lang="es-CL"/>
        </a:p>
      </dgm:t>
    </dgm:pt>
    <dgm:pt modelId="{A80EAF30-B542-4E68-B123-5EDFD5DBA823}">
      <dgm:prSet phldrT="[Texto]"/>
      <dgm:spPr/>
      <dgm:t>
        <a:bodyPr/>
        <a:lstStyle/>
        <a:p>
          <a:r>
            <a:rPr lang="es-CL" b="1" dirty="0" smtClean="0">
              <a:latin typeface="Comic Sans MS" panose="030F0702030302020204" pitchFamily="66" charset="0"/>
            </a:rPr>
            <a:t>Construcción de la HT</a:t>
          </a:r>
          <a:endParaRPr lang="es-CL" b="1" dirty="0">
            <a:latin typeface="Comic Sans MS" panose="030F0702030302020204" pitchFamily="66" charset="0"/>
          </a:endParaRPr>
        </a:p>
      </dgm:t>
    </dgm:pt>
    <dgm:pt modelId="{D6906E82-AA27-4AC7-AFEC-DFAB4116BAE3}" type="parTrans" cxnId="{2F7CE9AC-50FB-4F6E-88B5-9132F528220F}">
      <dgm:prSet/>
      <dgm:spPr/>
      <dgm:t>
        <a:bodyPr/>
        <a:lstStyle/>
        <a:p>
          <a:endParaRPr lang="es-CL"/>
        </a:p>
      </dgm:t>
    </dgm:pt>
    <dgm:pt modelId="{C9C53674-BD7C-4EF4-88E8-8CB40065CAAE}" type="sibTrans" cxnId="{2F7CE9AC-50FB-4F6E-88B5-9132F528220F}">
      <dgm:prSet/>
      <dgm:spPr/>
      <dgm:t>
        <a:bodyPr/>
        <a:lstStyle/>
        <a:p>
          <a:endParaRPr lang="es-CL"/>
        </a:p>
      </dgm:t>
    </dgm:pt>
    <dgm:pt modelId="{E6EBE231-C324-4A31-A6F1-7FA7C2C9C840}">
      <dgm:prSet phldrT="[Texto]"/>
      <dgm:spPr/>
      <dgm:t>
        <a:bodyPr/>
        <a:lstStyle/>
        <a:p>
          <a:r>
            <a:rPr lang="es-CL" dirty="0" smtClean="0">
              <a:latin typeface="Comic Sans MS" panose="030F0702030302020204" pitchFamily="66" charset="0"/>
            </a:rPr>
            <a:t>Estudio inicial</a:t>
          </a:r>
          <a:endParaRPr lang="es-CL" dirty="0">
            <a:latin typeface="Comic Sans MS" panose="030F0702030302020204" pitchFamily="66" charset="0"/>
          </a:endParaRPr>
        </a:p>
      </dgm:t>
    </dgm:pt>
    <dgm:pt modelId="{80B1E23B-D0AB-403B-BFA0-AB2146908417}" type="parTrans" cxnId="{A5D6AC46-1E0F-489B-BA8B-DE47867BEA36}">
      <dgm:prSet/>
      <dgm:spPr/>
      <dgm:t>
        <a:bodyPr/>
        <a:lstStyle/>
        <a:p>
          <a:endParaRPr lang="es-CL"/>
        </a:p>
      </dgm:t>
    </dgm:pt>
    <dgm:pt modelId="{8A733344-3A76-4BE6-8ECA-F1F68A5E7BA9}" type="sibTrans" cxnId="{A5D6AC46-1E0F-489B-BA8B-DE47867BEA36}">
      <dgm:prSet/>
      <dgm:spPr/>
      <dgm:t>
        <a:bodyPr/>
        <a:lstStyle/>
        <a:p>
          <a:endParaRPr lang="es-CL"/>
        </a:p>
      </dgm:t>
    </dgm:pt>
    <dgm:pt modelId="{C3E9C043-90FC-4052-838A-BDC884BE19D5}">
      <dgm:prSet phldrT="[Texto]"/>
      <dgm:spPr/>
      <dgm:t>
        <a:bodyPr/>
        <a:lstStyle/>
        <a:p>
          <a:r>
            <a:rPr lang="es-CL" dirty="0" smtClean="0">
              <a:latin typeface="Comic Sans MS" panose="030F0702030302020204" pitchFamily="66" charset="0"/>
            </a:rPr>
            <a:t>Pruebas de bondad de ajuste y homogeneidad de varianza</a:t>
          </a:r>
          <a:endParaRPr lang="es-CL" dirty="0">
            <a:latin typeface="Comic Sans MS" panose="030F0702030302020204" pitchFamily="66" charset="0"/>
          </a:endParaRPr>
        </a:p>
      </dgm:t>
    </dgm:pt>
    <dgm:pt modelId="{76E5874A-2246-4768-A5A1-6FF7D851EBC8}" type="parTrans" cxnId="{2876A979-9E5D-4649-9E92-33DAF032280B}">
      <dgm:prSet/>
      <dgm:spPr/>
      <dgm:t>
        <a:bodyPr/>
        <a:lstStyle/>
        <a:p>
          <a:endParaRPr lang="es-CL"/>
        </a:p>
      </dgm:t>
    </dgm:pt>
    <dgm:pt modelId="{17E5C7D3-1CCA-42E7-A94F-98F89087A8AF}" type="sibTrans" cxnId="{2876A979-9E5D-4649-9E92-33DAF032280B}">
      <dgm:prSet/>
      <dgm:spPr/>
      <dgm:t>
        <a:bodyPr/>
        <a:lstStyle/>
        <a:p>
          <a:endParaRPr lang="es-CL"/>
        </a:p>
      </dgm:t>
    </dgm:pt>
    <dgm:pt modelId="{3CB11AF5-7680-4FF6-B824-D1F11F6E2398}">
      <dgm:prSet phldrT="[Texto]"/>
      <dgm:spPr/>
      <dgm:t>
        <a:bodyPr/>
        <a:lstStyle/>
        <a:p>
          <a:r>
            <a:rPr lang="es-CL" dirty="0" smtClean="0">
              <a:latin typeface="Comic Sans MS" panose="030F0702030302020204" pitchFamily="66" charset="0"/>
            </a:rPr>
            <a:t>Validación de los datos</a:t>
          </a:r>
          <a:endParaRPr lang="es-CL" dirty="0">
            <a:latin typeface="Comic Sans MS" panose="030F0702030302020204" pitchFamily="66" charset="0"/>
          </a:endParaRPr>
        </a:p>
      </dgm:t>
    </dgm:pt>
    <dgm:pt modelId="{6C1B107C-7A23-438B-BDFE-3BE8BFF33DAD}" type="parTrans" cxnId="{DADC05AE-041F-4990-854D-F6AEBE88195B}">
      <dgm:prSet/>
      <dgm:spPr/>
      <dgm:t>
        <a:bodyPr/>
        <a:lstStyle/>
        <a:p>
          <a:endParaRPr lang="es-CL"/>
        </a:p>
      </dgm:t>
    </dgm:pt>
    <dgm:pt modelId="{63871493-F6DC-4D02-8DC2-2062CD2BD0C0}" type="sibTrans" cxnId="{DADC05AE-041F-4990-854D-F6AEBE88195B}">
      <dgm:prSet/>
      <dgm:spPr/>
      <dgm:t>
        <a:bodyPr/>
        <a:lstStyle/>
        <a:p>
          <a:endParaRPr lang="es-CL"/>
        </a:p>
      </dgm:t>
    </dgm:pt>
    <dgm:pt modelId="{7429B5EC-1C0D-4970-A2E8-E167524D34AF}">
      <dgm:prSet phldrT="[Texto]"/>
      <dgm:spPr/>
      <dgm:t>
        <a:bodyPr/>
        <a:lstStyle/>
        <a:p>
          <a:r>
            <a:rPr lang="es-CL" dirty="0" smtClean="0">
              <a:latin typeface="Comic Sans MS" panose="030F0702030302020204" pitchFamily="66" charset="0"/>
            </a:rPr>
            <a:t>Desarrollo de la solución</a:t>
          </a:r>
          <a:endParaRPr lang="es-CL" dirty="0">
            <a:latin typeface="Comic Sans MS" panose="030F0702030302020204" pitchFamily="66" charset="0"/>
          </a:endParaRPr>
        </a:p>
      </dgm:t>
    </dgm:pt>
    <dgm:pt modelId="{D02FD790-1DAE-48FA-B9E9-55CD828A2DA8}" type="parTrans" cxnId="{4EC3B963-26F9-4586-8450-230051DEFD8E}">
      <dgm:prSet/>
      <dgm:spPr/>
      <dgm:t>
        <a:bodyPr/>
        <a:lstStyle/>
        <a:p>
          <a:endParaRPr lang="es-CL"/>
        </a:p>
      </dgm:t>
    </dgm:pt>
    <dgm:pt modelId="{9E8ACF0B-8ADC-4768-830D-402058045355}" type="sibTrans" cxnId="{4EC3B963-26F9-4586-8450-230051DEFD8E}">
      <dgm:prSet/>
      <dgm:spPr/>
      <dgm:t>
        <a:bodyPr/>
        <a:lstStyle/>
        <a:p>
          <a:endParaRPr lang="es-CL"/>
        </a:p>
      </dgm:t>
    </dgm:pt>
    <dgm:pt modelId="{3D477702-D0B3-4B82-B426-63EC0870BE99}">
      <dgm:prSet phldrT="[Texto]"/>
      <dgm:spPr/>
      <dgm:t>
        <a:bodyPr/>
        <a:lstStyle/>
        <a:p>
          <a:r>
            <a:rPr lang="es-CL" dirty="0" smtClean="0">
              <a:latin typeface="Comic Sans MS" panose="030F0702030302020204" pitchFamily="66" charset="0"/>
            </a:rPr>
            <a:t>Prueba beta</a:t>
          </a:r>
          <a:endParaRPr lang="es-CL" dirty="0">
            <a:latin typeface="Comic Sans MS" panose="030F0702030302020204" pitchFamily="66" charset="0"/>
          </a:endParaRPr>
        </a:p>
      </dgm:t>
    </dgm:pt>
    <dgm:pt modelId="{96A36D4C-3FDD-4E60-9B9B-F59D9D3BCE6D}" type="parTrans" cxnId="{36D62AB2-EBD2-4C43-ABBD-77FC9AFF7174}">
      <dgm:prSet/>
      <dgm:spPr/>
      <dgm:t>
        <a:bodyPr/>
        <a:lstStyle/>
        <a:p>
          <a:endParaRPr lang="es-CL"/>
        </a:p>
      </dgm:t>
    </dgm:pt>
    <dgm:pt modelId="{1478270E-881B-4A5E-A8F0-85F04D64DA55}" type="sibTrans" cxnId="{36D62AB2-EBD2-4C43-ABBD-77FC9AFF7174}">
      <dgm:prSet/>
      <dgm:spPr/>
      <dgm:t>
        <a:bodyPr/>
        <a:lstStyle/>
        <a:p>
          <a:endParaRPr lang="es-CL"/>
        </a:p>
      </dgm:t>
    </dgm:pt>
    <dgm:pt modelId="{2182246B-F1A8-456A-A311-CAE8A4569692}">
      <dgm:prSet phldrT="[Texto]"/>
      <dgm:spPr/>
      <dgm:t>
        <a:bodyPr/>
        <a:lstStyle/>
        <a:p>
          <a:r>
            <a:rPr lang="es-CL" dirty="0" smtClean="0">
              <a:latin typeface="Comic Sans MS" panose="030F0702030302020204" pitchFamily="66" charset="0"/>
            </a:rPr>
            <a:t>Retroalimentación detallada</a:t>
          </a:r>
          <a:endParaRPr lang="es-CL" dirty="0">
            <a:latin typeface="Comic Sans MS" panose="030F0702030302020204" pitchFamily="66" charset="0"/>
          </a:endParaRPr>
        </a:p>
      </dgm:t>
    </dgm:pt>
    <dgm:pt modelId="{F289152B-A41B-4F29-981D-4AF803269C76}" type="parTrans" cxnId="{1FAE3DF4-4C09-4B02-A93D-9E6E26CED9E8}">
      <dgm:prSet/>
      <dgm:spPr/>
      <dgm:t>
        <a:bodyPr/>
        <a:lstStyle/>
        <a:p>
          <a:endParaRPr lang="es-CL"/>
        </a:p>
      </dgm:t>
    </dgm:pt>
    <dgm:pt modelId="{F3672BAF-6FF5-4063-A582-20E099554310}" type="sibTrans" cxnId="{1FAE3DF4-4C09-4B02-A93D-9E6E26CED9E8}">
      <dgm:prSet/>
      <dgm:spPr/>
      <dgm:t>
        <a:bodyPr/>
        <a:lstStyle/>
        <a:p>
          <a:endParaRPr lang="es-CL"/>
        </a:p>
      </dgm:t>
    </dgm:pt>
    <dgm:pt modelId="{ADD3C553-815A-4327-8DE5-472B2B7168A0}">
      <dgm:prSet phldrT="[Texto]"/>
      <dgm:spPr/>
      <dgm:t>
        <a:bodyPr/>
        <a:lstStyle/>
        <a:p>
          <a:r>
            <a:rPr lang="es-CL" dirty="0" smtClean="0">
              <a:latin typeface="Comic Sans MS" panose="030F0702030302020204" pitchFamily="66" charset="0"/>
            </a:rPr>
            <a:t>Segunda iteración</a:t>
          </a:r>
          <a:endParaRPr lang="es-CL" dirty="0">
            <a:latin typeface="Comic Sans MS" panose="030F0702030302020204" pitchFamily="66" charset="0"/>
          </a:endParaRPr>
        </a:p>
      </dgm:t>
    </dgm:pt>
    <dgm:pt modelId="{95C21C94-94BC-44D6-A38F-F8D55864F3B4}" type="parTrans" cxnId="{19A98B4C-C8C3-42B0-98C6-F853A46712DE}">
      <dgm:prSet/>
      <dgm:spPr/>
      <dgm:t>
        <a:bodyPr/>
        <a:lstStyle/>
        <a:p>
          <a:endParaRPr lang="es-CL"/>
        </a:p>
      </dgm:t>
    </dgm:pt>
    <dgm:pt modelId="{C0177EB5-D624-4E73-87EF-8592C77C6C35}" type="sibTrans" cxnId="{19A98B4C-C8C3-42B0-98C6-F853A46712DE}">
      <dgm:prSet/>
      <dgm:spPr/>
      <dgm:t>
        <a:bodyPr/>
        <a:lstStyle/>
        <a:p>
          <a:endParaRPr lang="es-CL"/>
        </a:p>
      </dgm:t>
    </dgm:pt>
    <dgm:pt modelId="{ACF1012F-8377-4B63-A243-03B532C1FB3A}">
      <dgm:prSet phldrT="[Texto]"/>
      <dgm:spPr/>
      <dgm:t>
        <a:bodyPr/>
        <a:lstStyle/>
        <a:p>
          <a:r>
            <a:rPr lang="es-CL" dirty="0" smtClean="0">
              <a:latin typeface="Comic Sans MS" panose="030F0702030302020204" pitchFamily="66" charset="0"/>
            </a:rPr>
            <a:t>Retroalimentación final y conclusiones</a:t>
          </a:r>
          <a:endParaRPr lang="es-CL" dirty="0">
            <a:latin typeface="Comic Sans MS" panose="030F0702030302020204" pitchFamily="66" charset="0"/>
          </a:endParaRPr>
        </a:p>
      </dgm:t>
    </dgm:pt>
    <dgm:pt modelId="{6088E097-48B2-493C-9FF1-2CF34DCE3416}" type="parTrans" cxnId="{130C211B-E6E6-457C-AA24-6896A2A26B41}">
      <dgm:prSet/>
      <dgm:spPr/>
      <dgm:t>
        <a:bodyPr/>
        <a:lstStyle/>
        <a:p>
          <a:endParaRPr lang="es-CL"/>
        </a:p>
      </dgm:t>
    </dgm:pt>
    <dgm:pt modelId="{17535E3E-AA2B-4F85-B342-436279F89907}" type="sibTrans" cxnId="{130C211B-E6E6-457C-AA24-6896A2A26B41}">
      <dgm:prSet/>
      <dgm:spPr/>
      <dgm:t>
        <a:bodyPr/>
        <a:lstStyle/>
        <a:p>
          <a:endParaRPr lang="es-CL"/>
        </a:p>
      </dgm:t>
    </dgm:pt>
    <dgm:pt modelId="{7E283C60-897C-4EFD-A8CC-7E0D4AED0DFC}">
      <dgm:prSet phldrT="[Texto]"/>
      <dgm:spPr/>
      <dgm:t>
        <a:bodyPr/>
        <a:lstStyle/>
        <a:p>
          <a:r>
            <a:rPr lang="es-CL" dirty="0" smtClean="0">
              <a:latin typeface="Comic Sans MS" panose="030F0702030302020204" pitchFamily="66" charset="0"/>
            </a:rPr>
            <a:t>Variables primarias</a:t>
          </a:r>
          <a:endParaRPr lang="es-CL" dirty="0">
            <a:latin typeface="Comic Sans MS" panose="030F0702030302020204" pitchFamily="66" charset="0"/>
          </a:endParaRPr>
        </a:p>
      </dgm:t>
    </dgm:pt>
    <dgm:pt modelId="{FD42F715-62E1-4DC3-B41E-6ECCB88450CA}" type="parTrans" cxnId="{B8366CE2-FD02-45B1-86E7-B2B309CBCC7A}">
      <dgm:prSet/>
      <dgm:spPr/>
      <dgm:t>
        <a:bodyPr/>
        <a:lstStyle/>
        <a:p>
          <a:endParaRPr lang="es-CL"/>
        </a:p>
      </dgm:t>
    </dgm:pt>
    <dgm:pt modelId="{23715F02-7D52-4808-8487-88985A4647C7}" type="sibTrans" cxnId="{B8366CE2-FD02-45B1-86E7-B2B309CBCC7A}">
      <dgm:prSet/>
      <dgm:spPr/>
      <dgm:t>
        <a:bodyPr/>
        <a:lstStyle/>
        <a:p>
          <a:endParaRPr lang="es-CL"/>
        </a:p>
      </dgm:t>
    </dgm:pt>
    <dgm:pt modelId="{635E6A99-512C-4D7B-80D5-8900FBC84571}">
      <dgm:prSet phldrT="[Texto]"/>
      <dgm:spPr/>
      <dgm:t>
        <a:bodyPr/>
        <a:lstStyle/>
        <a:p>
          <a:r>
            <a:rPr lang="es-CL" dirty="0" err="1" smtClean="0">
              <a:latin typeface="Comic Sans MS" panose="030F0702030302020204" pitchFamily="66" charset="0"/>
            </a:rPr>
            <a:t>Covariables</a:t>
          </a:r>
          <a:endParaRPr lang="es-CL" dirty="0">
            <a:latin typeface="Comic Sans MS" panose="030F0702030302020204" pitchFamily="66" charset="0"/>
          </a:endParaRPr>
        </a:p>
      </dgm:t>
    </dgm:pt>
    <dgm:pt modelId="{11E4A0DC-9704-4711-969B-F2FEF65EE8D8}" type="parTrans" cxnId="{9751504A-64A2-40C3-B7A3-8298DE730732}">
      <dgm:prSet/>
      <dgm:spPr/>
      <dgm:t>
        <a:bodyPr/>
        <a:lstStyle/>
        <a:p>
          <a:endParaRPr lang="es-CL"/>
        </a:p>
      </dgm:t>
    </dgm:pt>
    <dgm:pt modelId="{05DAFDB5-293B-45FB-8605-D7F2876F376F}" type="sibTrans" cxnId="{9751504A-64A2-40C3-B7A3-8298DE730732}">
      <dgm:prSet/>
      <dgm:spPr/>
      <dgm:t>
        <a:bodyPr/>
        <a:lstStyle/>
        <a:p>
          <a:endParaRPr lang="es-CL"/>
        </a:p>
      </dgm:t>
    </dgm:pt>
    <dgm:pt modelId="{BD113C38-578D-403B-9BE4-A216858A71FA}" type="pres">
      <dgm:prSet presAssocID="{01A1371D-05FA-438A-AE57-5E79FC9830CD}" presName="linearFlow" presStyleCnt="0">
        <dgm:presLayoutVars>
          <dgm:dir/>
          <dgm:animLvl val="lvl"/>
          <dgm:resizeHandles val="exact"/>
        </dgm:presLayoutVars>
      </dgm:prSet>
      <dgm:spPr/>
      <dgm:t>
        <a:bodyPr/>
        <a:lstStyle/>
        <a:p>
          <a:endParaRPr lang="es-CL"/>
        </a:p>
      </dgm:t>
    </dgm:pt>
    <dgm:pt modelId="{900F5086-E6C9-4FB7-AD8C-5033710A8CE8}" type="pres">
      <dgm:prSet presAssocID="{A6D6023B-E94D-4308-85B5-869D5152C6E4}" presName="composite" presStyleCnt="0"/>
      <dgm:spPr/>
    </dgm:pt>
    <dgm:pt modelId="{F60E1143-8F95-4569-B134-A4FF1D801FF9}" type="pres">
      <dgm:prSet presAssocID="{A6D6023B-E94D-4308-85B5-869D5152C6E4}" presName="parTx" presStyleLbl="node1" presStyleIdx="0" presStyleCnt="3">
        <dgm:presLayoutVars>
          <dgm:chMax val="0"/>
          <dgm:chPref val="0"/>
          <dgm:bulletEnabled val="1"/>
        </dgm:presLayoutVars>
      </dgm:prSet>
      <dgm:spPr/>
      <dgm:t>
        <a:bodyPr/>
        <a:lstStyle/>
        <a:p>
          <a:endParaRPr lang="es-CL"/>
        </a:p>
      </dgm:t>
    </dgm:pt>
    <dgm:pt modelId="{A012FB4B-5749-43F6-88EC-05E0392FDD2D}" type="pres">
      <dgm:prSet presAssocID="{A6D6023B-E94D-4308-85B5-869D5152C6E4}" presName="parSh" presStyleLbl="node1" presStyleIdx="0" presStyleCnt="3"/>
      <dgm:spPr/>
      <dgm:t>
        <a:bodyPr/>
        <a:lstStyle/>
        <a:p>
          <a:endParaRPr lang="es-CL"/>
        </a:p>
      </dgm:t>
    </dgm:pt>
    <dgm:pt modelId="{F70DE9E0-A3A2-4AB8-9B67-88B0B2060C87}" type="pres">
      <dgm:prSet presAssocID="{A6D6023B-E94D-4308-85B5-869D5152C6E4}" presName="desTx" presStyleLbl="fgAcc1" presStyleIdx="0" presStyleCnt="3" custScaleX="98289">
        <dgm:presLayoutVars>
          <dgm:bulletEnabled val="1"/>
        </dgm:presLayoutVars>
      </dgm:prSet>
      <dgm:spPr/>
      <dgm:t>
        <a:bodyPr/>
        <a:lstStyle/>
        <a:p>
          <a:endParaRPr lang="es-CL"/>
        </a:p>
      </dgm:t>
    </dgm:pt>
    <dgm:pt modelId="{5374826C-0B7E-4BB2-A3AB-32FD4FCB2FB5}" type="pres">
      <dgm:prSet presAssocID="{1E5E91AF-4DAB-4C7A-94A1-BB5F2869048B}" presName="sibTrans" presStyleLbl="sibTrans2D1" presStyleIdx="0" presStyleCnt="2"/>
      <dgm:spPr/>
      <dgm:t>
        <a:bodyPr/>
        <a:lstStyle/>
        <a:p>
          <a:endParaRPr lang="es-CL"/>
        </a:p>
      </dgm:t>
    </dgm:pt>
    <dgm:pt modelId="{C0D1C9CD-296E-4E73-AB10-9256084D9DEF}" type="pres">
      <dgm:prSet presAssocID="{1E5E91AF-4DAB-4C7A-94A1-BB5F2869048B}" presName="connTx" presStyleLbl="sibTrans2D1" presStyleIdx="0" presStyleCnt="2"/>
      <dgm:spPr/>
      <dgm:t>
        <a:bodyPr/>
        <a:lstStyle/>
        <a:p>
          <a:endParaRPr lang="es-CL"/>
        </a:p>
      </dgm:t>
    </dgm:pt>
    <dgm:pt modelId="{E0903A66-AEF2-4A86-9022-54A97DBF6A02}" type="pres">
      <dgm:prSet presAssocID="{3CE83FF5-0C3C-4FBF-8643-506873818A64}" presName="composite" presStyleCnt="0"/>
      <dgm:spPr/>
    </dgm:pt>
    <dgm:pt modelId="{98FB45C1-C214-47F6-A48F-C05E13922B40}" type="pres">
      <dgm:prSet presAssocID="{3CE83FF5-0C3C-4FBF-8643-506873818A64}" presName="parTx" presStyleLbl="node1" presStyleIdx="0" presStyleCnt="3">
        <dgm:presLayoutVars>
          <dgm:chMax val="0"/>
          <dgm:chPref val="0"/>
          <dgm:bulletEnabled val="1"/>
        </dgm:presLayoutVars>
      </dgm:prSet>
      <dgm:spPr/>
      <dgm:t>
        <a:bodyPr/>
        <a:lstStyle/>
        <a:p>
          <a:endParaRPr lang="es-CL"/>
        </a:p>
      </dgm:t>
    </dgm:pt>
    <dgm:pt modelId="{E4EF36F2-7A00-4517-AC19-C5F8A43FD88C}" type="pres">
      <dgm:prSet presAssocID="{3CE83FF5-0C3C-4FBF-8643-506873818A64}" presName="parSh" presStyleLbl="node1" presStyleIdx="1" presStyleCnt="3"/>
      <dgm:spPr/>
      <dgm:t>
        <a:bodyPr/>
        <a:lstStyle/>
        <a:p>
          <a:endParaRPr lang="es-CL"/>
        </a:p>
      </dgm:t>
    </dgm:pt>
    <dgm:pt modelId="{E49D262A-45A7-45CF-B28C-2C4479FB24BC}" type="pres">
      <dgm:prSet presAssocID="{3CE83FF5-0C3C-4FBF-8643-506873818A64}" presName="desTx" presStyleLbl="fgAcc1" presStyleIdx="1" presStyleCnt="3" custScaleX="120911">
        <dgm:presLayoutVars>
          <dgm:bulletEnabled val="1"/>
        </dgm:presLayoutVars>
      </dgm:prSet>
      <dgm:spPr/>
      <dgm:t>
        <a:bodyPr/>
        <a:lstStyle/>
        <a:p>
          <a:endParaRPr lang="es-CL"/>
        </a:p>
      </dgm:t>
    </dgm:pt>
    <dgm:pt modelId="{018A7329-23CF-41E3-ACBF-D35FBEB351BE}" type="pres">
      <dgm:prSet presAssocID="{866C5F2E-52E5-4282-B220-2EB9B3FDEBCD}" presName="sibTrans" presStyleLbl="sibTrans2D1" presStyleIdx="1" presStyleCnt="2"/>
      <dgm:spPr/>
      <dgm:t>
        <a:bodyPr/>
        <a:lstStyle/>
        <a:p>
          <a:endParaRPr lang="es-CL"/>
        </a:p>
      </dgm:t>
    </dgm:pt>
    <dgm:pt modelId="{61A90909-75BE-48E9-9C46-45A104EC093D}" type="pres">
      <dgm:prSet presAssocID="{866C5F2E-52E5-4282-B220-2EB9B3FDEBCD}" presName="connTx" presStyleLbl="sibTrans2D1" presStyleIdx="1" presStyleCnt="2"/>
      <dgm:spPr/>
      <dgm:t>
        <a:bodyPr/>
        <a:lstStyle/>
        <a:p>
          <a:endParaRPr lang="es-CL"/>
        </a:p>
      </dgm:t>
    </dgm:pt>
    <dgm:pt modelId="{1A2EE298-9908-4A8A-B8BF-F4F7EE2A2389}" type="pres">
      <dgm:prSet presAssocID="{A80EAF30-B542-4E68-B123-5EDFD5DBA823}" presName="composite" presStyleCnt="0"/>
      <dgm:spPr/>
    </dgm:pt>
    <dgm:pt modelId="{A8BECA31-AE25-49F7-8B23-29A012B74FB7}" type="pres">
      <dgm:prSet presAssocID="{A80EAF30-B542-4E68-B123-5EDFD5DBA823}" presName="parTx" presStyleLbl="node1" presStyleIdx="1" presStyleCnt="3">
        <dgm:presLayoutVars>
          <dgm:chMax val="0"/>
          <dgm:chPref val="0"/>
          <dgm:bulletEnabled val="1"/>
        </dgm:presLayoutVars>
      </dgm:prSet>
      <dgm:spPr/>
      <dgm:t>
        <a:bodyPr/>
        <a:lstStyle/>
        <a:p>
          <a:endParaRPr lang="es-CL"/>
        </a:p>
      </dgm:t>
    </dgm:pt>
    <dgm:pt modelId="{9CA54125-315D-488D-A923-64AEF0062B50}" type="pres">
      <dgm:prSet presAssocID="{A80EAF30-B542-4E68-B123-5EDFD5DBA823}" presName="parSh" presStyleLbl="node1" presStyleIdx="2" presStyleCnt="3"/>
      <dgm:spPr/>
      <dgm:t>
        <a:bodyPr/>
        <a:lstStyle/>
        <a:p>
          <a:endParaRPr lang="es-CL"/>
        </a:p>
      </dgm:t>
    </dgm:pt>
    <dgm:pt modelId="{36A45663-C734-469E-BAAB-25FAFFF893D2}" type="pres">
      <dgm:prSet presAssocID="{A80EAF30-B542-4E68-B123-5EDFD5DBA823}" presName="desTx" presStyleLbl="fgAcc1" presStyleIdx="2" presStyleCnt="3" custScaleX="132114">
        <dgm:presLayoutVars>
          <dgm:bulletEnabled val="1"/>
        </dgm:presLayoutVars>
      </dgm:prSet>
      <dgm:spPr/>
      <dgm:t>
        <a:bodyPr/>
        <a:lstStyle/>
        <a:p>
          <a:endParaRPr lang="es-CL"/>
        </a:p>
      </dgm:t>
    </dgm:pt>
  </dgm:ptLst>
  <dgm:cxnLst>
    <dgm:cxn modelId="{1D3E3CEE-967A-4249-B66C-7C970B6B4308}" srcId="{3CE83FF5-0C3C-4FBF-8643-506873818A64}" destId="{16A30C37-49F8-4002-B233-892C602CD75D}" srcOrd="2" destOrd="0" parTransId="{B6B7F43D-3E38-4407-91D9-7AB17902F3CC}" sibTransId="{9B784E44-5052-485B-839E-7325C387E8AB}"/>
    <dgm:cxn modelId="{A543CB1F-09AB-490F-9E44-BC94E8E51D8F}" type="presOf" srcId="{866C5F2E-52E5-4282-B220-2EB9B3FDEBCD}" destId="{61A90909-75BE-48E9-9C46-45A104EC093D}" srcOrd="1" destOrd="0" presId="urn:microsoft.com/office/officeart/2005/8/layout/process3"/>
    <dgm:cxn modelId="{7C3BFD48-61C9-4178-8331-44A992914059}" type="presOf" srcId="{866C5F2E-52E5-4282-B220-2EB9B3FDEBCD}" destId="{018A7329-23CF-41E3-ACBF-D35FBEB351BE}" srcOrd="0" destOrd="0" presId="urn:microsoft.com/office/officeart/2005/8/layout/process3"/>
    <dgm:cxn modelId="{1FAE3DF4-4C09-4B02-A93D-9E6E26CED9E8}" srcId="{A80EAF30-B542-4E68-B123-5EDFD5DBA823}" destId="{2182246B-F1A8-456A-A311-CAE8A4569692}" srcOrd="3" destOrd="0" parTransId="{F289152B-A41B-4F29-981D-4AF803269C76}" sibTransId="{F3672BAF-6FF5-4063-A582-20E099554310}"/>
    <dgm:cxn modelId="{E3272952-0ACD-46FF-9041-58B0C1D1810D}" type="presOf" srcId="{E6EBE231-C324-4A31-A6F1-7FA7C2C9C840}" destId="{36A45663-C734-469E-BAAB-25FAFFF893D2}" srcOrd="0" destOrd="0" presId="urn:microsoft.com/office/officeart/2005/8/layout/process3"/>
    <dgm:cxn modelId="{5E05B4D9-B66E-47E7-ACBE-1729174CC999}" type="presOf" srcId="{CC3ACF3F-B24F-43B7-9AE5-F8885F167818}" destId="{E49D262A-45A7-45CF-B28C-2C4479FB24BC}" srcOrd="0" destOrd="3" presId="urn:microsoft.com/office/officeart/2005/8/layout/process3"/>
    <dgm:cxn modelId="{36D62AB2-EBD2-4C43-ABBD-77FC9AFF7174}" srcId="{A80EAF30-B542-4E68-B123-5EDFD5DBA823}" destId="{3D477702-D0B3-4B82-B426-63EC0870BE99}" srcOrd="2" destOrd="0" parTransId="{96A36D4C-3FDD-4E60-9B9B-F59D9D3BCE6D}" sibTransId="{1478270E-881B-4A5E-A8F0-85F04D64DA55}"/>
    <dgm:cxn modelId="{72BFFF68-0B66-4324-AA7C-E55EDFC55BC8}" type="presOf" srcId="{ADD3C553-815A-4327-8DE5-472B2B7168A0}" destId="{36A45663-C734-469E-BAAB-25FAFFF893D2}" srcOrd="0" destOrd="4" presId="urn:microsoft.com/office/officeart/2005/8/layout/process3"/>
    <dgm:cxn modelId="{3116FD8B-1E7C-4FF5-99C9-FC8BB89E9F9F}" type="presOf" srcId="{A6D6023B-E94D-4308-85B5-869D5152C6E4}" destId="{F60E1143-8F95-4569-B134-A4FF1D801FF9}" srcOrd="0" destOrd="0" presId="urn:microsoft.com/office/officeart/2005/8/layout/process3"/>
    <dgm:cxn modelId="{D1A57456-38C4-4873-AAC3-4635BF18172C}" type="presOf" srcId="{A80EAF30-B542-4E68-B123-5EDFD5DBA823}" destId="{9CA54125-315D-488D-A923-64AEF0062B50}" srcOrd="1" destOrd="0" presId="urn:microsoft.com/office/officeart/2005/8/layout/process3"/>
    <dgm:cxn modelId="{2F7CE9AC-50FB-4F6E-88B5-9132F528220F}" srcId="{01A1371D-05FA-438A-AE57-5E79FC9830CD}" destId="{A80EAF30-B542-4E68-B123-5EDFD5DBA823}" srcOrd="2" destOrd="0" parTransId="{D6906E82-AA27-4AC7-AFEC-DFAB4116BAE3}" sibTransId="{C9C53674-BD7C-4EF4-88E8-8CB40065CAAE}"/>
    <dgm:cxn modelId="{B8366CE2-FD02-45B1-86E7-B2B309CBCC7A}" srcId="{A6D6023B-E94D-4308-85B5-869D5152C6E4}" destId="{7E283C60-897C-4EFD-A8CC-7E0D4AED0DFC}" srcOrd="1" destOrd="0" parTransId="{FD42F715-62E1-4DC3-B41E-6ECCB88450CA}" sibTransId="{23715F02-7D52-4808-8487-88985A4647C7}"/>
    <dgm:cxn modelId="{40DB500F-8CCD-4C86-98AB-E232840BCF9C}" type="presOf" srcId="{3CE83FF5-0C3C-4FBF-8643-506873818A64}" destId="{E4EF36F2-7A00-4517-AC19-C5F8A43FD88C}" srcOrd="1" destOrd="0" presId="urn:microsoft.com/office/officeart/2005/8/layout/process3"/>
    <dgm:cxn modelId="{1F2CE8FC-BCBE-472F-8236-863AFDC95430}" type="presOf" srcId="{635E6A99-512C-4D7B-80D5-8900FBC84571}" destId="{F70DE9E0-A3A2-4AB8-9B67-88B0B2060C87}" srcOrd="0" destOrd="2" presId="urn:microsoft.com/office/officeart/2005/8/layout/process3"/>
    <dgm:cxn modelId="{9751504A-64A2-40C3-B7A3-8298DE730732}" srcId="{A6D6023B-E94D-4308-85B5-869D5152C6E4}" destId="{635E6A99-512C-4D7B-80D5-8900FBC84571}" srcOrd="2" destOrd="0" parTransId="{11E4A0DC-9704-4711-969B-F2FEF65EE8D8}" sibTransId="{05DAFDB5-293B-45FB-8605-D7F2876F376F}"/>
    <dgm:cxn modelId="{08BA43A3-6FEB-40A0-BA14-984024DFE05C}" type="presOf" srcId="{2182246B-F1A8-456A-A311-CAE8A4569692}" destId="{36A45663-C734-469E-BAAB-25FAFFF893D2}" srcOrd="0" destOrd="3" presId="urn:microsoft.com/office/officeart/2005/8/layout/process3"/>
    <dgm:cxn modelId="{8BFCD509-9557-4FE8-96A5-7F59689B1CCE}" srcId="{01A1371D-05FA-438A-AE57-5E79FC9830CD}" destId="{A6D6023B-E94D-4308-85B5-869D5152C6E4}" srcOrd="0" destOrd="0" parTransId="{222264D1-1B0C-4328-B6CB-4E40A13D56E1}" sibTransId="{1E5E91AF-4DAB-4C7A-94A1-BB5F2869048B}"/>
    <dgm:cxn modelId="{4EC3B963-26F9-4586-8450-230051DEFD8E}" srcId="{A80EAF30-B542-4E68-B123-5EDFD5DBA823}" destId="{7429B5EC-1C0D-4970-A2E8-E167524D34AF}" srcOrd="1" destOrd="0" parTransId="{D02FD790-1DAE-48FA-B9E9-55CD828A2DA8}" sibTransId="{9E8ACF0B-8ADC-4768-830D-402058045355}"/>
    <dgm:cxn modelId="{130C211B-E6E6-457C-AA24-6896A2A26B41}" srcId="{A80EAF30-B542-4E68-B123-5EDFD5DBA823}" destId="{ACF1012F-8377-4B63-A243-03B532C1FB3A}" srcOrd="5" destOrd="0" parTransId="{6088E097-48B2-493C-9FF1-2CF34DCE3416}" sibTransId="{17535E3E-AA2B-4F85-B342-436279F89907}"/>
    <dgm:cxn modelId="{9DEAF732-8038-4817-B72D-62EEF6C628AE}" srcId="{A6D6023B-E94D-4308-85B5-869D5152C6E4}" destId="{6AAAAE9F-FBFA-44F1-950F-65A27CAF432B}" srcOrd="0" destOrd="0" parTransId="{C669A476-0A77-4191-92D0-5C13856BD652}" sibTransId="{90F4C591-1358-435E-BA32-35A359306876}"/>
    <dgm:cxn modelId="{3BBCA947-81E7-4109-9EFB-2E94233886BF}" srcId="{3CE83FF5-0C3C-4FBF-8643-506873818A64}" destId="{CC3ACF3F-B24F-43B7-9AE5-F8885F167818}" srcOrd="3" destOrd="0" parTransId="{B3D3ADCF-D168-414C-8B7A-D77E96E4130A}" sibTransId="{5A6273C0-9AE5-4880-B912-C65B33DAD320}"/>
    <dgm:cxn modelId="{3B5AC3AC-54C6-4A19-82A7-964C7209254D}" type="presOf" srcId="{7E283C60-897C-4EFD-A8CC-7E0D4AED0DFC}" destId="{F70DE9E0-A3A2-4AB8-9B67-88B0B2060C87}" srcOrd="0" destOrd="1" presId="urn:microsoft.com/office/officeart/2005/8/layout/process3"/>
    <dgm:cxn modelId="{7C602729-E350-40F9-89DC-676462E6B0C7}" type="presOf" srcId="{3D477702-D0B3-4B82-B426-63EC0870BE99}" destId="{36A45663-C734-469E-BAAB-25FAFFF893D2}" srcOrd="0" destOrd="2" presId="urn:microsoft.com/office/officeart/2005/8/layout/process3"/>
    <dgm:cxn modelId="{C0E23E76-A1D8-43D6-96D1-268957F692E6}" type="presOf" srcId="{16A30C37-49F8-4002-B233-892C602CD75D}" destId="{E49D262A-45A7-45CF-B28C-2C4479FB24BC}" srcOrd="0" destOrd="2" presId="urn:microsoft.com/office/officeart/2005/8/layout/process3"/>
    <dgm:cxn modelId="{39A6C7FB-50A2-4B92-A437-29632C40639D}" type="presOf" srcId="{ACF1012F-8377-4B63-A243-03B532C1FB3A}" destId="{36A45663-C734-469E-BAAB-25FAFFF893D2}" srcOrd="0" destOrd="5" presId="urn:microsoft.com/office/officeart/2005/8/layout/process3"/>
    <dgm:cxn modelId="{3AE4AB04-C4A3-40CB-9F80-FB703D5A707D}" type="presOf" srcId="{6AAAAE9F-FBFA-44F1-950F-65A27CAF432B}" destId="{F70DE9E0-A3A2-4AB8-9B67-88B0B2060C87}" srcOrd="0" destOrd="0" presId="urn:microsoft.com/office/officeart/2005/8/layout/process3"/>
    <dgm:cxn modelId="{9272AC1E-F364-496A-B9D5-6BD022630C56}" type="presOf" srcId="{1E5E91AF-4DAB-4C7A-94A1-BB5F2869048B}" destId="{C0D1C9CD-296E-4E73-AB10-9256084D9DEF}" srcOrd="1" destOrd="0" presId="urn:microsoft.com/office/officeart/2005/8/layout/process3"/>
    <dgm:cxn modelId="{13A09246-8F89-46B0-AFBC-A875B3357583}" type="presOf" srcId="{7429B5EC-1C0D-4970-A2E8-E167524D34AF}" destId="{36A45663-C734-469E-BAAB-25FAFFF893D2}" srcOrd="0" destOrd="1" presId="urn:microsoft.com/office/officeart/2005/8/layout/process3"/>
    <dgm:cxn modelId="{2876A979-9E5D-4649-9E92-33DAF032280B}" srcId="{3CE83FF5-0C3C-4FBF-8643-506873818A64}" destId="{C3E9C043-90FC-4052-838A-BDC884BE19D5}" srcOrd="1" destOrd="0" parTransId="{76E5874A-2246-4768-A5A1-6FF7D851EBC8}" sibTransId="{17E5C7D3-1CCA-42E7-A94F-98F89087A8AF}"/>
    <dgm:cxn modelId="{D18A6DE4-3CF9-41AB-B5BA-F10578F0144F}" type="presOf" srcId="{C3E9C043-90FC-4052-838A-BDC884BE19D5}" destId="{E49D262A-45A7-45CF-B28C-2C4479FB24BC}" srcOrd="0" destOrd="1" presId="urn:microsoft.com/office/officeart/2005/8/layout/process3"/>
    <dgm:cxn modelId="{FD65492E-3590-4248-A1AB-7DECF0B9EE6E}" type="presOf" srcId="{3CE83FF5-0C3C-4FBF-8643-506873818A64}" destId="{98FB45C1-C214-47F6-A48F-C05E13922B40}" srcOrd="0" destOrd="0" presId="urn:microsoft.com/office/officeart/2005/8/layout/process3"/>
    <dgm:cxn modelId="{0C97B9FF-5D84-41F5-A4B2-ED6B59DE1EA0}" type="presOf" srcId="{A80EAF30-B542-4E68-B123-5EDFD5DBA823}" destId="{A8BECA31-AE25-49F7-8B23-29A012B74FB7}" srcOrd="0" destOrd="0" presId="urn:microsoft.com/office/officeart/2005/8/layout/process3"/>
    <dgm:cxn modelId="{19A98B4C-C8C3-42B0-98C6-F853A46712DE}" srcId="{A80EAF30-B542-4E68-B123-5EDFD5DBA823}" destId="{ADD3C553-815A-4327-8DE5-472B2B7168A0}" srcOrd="4" destOrd="0" parTransId="{95C21C94-94BC-44D6-A38F-F8D55864F3B4}" sibTransId="{C0177EB5-D624-4E73-87EF-8592C77C6C35}"/>
    <dgm:cxn modelId="{3A0B56CE-1228-48BC-9F89-64CD99DFA1AF}" type="presOf" srcId="{3CB11AF5-7680-4FF6-B824-D1F11F6E2398}" destId="{E49D262A-45A7-45CF-B28C-2C4479FB24BC}" srcOrd="0" destOrd="0" presId="urn:microsoft.com/office/officeart/2005/8/layout/process3"/>
    <dgm:cxn modelId="{CA20D377-C64F-4AD2-952E-87057E184EBA}" type="presOf" srcId="{1E5E91AF-4DAB-4C7A-94A1-BB5F2869048B}" destId="{5374826C-0B7E-4BB2-A3AB-32FD4FCB2FB5}" srcOrd="0" destOrd="0" presId="urn:microsoft.com/office/officeart/2005/8/layout/process3"/>
    <dgm:cxn modelId="{1D3EABD3-31A4-45E2-B345-5C579D6D3731}" type="presOf" srcId="{01A1371D-05FA-438A-AE57-5E79FC9830CD}" destId="{BD113C38-578D-403B-9BE4-A216858A71FA}" srcOrd="0" destOrd="0" presId="urn:microsoft.com/office/officeart/2005/8/layout/process3"/>
    <dgm:cxn modelId="{DADC05AE-041F-4990-854D-F6AEBE88195B}" srcId="{3CE83FF5-0C3C-4FBF-8643-506873818A64}" destId="{3CB11AF5-7680-4FF6-B824-D1F11F6E2398}" srcOrd="0" destOrd="0" parTransId="{6C1B107C-7A23-438B-BDFE-3BE8BFF33DAD}" sibTransId="{63871493-F6DC-4D02-8DC2-2062CD2BD0C0}"/>
    <dgm:cxn modelId="{E37B588B-A57D-4E74-B7CF-043BAC7709C7}" srcId="{01A1371D-05FA-438A-AE57-5E79FC9830CD}" destId="{3CE83FF5-0C3C-4FBF-8643-506873818A64}" srcOrd="1" destOrd="0" parTransId="{6853A972-A6EC-4B2B-B118-CDAEA59153D0}" sibTransId="{866C5F2E-52E5-4282-B220-2EB9B3FDEBCD}"/>
    <dgm:cxn modelId="{E7B74EE6-7F52-4B86-9340-44C1E1AF4E09}" type="presOf" srcId="{A6D6023B-E94D-4308-85B5-869D5152C6E4}" destId="{A012FB4B-5749-43F6-88EC-05E0392FDD2D}" srcOrd="1" destOrd="0" presId="urn:microsoft.com/office/officeart/2005/8/layout/process3"/>
    <dgm:cxn modelId="{A5D6AC46-1E0F-489B-BA8B-DE47867BEA36}" srcId="{A80EAF30-B542-4E68-B123-5EDFD5DBA823}" destId="{E6EBE231-C324-4A31-A6F1-7FA7C2C9C840}" srcOrd="0" destOrd="0" parTransId="{80B1E23B-D0AB-403B-BFA0-AB2146908417}" sibTransId="{8A733344-3A76-4BE6-8ECA-F1F68A5E7BA9}"/>
    <dgm:cxn modelId="{D3CF0970-2199-4568-A640-B77F2C9845BB}" type="presParOf" srcId="{BD113C38-578D-403B-9BE4-A216858A71FA}" destId="{900F5086-E6C9-4FB7-AD8C-5033710A8CE8}" srcOrd="0" destOrd="0" presId="urn:microsoft.com/office/officeart/2005/8/layout/process3"/>
    <dgm:cxn modelId="{BDDE2F7F-C808-40ED-9BA7-2E913F1BE549}" type="presParOf" srcId="{900F5086-E6C9-4FB7-AD8C-5033710A8CE8}" destId="{F60E1143-8F95-4569-B134-A4FF1D801FF9}" srcOrd="0" destOrd="0" presId="urn:microsoft.com/office/officeart/2005/8/layout/process3"/>
    <dgm:cxn modelId="{045D1487-4422-40DC-84B4-C97B32B5DB1A}" type="presParOf" srcId="{900F5086-E6C9-4FB7-AD8C-5033710A8CE8}" destId="{A012FB4B-5749-43F6-88EC-05E0392FDD2D}" srcOrd="1" destOrd="0" presId="urn:microsoft.com/office/officeart/2005/8/layout/process3"/>
    <dgm:cxn modelId="{FD40A850-196F-4EFA-80A5-37EE78B5CE52}" type="presParOf" srcId="{900F5086-E6C9-4FB7-AD8C-5033710A8CE8}" destId="{F70DE9E0-A3A2-4AB8-9B67-88B0B2060C87}" srcOrd="2" destOrd="0" presId="urn:microsoft.com/office/officeart/2005/8/layout/process3"/>
    <dgm:cxn modelId="{C3A48C04-387D-4F32-9BB5-693C14E14786}" type="presParOf" srcId="{BD113C38-578D-403B-9BE4-A216858A71FA}" destId="{5374826C-0B7E-4BB2-A3AB-32FD4FCB2FB5}" srcOrd="1" destOrd="0" presId="urn:microsoft.com/office/officeart/2005/8/layout/process3"/>
    <dgm:cxn modelId="{70F88A64-1D2D-4C5D-8AEF-AC3C4EF75432}" type="presParOf" srcId="{5374826C-0B7E-4BB2-A3AB-32FD4FCB2FB5}" destId="{C0D1C9CD-296E-4E73-AB10-9256084D9DEF}" srcOrd="0" destOrd="0" presId="urn:microsoft.com/office/officeart/2005/8/layout/process3"/>
    <dgm:cxn modelId="{AB0FD8FF-2DE6-4877-865F-7627236EB362}" type="presParOf" srcId="{BD113C38-578D-403B-9BE4-A216858A71FA}" destId="{E0903A66-AEF2-4A86-9022-54A97DBF6A02}" srcOrd="2" destOrd="0" presId="urn:microsoft.com/office/officeart/2005/8/layout/process3"/>
    <dgm:cxn modelId="{619F9C99-2C2E-488C-BE6B-D83D13309B29}" type="presParOf" srcId="{E0903A66-AEF2-4A86-9022-54A97DBF6A02}" destId="{98FB45C1-C214-47F6-A48F-C05E13922B40}" srcOrd="0" destOrd="0" presId="urn:microsoft.com/office/officeart/2005/8/layout/process3"/>
    <dgm:cxn modelId="{FE253731-8A72-457A-9B5C-2E932F2F72A1}" type="presParOf" srcId="{E0903A66-AEF2-4A86-9022-54A97DBF6A02}" destId="{E4EF36F2-7A00-4517-AC19-C5F8A43FD88C}" srcOrd="1" destOrd="0" presId="urn:microsoft.com/office/officeart/2005/8/layout/process3"/>
    <dgm:cxn modelId="{1CBF218C-F718-4E49-BACB-A2734F307EF3}" type="presParOf" srcId="{E0903A66-AEF2-4A86-9022-54A97DBF6A02}" destId="{E49D262A-45A7-45CF-B28C-2C4479FB24BC}" srcOrd="2" destOrd="0" presId="urn:microsoft.com/office/officeart/2005/8/layout/process3"/>
    <dgm:cxn modelId="{3230F362-0CEA-48AA-958D-3177B09DB9BD}" type="presParOf" srcId="{BD113C38-578D-403B-9BE4-A216858A71FA}" destId="{018A7329-23CF-41E3-ACBF-D35FBEB351BE}" srcOrd="3" destOrd="0" presId="urn:microsoft.com/office/officeart/2005/8/layout/process3"/>
    <dgm:cxn modelId="{4B72653A-8859-44A2-AFD4-86DA4C36A8AF}" type="presParOf" srcId="{018A7329-23CF-41E3-ACBF-D35FBEB351BE}" destId="{61A90909-75BE-48E9-9C46-45A104EC093D}" srcOrd="0" destOrd="0" presId="urn:microsoft.com/office/officeart/2005/8/layout/process3"/>
    <dgm:cxn modelId="{BBFA8FBE-B6C6-4C1E-BF56-105843EB19A0}" type="presParOf" srcId="{BD113C38-578D-403B-9BE4-A216858A71FA}" destId="{1A2EE298-9908-4A8A-B8BF-F4F7EE2A2389}" srcOrd="4" destOrd="0" presId="urn:microsoft.com/office/officeart/2005/8/layout/process3"/>
    <dgm:cxn modelId="{5BC7413C-5B11-40BE-9D77-245B95149220}" type="presParOf" srcId="{1A2EE298-9908-4A8A-B8BF-F4F7EE2A2389}" destId="{A8BECA31-AE25-49F7-8B23-29A012B74FB7}" srcOrd="0" destOrd="0" presId="urn:microsoft.com/office/officeart/2005/8/layout/process3"/>
    <dgm:cxn modelId="{F3FC7E53-CB52-4BE8-89B0-7F2187ECF4B1}" type="presParOf" srcId="{1A2EE298-9908-4A8A-B8BF-F4F7EE2A2389}" destId="{9CA54125-315D-488D-A923-64AEF0062B50}" srcOrd="1" destOrd="0" presId="urn:microsoft.com/office/officeart/2005/8/layout/process3"/>
    <dgm:cxn modelId="{5906B0C1-6D13-4876-8D64-145AC1229DC8}" type="presParOf" srcId="{1A2EE298-9908-4A8A-B8BF-F4F7EE2A2389}" destId="{36A45663-C734-469E-BAAB-25FAFFF893D2}"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B00E89-0C73-443F-8454-824BCD4682B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CL"/>
        </a:p>
      </dgm:t>
    </dgm:pt>
    <dgm:pt modelId="{736D6803-7B10-49C1-B310-86C45B63C38B}">
      <dgm:prSet phldrT="[Texto]" custT="1"/>
      <dgm:spPr/>
      <dgm:t>
        <a:bodyPr/>
        <a:lstStyle/>
        <a:p>
          <a:r>
            <a:rPr lang="es-CL" sz="1100" dirty="0" smtClean="0">
              <a:latin typeface="Comic Sans MS" panose="030F0702030302020204" pitchFamily="66" charset="0"/>
            </a:rPr>
            <a:t>Diseño en 2 etapas</a:t>
          </a:r>
          <a:endParaRPr lang="es-CL" sz="1100" dirty="0">
            <a:latin typeface="Comic Sans MS" panose="030F0702030302020204" pitchFamily="66" charset="0"/>
          </a:endParaRPr>
        </a:p>
      </dgm:t>
    </dgm:pt>
    <dgm:pt modelId="{6516D42E-A8F8-4878-8770-F9C3B458ED5E}" type="parTrans" cxnId="{E5E6E018-2882-42DB-A278-86249C64CE5D}">
      <dgm:prSet/>
      <dgm:spPr/>
      <dgm:t>
        <a:bodyPr/>
        <a:lstStyle/>
        <a:p>
          <a:endParaRPr lang="es-CL" sz="1100">
            <a:latin typeface="Comic Sans MS" panose="030F0702030302020204" pitchFamily="66" charset="0"/>
          </a:endParaRPr>
        </a:p>
      </dgm:t>
    </dgm:pt>
    <dgm:pt modelId="{5CDF4AFD-21E9-49BF-9D69-A3183616B3BC}" type="sibTrans" cxnId="{E5E6E018-2882-42DB-A278-86249C64CE5D}">
      <dgm:prSet/>
      <dgm:spPr/>
      <dgm:t>
        <a:bodyPr/>
        <a:lstStyle/>
        <a:p>
          <a:endParaRPr lang="es-CL"/>
        </a:p>
      </dgm:t>
    </dgm:pt>
    <dgm:pt modelId="{EF5B88C9-A710-4029-9368-8F92FC5C0271}">
      <dgm:prSet phldrT="[Texto]" custT="1"/>
      <dgm:spPr/>
      <dgm:t>
        <a:bodyPr/>
        <a:lstStyle/>
        <a:p>
          <a:r>
            <a:rPr lang="es-CL" sz="1100" b="1" dirty="0" smtClean="0">
              <a:latin typeface="Comic Sans MS" panose="030F0702030302020204" pitchFamily="66" charset="0"/>
            </a:rPr>
            <a:t>Etapa 1:</a:t>
          </a:r>
        </a:p>
        <a:p>
          <a:r>
            <a:rPr lang="es-CL" sz="1100" dirty="0" smtClean="0">
              <a:latin typeface="Comic Sans MS" panose="030F0702030302020204" pitchFamily="66" charset="0"/>
            </a:rPr>
            <a:t>Validación longitudinal</a:t>
          </a:r>
        </a:p>
        <a:p>
          <a:r>
            <a:rPr lang="es-CL" sz="1100" dirty="0" smtClean="0">
              <a:latin typeface="Comic Sans MS" panose="030F0702030302020204" pitchFamily="66" charset="0"/>
            </a:rPr>
            <a:t>n=420</a:t>
          </a:r>
          <a:endParaRPr lang="es-CL" sz="1100" dirty="0">
            <a:latin typeface="Comic Sans MS" panose="030F0702030302020204" pitchFamily="66" charset="0"/>
          </a:endParaRPr>
        </a:p>
      </dgm:t>
    </dgm:pt>
    <dgm:pt modelId="{D3188B59-9A68-44BF-8CE7-3067F4C16A4C}" type="parTrans" cxnId="{C8582369-5EC1-418A-8162-20AB56975E44}">
      <dgm:prSet/>
      <dgm:spPr/>
      <dgm:t>
        <a:bodyPr/>
        <a:lstStyle/>
        <a:p>
          <a:endParaRPr lang="es-CL" sz="1100">
            <a:latin typeface="Comic Sans MS" panose="030F0702030302020204" pitchFamily="66" charset="0"/>
          </a:endParaRPr>
        </a:p>
      </dgm:t>
    </dgm:pt>
    <dgm:pt modelId="{CC61C006-5835-41AF-BB7E-7B50292D9838}" type="sibTrans" cxnId="{C8582369-5EC1-418A-8162-20AB56975E44}">
      <dgm:prSet/>
      <dgm:spPr/>
      <dgm:t>
        <a:bodyPr/>
        <a:lstStyle/>
        <a:p>
          <a:endParaRPr lang="es-CL"/>
        </a:p>
      </dgm:t>
    </dgm:pt>
    <dgm:pt modelId="{17C1F099-4443-4851-9C0D-9B810C914D78}">
      <dgm:prSet phldrT="[Texto]" custT="1"/>
      <dgm:spPr/>
      <dgm:t>
        <a:bodyPr/>
        <a:lstStyle/>
        <a:p>
          <a:r>
            <a:rPr lang="es-CL" sz="1100" dirty="0" smtClean="0">
              <a:latin typeface="Comic Sans MS" panose="030F0702030302020204" pitchFamily="66" charset="0"/>
            </a:rPr>
            <a:t>Validación biológica</a:t>
          </a:r>
          <a:endParaRPr lang="es-CL" sz="1100" dirty="0">
            <a:latin typeface="Comic Sans MS" panose="030F0702030302020204" pitchFamily="66" charset="0"/>
          </a:endParaRPr>
        </a:p>
      </dgm:t>
    </dgm:pt>
    <dgm:pt modelId="{BBEB7A18-0EE7-47CF-B21D-A2131FDC6780}" type="parTrans" cxnId="{94264413-5C62-4324-ADFB-0F0225A70741}">
      <dgm:prSet/>
      <dgm:spPr/>
      <dgm:t>
        <a:bodyPr/>
        <a:lstStyle/>
        <a:p>
          <a:endParaRPr lang="es-CL" sz="1100">
            <a:latin typeface="Comic Sans MS" panose="030F0702030302020204" pitchFamily="66" charset="0"/>
          </a:endParaRPr>
        </a:p>
      </dgm:t>
    </dgm:pt>
    <dgm:pt modelId="{068FBE9F-EBF7-440D-BB24-6C45C2A75769}" type="sibTrans" cxnId="{94264413-5C62-4324-ADFB-0F0225A70741}">
      <dgm:prSet/>
      <dgm:spPr/>
      <dgm:t>
        <a:bodyPr/>
        <a:lstStyle/>
        <a:p>
          <a:endParaRPr lang="es-CL"/>
        </a:p>
      </dgm:t>
    </dgm:pt>
    <dgm:pt modelId="{828D6461-B05A-4F05-B7C9-06EB7B94E36E}">
      <dgm:prSet phldrT="[Texto]" custT="1"/>
      <dgm:spPr/>
      <dgm:t>
        <a:bodyPr/>
        <a:lstStyle/>
        <a:p>
          <a:r>
            <a:rPr lang="es-CL" sz="1100" b="1" dirty="0" smtClean="0">
              <a:latin typeface="Comic Sans MS" panose="030F0702030302020204" pitchFamily="66" charset="0"/>
            </a:rPr>
            <a:t>Etapa 2:</a:t>
          </a:r>
        </a:p>
        <a:p>
          <a:r>
            <a:rPr lang="es-CL" sz="1100" dirty="0" smtClean="0">
              <a:latin typeface="Comic Sans MS" panose="030F0702030302020204" pitchFamily="66" charset="0"/>
            </a:rPr>
            <a:t>Diseño y validación de un software (HT)</a:t>
          </a:r>
          <a:endParaRPr lang="es-CL" sz="1100" dirty="0">
            <a:latin typeface="Comic Sans MS" panose="030F0702030302020204" pitchFamily="66" charset="0"/>
          </a:endParaRPr>
        </a:p>
      </dgm:t>
    </dgm:pt>
    <dgm:pt modelId="{016FB864-B6A0-4FDA-AEB3-DF246E6E39A4}" type="parTrans" cxnId="{7C6D9C98-072D-4FDD-92B7-A19D5F219385}">
      <dgm:prSet/>
      <dgm:spPr/>
      <dgm:t>
        <a:bodyPr/>
        <a:lstStyle/>
        <a:p>
          <a:endParaRPr lang="es-CL" sz="1100">
            <a:latin typeface="Comic Sans MS" panose="030F0702030302020204" pitchFamily="66" charset="0"/>
          </a:endParaRPr>
        </a:p>
      </dgm:t>
    </dgm:pt>
    <dgm:pt modelId="{C75E017B-963F-4B7B-A1CE-DD7D44DC90F7}" type="sibTrans" cxnId="{7C6D9C98-072D-4FDD-92B7-A19D5F219385}">
      <dgm:prSet/>
      <dgm:spPr/>
      <dgm:t>
        <a:bodyPr/>
        <a:lstStyle/>
        <a:p>
          <a:endParaRPr lang="es-CL"/>
        </a:p>
      </dgm:t>
    </dgm:pt>
    <dgm:pt modelId="{4046273F-74A1-4450-84DB-9533F3634737}">
      <dgm:prSet phldrT="[Texto]" custT="1"/>
      <dgm:spPr/>
      <dgm:t>
        <a:bodyPr/>
        <a:lstStyle/>
        <a:p>
          <a:r>
            <a:rPr lang="es-CL" sz="1100" dirty="0" smtClean="0">
              <a:latin typeface="Comic Sans MS" panose="030F0702030302020204" pitchFamily="66" charset="0"/>
            </a:rPr>
            <a:t>Entrega MINSAL</a:t>
          </a:r>
        </a:p>
        <a:p>
          <a:r>
            <a:rPr lang="es-CL" sz="1100" dirty="0" smtClean="0">
              <a:latin typeface="Comic Sans MS" panose="030F0702030302020204" pitchFamily="66" charset="0"/>
            </a:rPr>
            <a:t>Versión 2.0 final de la HT</a:t>
          </a:r>
          <a:endParaRPr lang="es-CL" sz="1100" dirty="0">
            <a:latin typeface="Comic Sans MS" panose="030F0702030302020204" pitchFamily="66" charset="0"/>
          </a:endParaRPr>
        </a:p>
      </dgm:t>
    </dgm:pt>
    <dgm:pt modelId="{4D87B5F4-EF0A-41AB-9E0C-065CD1DFBC6A}" type="parTrans" cxnId="{55AD9481-F43D-4B5C-9752-10770B7EB408}">
      <dgm:prSet/>
      <dgm:spPr/>
      <dgm:t>
        <a:bodyPr/>
        <a:lstStyle/>
        <a:p>
          <a:endParaRPr lang="es-CL" sz="1100">
            <a:latin typeface="Comic Sans MS" panose="030F0702030302020204" pitchFamily="66" charset="0"/>
          </a:endParaRPr>
        </a:p>
      </dgm:t>
    </dgm:pt>
    <dgm:pt modelId="{D7883C89-0D6E-4AC1-9427-4E90D463EA5F}" type="sibTrans" cxnId="{55AD9481-F43D-4B5C-9752-10770B7EB408}">
      <dgm:prSet/>
      <dgm:spPr/>
      <dgm:t>
        <a:bodyPr/>
        <a:lstStyle/>
        <a:p>
          <a:endParaRPr lang="es-CL"/>
        </a:p>
      </dgm:t>
    </dgm:pt>
    <dgm:pt modelId="{52F8800B-4DCF-4068-913B-75B36D07F7BF}">
      <dgm:prSet custT="1"/>
      <dgm:spPr/>
      <dgm:t>
        <a:bodyPr/>
        <a:lstStyle/>
        <a:p>
          <a:r>
            <a:rPr lang="es-CL" sz="1100" dirty="0" smtClean="0">
              <a:latin typeface="Comic Sans MS" panose="030F0702030302020204" pitchFamily="66" charset="0"/>
            </a:rPr>
            <a:t>Validación y empaquetamiento software</a:t>
          </a:r>
          <a:endParaRPr lang="es-CL" sz="1100" dirty="0">
            <a:latin typeface="Comic Sans MS" panose="030F0702030302020204" pitchFamily="66" charset="0"/>
          </a:endParaRPr>
        </a:p>
      </dgm:t>
    </dgm:pt>
    <dgm:pt modelId="{825CA683-BAE1-4536-B569-CC7A773DF28E}" type="parTrans" cxnId="{D798D488-E6A7-4B06-9440-25BF548D3E6E}">
      <dgm:prSet/>
      <dgm:spPr/>
      <dgm:t>
        <a:bodyPr/>
        <a:lstStyle/>
        <a:p>
          <a:endParaRPr lang="es-CL" sz="1100">
            <a:latin typeface="Comic Sans MS" panose="030F0702030302020204" pitchFamily="66" charset="0"/>
          </a:endParaRPr>
        </a:p>
      </dgm:t>
    </dgm:pt>
    <dgm:pt modelId="{2B9E95BB-578C-42EF-A9BE-9242ADA52342}" type="sibTrans" cxnId="{D798D488-E6A7-4B06-9440-25BF548D3E6E}">
      <dgm:prSet/>
      <dgm:spPr/>
      <dgm:t>
        <a:bodyPr/>
        <a:lstStyle/>
        <a:p>
          <a:endParaRPr lang="es-CL"/>
        </a:p>
      </dgm:t>
    </dgm:pt>
    <dgm:pt modelId="{DCBA70FF-888F-48D0-BD9C-9C753594F608}">
      <dgm:prSet phldrT="[Texto]" custT="1"/>
      <dgm:spPr/>
      <dgm:t>
        <a:bodyPr/>
        <a:lstStyle/>
        <a:p>
          <a:r>
            <a:rPr lang="es-CL" sz="1100" dirty="0" smtClean="0">
              <a:latin typeface="Comic Sans MS" panose="030F0702030302020204" pitchFamily="66" charset="0"/>
            </a:rPr>
            <a:t>A partir del Algoritmo diagnóstico desarrollado</a:t>
          </a:r>
          <a:endParaRPr lang="es-CL" sz="1100" dirty="0">
            <a:latin typeface="Comic Sans MS" panose="030F0702030302020204" pitchFamily="66" charset="0"/>
          </a:endParaRPr>
        </a:p>
      </dgm:t>
    </dgm:pt>
    <dgm:pt modelId="{A8445405-A888-4A04-81C2-A3AD3D0F4F32}" type="parTrans" cxnId="{E19C8294-B3AB-4EAB-B3DC-0A3C24A5598F}">
      <dgm:prSet/>
      <dgm:spPr/>
      <dgm:t>
        <a:bodyPr/>
        <a:lstStyle/>
        <a:p>
          <a:endParaRPr lang="es-CL"/>
        </a:p>
      </dgm:t>
    </dgm:pt>
    <dgm:pt modelId="{04A4ADE8-4F83-4E15-A134-43735B85500E}" type="sibTrans" cxnId="{E19C8294-B3AB-4EAB-B3DC-0A3C24A5598F}">
      <dgm:prSet/>
      <dgm:spPr/>
      <dgm:t>
        <a:bodyPr/>
        <a:lstStyle/>
        <a:p>
          <a:endParaRPr lang="es-CL"/>
        </a:p>
      </dgm:t>
    </dgm:pt>
    <dgm:pt modelId="{1405EB11-8614-4CEB-80FE-7D4A209721A2}" type="pres">
      <dgm:prSet presAssocID="{DFB00E89-0C73-443F-8454-824BCD4682BC}" presName="hierChild1" presStyleCnt="0">
        <dgm:presLayoutVars>
          <dgm:chPref val="1"/>
          <dgm:dir/>
          <dgm:animOne val="branch"/>
          <dgm:animLvl val="lvl"/>
          <dgm:resizeHandles/>
        </dgm:presLayoutVars>
      </dgm:prSet>
      <dgm:spPr/>
      <dgm:t>
        <a:bodyPr/>
        <a:lstStyle/>
        <a:p>
          <a:endParaRPr lang="es-CL"/>
        </a:p>
      </dgm:t>
    </dgm:pt>
    <dgm:pt modelId="{3007BA05-61AE-4C02-8D09-C753F3934A07}" type="pres">
      <dgm:prSet presAssocID="{DCBA70FF-888F-48D0-BD9C-9C753594F608}" presName="hierRoot1" presStyleCnt="0"/>
      <dgm:spPr/>
      <dgm:t>
        <a:bodyPr/>
        <a:lstStyle/>
        <a:p>
          <a:endParaRPr lang="es-CL"/>
        </a:p>
      </dgm:t>
    </dgm:pt>
    <dgm:pt modelId="{27553E9B-9F4A-4448-AB5E-9467EE77A9CC}" type="pres">
      <dgm:prSet presAssocID="{DCBA70FF-888F-48D0-BD9C-9C753594F608}" presName="composite" presStyleCnt="0"/>
      <dgm:spPr/>
      <dgm:t>
        <a:bodyPr/>
        <a:lstStyle/>
        <a:p>
          <a:endParaRPr lang="es-CL"/>
        </a:p>
      </dgm:t>
    </dgm:pt>
    <dgm:pt modelId="{80376DF7-1830-4940-9621-2E02A850B0C7}" type="pres">
      <dgm:prSet presAssocID="{DCBA70FF-888F-48D0-BD9C-9C753594F608}" presName="background" presStyleLbl="node0" presStyleIdx="0" presStyleCnt="1"/>
      <dgm:spPr/>
      <dgm:t>
        <a:bodyPr/>
        <a:lstStyle/>
        <a:p>
          <a:endParaRPr lang="es-CL"/>
        </a:p>
      </dgm:t>
    </dgm:pt>
    <dgm:pt modelId="{5522EF81-4183-4859-BA1C-1F2CE4B9031F}" type="pres">
      <dgm:prSet presAssocID="{DCBA70FF-888F-48D0-BD9C-9C753594F608}" presName="text" presStyleLbl="fgAcc0" presStyleIdx="0" presStyleCnt="1">
        <dgm:presLayoutVars>
          <dgm:chPref val="3"/>
        </dgm:presLayoutVars>
      </dgm:prSet>
      <dgm:spPr/>
      <dgm:t>
        <a:bodyPr/>
        <a:lstStyle/>
        <a:p>
          <a:endParaRPr lang="es-CL"/>
        </a:p>
      </dgm:t>
    </dgm:pt>
    <dgm:pt modelId="{FFAFD5D1-A5AF-412A-BF4E-CD63A8E133C7}" type="pres">
      <dgm:prSet presAssocID="{DCBA70FF-888F-48D0-BD9C-9C753594F608}" presName="hierChild2" presStyleCnt="0"/>
      <dgm:spPr/>
      <dgm:t>
        <a:bodyPr/>
        <a:lstStyle/>
        <a:p>
          <a:endParaRPr lang="es-CL"/>
        </a:p>
      </dgm:t>
    </dgm:pt>
    <dgm:pt modelId="{7618DE70-06F8-49F2-98E3-393F372F3ED1}" type="pres">
      <dgm:prSet presAssocID="{6516D42E-A8F8-4878-8770-F9C3B458ED5E}" presName="Name10" presStyleLbl="parChTrans1D2" presStyleIdx="0" presStyleCnt="1"/>
      <dgm:spPr/>
      <dgm:t>
        <a:bodyPr/>
        <a:lstStyle/>
        <a:p>
          <a:endParaRPr lang="es-CL"/>
        </a:p>
      </dgm:t>
    </dgm:pt>
    <dgm:pt modelId="{71D114E3-4C27-4D58-AFC4-088B0340E0DB}" type="pres">
      <dgm:prSet presAssocID="{736D6803-7B10-49C1-B310-86C45B63C38B}" presName="hierRoot2" presStyleCnt="0"/>
      <dgm:spPr/>
      <dgm:t>
        <a:bodyPr/>
        <a:lstStyle/>
        <a:p>
          <a:endParaRPr lang="es-CL"/>
        </a:p>
      </dgm:t>
    </dgm:pt>
    <dgm:pt modelId="{0AF67A24-9C41-41FF-86FE-45E64B2D2E61}" type="pres">
      <dgm:prSet presAssocID="{736D6803-7B10-49C1-B310-86C45B63C38B}" presName="composite2" presStyleCnt="0"/>
      <dgm:spPr/>
      <dgm:t>
        <a:bodyPr/>
        <a:lstStyle/>
        <a:p>
          <a:endParaRPr lang="es-CL"/>
        </a:p>
      </dgm:t>
    </dgm:pt>
    <dgm:pt modelId="{C46B9085-8C73-46F6-854B-B2D23B6B661F}" type="pres">
      <dgm:prSet presAssocID="{736D6803-7B10-49C1-B310-86C45B63C38B}" presName="background2" presStyleLbl="node2" presStyleIdx="0" presStyleCnt="1"/>
      <dgm:spPr/>
      <dgm:t>
        <a:bodyPr/>
        <a:lstStyle/>
        <a:p>
          <a:endParaRPr lang="es-CL"/>
        </a:p>
      </dgm:t>
    </dgm:pt>
    <dgm:pt modelId="{F6402A9D-B17C-40BB-ADB5-E52D1073F455}" type="pres">
      <dgm:prSet presAssocID="{736D6803-7B10-49C1-B310-86C45B63C38B}" presName="text2" presStyleLbl="fgAcc2" presStyleIdx="0" presStyleCnt="1">
        <dgm:presLayoutVars>
          <dgm:chPref val="3"/>
        </dgm:presLayoutVars>
      </dgm:prSet>
      <dgm:spPr/>
      <dgm:t>
        <a:bodyPr/>
        <a:lstStyle/>
        <a:p>
          <a:endParaRPr lang="es-CL"/>
        </a:p>
      </dgm:t>
    </dgm:pt>
    <dgm:pt modelId="{9B7A03D9-B04A-473D-BDD7-5E5EF5FE7955}" type="pres">
      <dgm:prSet presAssocID="{736D6803-7B10-49C1-B310-86C45B63C38B}" presName="hierChild3" presStyleCnt="0"/>
      <dgm:spPr/>
      <dgm:t>
        <a:bodyPr/>
        <a:lstStyle/>
        <a:p>
          <a:endParaRPr lang="es-CL"/>
        </a:p>
      </dgm:t>
    </dgm:pt>
    <dgm:pt modelId="{42C9E3B3-167F-4117-9E60-39E8CA9D382B}" type="pres">
      <dgm:prSet presAssocID="{D3188B59-9A68-44BF-8CE7-3067F4C16A4C}" presName="Name17" presStyleLbl="parChTrans1D3" presStyleIdx="0" presStyleCnt="2"/>
      <dgm:spPr/>
      <dgm:t>
        <a:bodyPr/>
        <a:lstStyle/>
        <a:p>
          <a:endParaRPr lang="es-CL"/>
        </a:p>
      </dgm:t>
    </dgm:pt>
    <dgm:pt modelId="{1903D238-D239-4189-AE13-FBA8B235A392}" type="pres">
      <dgm:prSet presAssocID="{EF5B88C9-A710-4029-9368-8F92FC5C0271}" presName="hierRoot3" presStyleCnt="0"/>
      <dgm:spPr/>
      <dgm:t>
        <a:bodyPr/>
        <a:lstStyle/>
        <a:p>
          <a:endParaRPr lang="es-CL"/>
        </a:p>
      </dgm:t>
    </dgm:pt>
    <dgm:pt modelId="{FA5B7609-A4FD-4599-960A-6C35792EE01E}" type="pres">
      <dgm:prSet presAssocID="{EF5B88C9-A710-4029-9368-8F92FC5C0271}" presName="composite3" presStyleCnt="0"/>
      <dgm:spPr/>
      <dgm:t>
        <a:bodyPr/>
        <a:lstStyle/>
        <a:p>
          <a:endParaRPr lang="es-CL"/>
        </a:p>
      </dgm:t>
    </dgm:pt>
    <dgm:pt modelId="{0A96D8CB-FD2D-4A37-A00C-65E4577AEC89}" type="pres">
      <dgm:prSet presAssocID="{EF5B88C9-A710-4029-9368-8F92FC5C0271}" presName="background3" presStyleLbl="node3" presStyleIdx="0" presStyleCnt="2"/>
      <dgm:spPr/>
      <dgm:t>
        <a:bodyPr/>
        <a:lstStyle/>
        <a:p>
          <a:endParaRPr lang="es-CL"/>
        </a:p>
      </dgm:t>
    </dgm:pt>
    <dgm:pt modelId="{88A945B4-1A4E-4A0C-B40A-DC8540323BBE}" type="pres">
      <dgm:prSet presAssocID="{EF5B88C9-A710-4029-9368-8F92FC5C0271}" presName="text3" presStyleLbl="fgAcc3" presStyleIdx="0" presStyleCnt="2">
        <dgm:presLayoutVars>
          <dgm:chPref val="3"/>
        </dgm:presLayoutVars>
      </dgm:prSet>
      <dgm:spPr/>
      <dgm:t>
        <a:bodyPr/>
        <a:lstStyle/>
        <a:p>
          <a:endParaRPr lang="es-CL"/>
        </a:p>
      </dgm:t>
    </dgm:pt>
    <dgm:pt modelId="{F5CC24EC-02C3-46F3-B0AD-A6D7CA16914F}" type="pres">
      <dgm:prSet presAssocID="{EF5B88C9-A710-4029-9368-8F92FC5C0271}" presName="hierChild4" presStyleCnt="0"/>
      <dgm:spPr/>
      <dgm:t>
        <a:bodyPr/>
        <a:lstStyle/>
        <a:p>
          <a:endParaRPr lang="es-CL"/>
        </a:p>
      </dgm:t>
    </dgm:pt>
    <dgm:pt modelId="{E9111CA6-5901-4B4D-A439-24C854948EA6}" type="pres">
      <dgm:prSet presAssocID="{BBEB7A18-0EE7-47CF-B21D-A2131FDC6780}" presName="Name23" presStyleLbl="parChTrans1D4" presStyleIdx="0" presStyleCnt="3"/>
      <dgm:spPr/>
      <dgm:t>
        <a:bodyPr/>
        <a:lstStyle/>
        <a:p>
          <a:endParaRPr lang="es-CL"/>
        </a:p>
      </dgm:t>
    </dgm:pt>
    <dgm:pt modelId="{96207829-BEDB-4CDB-89FF-C89017EEDA70}" type="pres">
      <dgm:prSet presAssocID="{17C1F099-4443-4851-9C0D-9B810C914D78}" presName="hierRoot4" presStyleCnt="0"/>
      <dgm:spPr/>
      <dgm:t>
        <a:bodyPr/>
        <a:lstStyle/>
        <a:p>
          <a:endParaRPr lang="es-CL"/>
        </a:p>
      </dgm:t>
    </dgm:pt>
    <dgm:pt modelId="{BFF06787-4188-4BEA-858D-124DD365E92B}" type="pres">
      <dgm:prSet presAssocID="{17C1F099-4443-4851-9C0D-9B810C914D78}" presName="composite4" presStyleCnt="0"/>
      <dgm:spPr/>
      <dgm:t>
        <a:bodyPr/>
        <a:lstStyle/>
        <a:p>
          <a:endParaRPr lang="es-CL"/>
        </a:p>
      </dgm:t>
    </dgm:pt>
    <dgm:pt modelId="{94C37E26-52FE-43A5-8B72-20CCEADA2533}" type="pres">
      <dgm:prSet presAssocID="{17C1F099-4443-4851-9C0D-9B810C914D78}" presName="background4" presStyleLbl="node4" presStyleIdx="0" presStyleCnt="3"/>
      <dgm:spPr/>
      <dgm:t>
        <a:bodyPr/>
        <a:lstStyle/>
        <a:p>
          <a:endParaRPr lang="es-CL"/>
        </a:p>
      </dgm:t>
    </dgm:pt>
    <dgm:pt modelId="{EBBED677-3E9F-489E-9AB0-21AA5D2CFB2D}" type="pres">
      <dgm:prSet presAssocID="{17C1F099-4443-4851-9C0D-9B810C914D78}" presName="text4" presStyleLbl="fgAcc4" presStyleIdx="0" presStyleCnt="3">
        <dgm:presLayoutVars>
          <dgm:chPref val="3"/>
        </dgm:presLayoutVars>
      </dgm:prSet>
      <dgm:spPr/>
      <dgm:t>
        <a:bodyPr/>
        <a:lstStyle/>
        <a:p>
          <a:endParaRPr lang="es-CL"/>
        </a:p>
      </dgm:t>
    </dgm:pt>
    <dgm:pt modelId="{47AAC9D0-7A63-4F83-9AF0-F82735EE0FCE}" type="pres">
      <dgm:prSet presAssocID="{17C1F099-4443-4851-9C0D-9B810C914D78}" presName="hierChild5" presStyleCnt="0"/>
      <dgm:spPr/>
      <dgm:t>
        <a:bodyPr/>
        <a:lstStyle/>
        <a:p>
          <a:endParaRPr lang="es-CL"/>
        </a:p>
      </dgm:t>
    </dgm:pt>
    <dgm:pt modelId="{9D6B47A4-0305-437C-A456-0AA12A1FCA3F}" type="pres">
      <dgm:prSet presAssocID="{016FB864-B6A0-4FDA-AEB3-DF246E6E39A4}" presName="Name17" presStyleLbl="parChTrans1D3" presStyleIdx="1" presStyleCnt="2"/>
      <dgm:spPr/>
      <dgm:t>
        <a:bodyPr/>
        <a:lstStyle/>
        <a:p>
          <a:endParaRPr lang="es-CL"/>
        </a:p>
      </dgm:t>
    </dgm:pt>
    <dgm:pt modelId="{1AD09D93-0ACF-4734-AA00-B4A8C3AB6208}" type="pres">
      <dgm:prSet presAssocID="{828D6461-B05A-4F05-B7C9-06EB7B94E36E}" presName="hierRoot3" presStyleCnt="0"/>
      <dgm:spPr/>
      <dgm:t>
        <a:bodyPr/>
        <a:lstStyle/>
        <a:p>
          <a:endParaRPr lang="es-CL"/>
        </a:p>
      </dgm:t>
    </dgm:pt>
    <dgm:pt modelId="{51BBE526-45FC-4202-A352-BA11E5CCC867}" type="pres">
      <dgm:prSet presAssocID="{828D6461-B05A-4F05-B7C9-06EB7B94E36E}" presName="composite3" presStyleCnt="0"/>
      <dgm:spPr/>
      <dgm:t>
        <a:bodyPr/>
        <a:lstStyle/>
        <a:p>
          <a:endParaRPr lang="es-CL"/>
        </a:p>
      </dgm:t>
    </dgm:pt>
    <dgm:pt modelId="{4236D4E1-AE13-4E2E-BD98-CC5242D144EF}" type="pres">
      <dgm:prSet presAssocID="{828D6461-B05A-4F05-B7C9-06EB7B94E36E}" presName="background3" presStyleLbl="node3" presStyleIdx="1" presStyleCnt="2"/>
      <dgm:spPr/>
      <dgm:t>
        <a:bodyPr/>
        <a:lstStyle/>
        <a:p>
          <a:endParaRPr lang="es-CL"/>
        </a:p>
      </dgm:t>
    </dgm:pt>
    <dgm:pt modelId="{D36AFCF6-93FF-42BB-A3BC-FBFA16E81C40}" type="pres">
      <dgm:prSet presAssocID="{828D6461-B05A-4F05-B7C9-06EB7B94E36E}" presName="text3" presStyleLbl="fgAcc3" presStyleIdx="1" presStyleCnt="2">
        <dgm:presLayoutVars>
          <dgm:chPref val="3"/>
        </dgm:presLayoutVars>
      </dgm:prSet>
      <dgm:spPr/>
      <dgm:t>
        <a:bodyPr/>
        <a:lstStyle/>
        <a:p>
          <a:endParaRPr lang="es-CL"/>
        </a:p>
      </dgm:t>
    </dgm:pt>
    <dgm:pt modelId="{373D2C70-DB54-4ECF-AB5E-05E4BCB6D3DC}" type="pres">
      <dgm:prSet presAssocID="{828D6461-B05A-4F05-B7C9-06EB7B94E36E}" presName="hierChild4" presStyleCnt="0"/>
      <dgm:spPr/>
      <dgm:t>
        <a:bodyPr/>
        <a:lstStyle/>
        <a:p>
          <a:endParaRPr lang="es-CL"/>
        </a:p>
      </dgm:t>
    </dgm:pt>
    <dgm:pt modelId="{B9ABAF09-33D3-42F6-AE7F-F7492CB17550}" type="pres">
      <dgm:prSet presAssocID="{825CA683-BAE1-4536-B569-CC7A773DF28E}" presName="Name23" presStyleLbl="parChTrans1D4" presStyleIdx="1" presStyleCnt="3"/>
      <dgm:spPr/>
      <dgm:t>
        <a:bodyPr/>
        <a:lstStyle/>
        <a:p>
          <a:endParaRPr lang="es-CL"/>
        </a:p>
      </dgm:t>
    </dgm:pt>
    <dgm:pt modelId="{A0A825C5-6476-49EE-9147-C6167B44850D}" type="pres">
      <dgm:prSet presAssocID="{52F8800B-4DCF-4068-913B-75B36D07F7BF}" presName="hierRoot4" presStyleCnt="0"/>
      <dgm:spPr/>
      <dgm:t>
        <a:bodyPr/>
        <a:lstStyle/>
        <a:p>
          <a:endParaRPr lang="es-CL"/>
        </a:p>
      </dgm:t>
    </dgm:pt>
    <dgm:pt modelId="{D8E0FAAE-C945-4EFF-AA83-9FE265079786}" type="pres">
      <dgm:prSet presAssocID="{52F8800B-4DCF-4068-913B-75B36D07F7BF}" presName="composite4" presStyleCnt="0"/>
      <dgm:spPr/>
      <dgm:t>
        <a:bodyPr/>
        <a:lstStyle/>
        <a:p>
          <a:endParaRPr lang="es-CL"/>
        </a:p>
      </dgm:t>
    </dgm:pt>
    <dgm:pt modelId="{C4937C95-1C3A-4B71-8F82-E87EFB316398}" type="pres">
      <dgm:prSet presAssocID="{52F8800B-4DCF-4068-913B-75B36D07F7BF}" presName="background4" presStyleLbl="node4" presStyleIdx="1" presStyleCnt="3"/>
      <dgm:spPr/>
      <dgm:t>
        <a:bodyPr/>
        <a:lstStyle/>
        <a:p>
          <a:endParaRPr lang="es-CL"/>
        </a:p>
      </dgm:t>
    </dgm:pt>
    <dgm:pt modelId="{7270B8AE-7DC9-4822-8C93-2929F24914CD}" type="pres">
      <dgm:prSet presAssocID="{52F8800B-4DCF-4068-913B-75B36D07F7BF}" presName="text4" presStyleLbl="fgAcc4" presStyleIdx="1" presStyleCnt="3">
        <dgm:presLayoutVars>
          <dgm:chPref val="3"/>
        </dgm:presLayoutVars>
      </dgm:prSet>
      <dgm:spPr/>
      <dgm:t>
        <a:bodyPr/>
        <a:lstStyle/>
        <a:p>
          <a:endParaRPr lang="es-CL"/>
        </a:p>
      </dgm:t>
    </dgm:pt>
    <dgm:pt modelId="{D444BD4B-9F58-41FC-AFC9-2C601E266664}" type="pres">
      <dgm:prSet presAssocID="{52F8800B-4DCF-4068-913B-75B36D07F7BF}" presName="hierChild5" presStyleCnt="0"/>
      <dgm:spPr/>
      <dgm:t>
        <a:bodyPr/>
        <a:lstStyle/>
        <a:p>
          <a:endParaRPr lang="es-CL"/>
        </a:p>
      </dgm:t>
    </dgm:pt>
    <dgm:pt modelId="{00CEB576-5602-4C5C-AC16-EADC28D225F1}" type="pres">
      <dgm:prSet presAssocID="{4D87B5F4-EF0A-41AB-9E0C-065CD1DFBC6A}" presName="Name23" presStyleLbl="parChTrans1D4" presStyleIdx="2" presStyleCnt="3"/>
      <dgm:spPr/>
      <dgm:t>
        <a:bodyPr/>
        <a:lstStyle/>
        <a:p>
          <a:endParaRPr lang="es-CL"/>
        </a:p>
      </dgm:t>
    </dgm:pt>
    <dgm:pt modelId="{B5B36CA7-C6EC-45AF-AB2B-8F13FE9FA3AB}" type="pres">
      <dgm:prSet presAssocID="{4046273F-74A1-4450-84DB-9533F3634737}" presName="hierRoot4" presStyleCnt="0"/>
      <dgm:spPr/>
      <dgm:t>
        <a:bodyPr/>
        <a:lstStyle/>
        <a:p>
          <a:endParaRPr lang="es-CL"/>
        </a:p>
      </dgm:t>
    </dgm:pt>
    <dgm:pt modelId="{274EC60A-C9DD-4C7B-9A02-A153723377E3}" type="pres">
      <dgm:prSet presAssocID="{4046273F-74A1-4450-84DB-9533F3634737}" presName="composite4" presStyleCnt="0"/>
      <dgm:spPr/>
      <dgm:t>
        <a:bodyPr/>
        <a:lstStyle/>
        <a:p>
          <a:endParaRPr lang="es-CL"/>
        </a:p>
      </dgm:t>
    </dgm:pt>
    <dgm:pt modelId="{B37A000A-CAA6-4DAE-9E8F-2D14EADB50A4}" type="pres">
      <dgm:prSet presAssocID="{4046273F-74A1-4450-84DB-9533F3634737}" presName="background4" presStyleLbl="node4" presStyleIdx="2" presStyleCnt="3"/>
      <dgm:spPr/>
      <dgm:t>
        <a:bodyPr/>
        <a:lstStyle/>
        <a:p>
          <a:endParaRPr lang="es-CL"/>
        </a:p>
      </dgm:t>
    </dgm:pt>
    <dgm:pt modelId="{D8746C0B-EB3B-4B69-B754-8B1ADFF33450}" type="pres">
      <dgm:prSet presAssocID="{4046273F-74A1-4450-84DB-9533F3634737}" presName="text4" presStyleLbl="fgAcc4" presStyleIdx="2" presStyleCnt="3">
        <dgm:presLayoutVars>
          <dgm:chPref val="3"/>
        </dgm:presLayoutVars>
      </dgm:prSet>
      <dgm:spPr/>
      <dgm:t>
        <a:bodyPr/>
        <a:lstStyle/>
        <a:p>
          <a:endParaRPr lang="es-CL"/>
        </a:p>
      </dgm:t>
    </dgm:pt>
    <dgm:pt modelId="{A8457C7D-0783-42B8-A2E8-B5D7B6A18AD4}" type="pres">
      <dgm:prSet presAssocID="{4046273F-74A1-4450-84DB-9533F3634737}" presName="hierChild5" presStyleCnt="0"/>
      <dgm:spPr/>
      <dgm:t>
        <a:bodyPr/>
        <a:lstStyle/>
        <a:p>
          <a:endParaRPr lang="es-CL"/>
        </a:p>
      </dgm:t>
    </dgm:pt>
  </dgm:ptLst>
  <dgm:cxnLst>
    <dgm:cxn modelId="{50C29206-0064-4825-9003-68C35CFE2F58}" type="presOf" srcId="{016FB864-B6A0-4FDA-AEB3-DF246E6E39A4}" destId="{9D6B47A4-0305-437C-A456-0AA12A1FCA3F}" srcOrd="0" destOrd="0" presId="urn:microsoft.com/office/officeart/2005/8/layout/hierarchy1"/>
    <dgm:cxn modelId="{55AD9481-F43D-4B5C-9752-10770B7EB408}" srcId="{52F8800B-4DCF-4068-913B-75B36D07F7BF}" destId="{4046273F-74A1-4450-84DB-9533F3634737}" srcOrd="0" destOrd="0" parTransId="{4D87B5F4-EF0A-41AB-9E0C-065CD1DFBC6A}" sibTransId="{D7883C89-0D6E-4AC1-9427-4E90D463EA5F}"/>
    <dgm:cxn modelId="{E19C8294-B3AB-4EAB-B3DC-0A3C24A5598F}" srcId="{DFB00E89-0C73-443F-8454-824BCD4682BC}" destId="{DCBA70FF-888F-48D0-BD9C-9C753594F608}" srcOrd="0" destOrd="0" parTransId="{A8445405-A888-4A04-81C2-A3AD3D0F4F32}" sibTransId="{04A4ADE8-4F83-4E15-A134-43735B85500E}"/>
    <dgm:cxn modelId="{36101E59-03AC-4A44-B17A-C45F6D743C50}" type="presOf" srcId="{DCBA70FF-888F-48D0-BD9C-9C753594F608}" destId="{5522EF81-4183-4859-BA1C-1F2CE4B9031F}" srcOrd="0" destOrd="0" presId="urn:microsoft.com/office/officeart/2005/8/layout/hierarchy1"/>
    <dgm:cxn modelId="{5C599F01-AB99-4C85-913A-E120B8030433}" type="presOf" srcId="{52F8800B-4DCF-4068-913B-75B36D07F7BF}" destId="{7270B8AE-7DC9-4822-8C93-2929F24914CD}" srcOrd="0" destOrd="0" presId="urn:microsoft.com/office/officeart/2005/8/layout/hierarchy1"/>
    <dgm:cxn modelId="{3B7C9455-B3DA-4F9B-954D-697320EBC970}" type="presOf" srcId="{EF5B88C9-A710-4029-9368-8F92FC5C0271}" destId="{88A945B4-1A4E-4A0C-B40A-DC8540323BBE}" srcOrd="0" destOrd="0" presId="urn:microsoft.com/office/officeart/2005/8/layout/hierarchy1"/>
    <dgm:cxn modelId="{D6DAC4FD-5811-4ACE-9E04-B68152B59C0B}" type="presOf" srcId="{736D6803-7B10-49C1-B310-86C45B63C38B}" destId="{F6402A9D-B17C-40BB-ADB5-E52D1073F455}" srcOrd="0" destOrd="0" presId="urn:microsoft.com/office/officeart/2005/8/layout/hierarchy1"/>
    <dgm:cxn modelId="{30174A5D-FC7D-4F3F-AF2B-7B252470345C}" type="presOf" srcId="{4046273F-74A1-4450-84DB-9533F3634737}" destId="{D8746C0B-EB3B-4B69-B754-8B1ADFF33450}" srcOrd="0" destOrd="0" presId="urn:microsoft.com/office/officeart/2005/8/layout/hierarchy1"/>
    <dgm:cxn modelId="{D798D488-E6A7-4B06-9440-25BF548D3E6E}" srcId="{828D6461-B05A-4F05-B7C9-06EB7B94E36E}" destId="{52F8800B-4DCF-4068-913B-75B36D07F7BF}" srcOrd="0" destOrd="0" parTransId="{825CA683-BAE1-4536-B569-CC7A773DF28E}" sibTransId="{2B9E95BB-578C-42EF-A9BE-9242ADA52342}"/>
    <dgm:cxn modelId="{7C6D9C98-072D-4FDD-92B7-A19D5F219385}" srcId="{736D6803-7B10-49C1-B310-86C45B63C38B}" destId="{828D6461-B05A-4F05-B7C9-06EB7B94E36E}" srcOrd="1" destOrd="0" parTransId="{016FB864-B6A0-4FDA-AEB3-DF246E6E39A4}" sibTransId="{C75E017B-963F-4B7B-A1CE-DD7D44DC90F7}"/>
    <dgm:cxn modelId="{31DFCC2B-F497-403F-8F2F-DB1BD29E9FEE}" type="presOf" srcId="{828D6461-B05A-4F05-B7C9-06EB7B94E36E}" destId="{D36AFCF6-93FF-42BB-A3BC-FBFA16E81C40}" srcOrd="0" destOrd="0" presId="urn:microsoft.com/office/officeart/2005/8/layout/hierarchy1"/>
    <dgm:cxn modelId="{4C3B7DED-4DE2-4D71-87B6-B26AB15326FC}" type="presOf" srcId="{825CA683-BAE1-4536-B569-CC7A773DF28E}" destId="{B9ABAF09-33D3-42F6-AE7F-F7492CB17550}" srcOrd="0" destOrd="0" presId="urn:microsoft.com/office/officeart/2005/8/layout/hierarchy1"/>
    <dgm:cxn modelId="{1F192773-5732-4EB1-95D7-240DF258E224}" type="presOf" srcId="{6516D42E-A8F8-4878-8770-F9C3B458ED5E}" destId="{7618DE70-06F8-49F2-98E3-393F372F3ED1}" srcOrd="0" destOrd="0" presId="urn:microsoft.com/office/officeart/2005/8/layout/hierarchy1"/>
    <dgm:cxn modelId="{4BAF46BF-0E9C-4BB3-BDC3-72EFAEE9F45F}" type="presOf" srcId="{DFB00E89-0C73-443F-8454-824BCD4682BC}" destId="{1405EB11-8614-4CEB-80FE-7D4A209721A2}" srcOrd="0" destOrd="0" presId="urn:microsoft.com/office/officeart/2005/8/layout/hierarchy1"/>
    <dgm:cxn modelId="{C8582369-5EC1-418A-8162-20AB56975E44}" srcId="{736D6803-7B10-49C1-B310-86C45B63C38B}" destId="{EF5B88C9-A710-4029-9368-8F92FC5C0271}" srcOrd="0" destOrd="0" parTransId="{D3188B59-9A68-44BF-8CE7-3067F4C16A4C}" sibTransId="{CC61C006-5835-41AF-BB7E-7B50292D9838}"/>
    <dgm:cxn modelId="{E5E6E018-2882-42DB-A278-86249C64CE5D}" srcId="{DCBA70FF-888F-48D0-BD9C-9C753594F608}" destId="{736D6803-7B10-49C1-B310-86C45B63C38B}" srcOrd="0" destOrd="0" parTransId="{6516D42E-A8F8-4878-8770-F9C3B458ED5E}" sibTransId="{5CDF4AFD-21E9-49BF-9D69-A3183616B3BC}"/>
    <dgm:cxn modelId="{CCA1EB93-09F5-4B75-90B1-366FA23B0D68}" type="presOf" srcId="{4D87B5F4-EF0A-41AB-9E0C-065CD1DFBC6A}" destId="{00CEB576-5602-4C5C-AC16-EADC28D225F1}" srcOrd="0" destOrd="0" presId="urn:microsoft.com/office/officeart/2005/8/layout/hierarchy1"/>
    <dgm:cxn modelId="{28BD7C97-7218-40FA-BCA9-E2F3F6D56A32}" type="presOf" srcId="{BBEB7A18-0EE7-47CF-B21D-A2131FDC6780}" destId="{E9111CA6-5901-4B4D-A439-24C854948EA6}" srcOrd="0" destOrd="0" presId="urn:microsoft.com/office/officeart/2005/8/layout/hierarchy1"/>
    <dgm:cxn modelId="{86517554-1106-4485-A09A-EC729230C9C4}" type="presOf" srcId="{17C1F099-4443-4851-9C0D-9B810C914D78}" destId="{EBBED677-3E9F-489E-9AB0-21AA5D2CFB2D}" srcOrd="0" destOrd="0" presId="urn:microsoft.com/office/officeart/2005/8/layout/hierarchy1"/>
    <dgm:cxn modelId="{94264413-5C62-4324-ADFB-0F0225A70741}" srcId="{EF5B88C9-A710-4029-9368-8F92FC5C0271}" destId="{17C1F099-4443-4851-9C0D-9B810C914D78}" srcOrd="0" destOrd="0" parTransId="{BBEB7A18-0EE7-47CF-B21D-A2131FDC6780}" sibTransId="{068FBE9F-EBF7-440D-BB24-6C45C2A75769}"/>
    <dgm:cxn modelId="{2C2B05E2-BDC2-4A7D-B527-E1557BD8B5C0}" type="presOf" srcId="{D3188B59-9A68-44BF-8CE7-3067F4C16A4C}" destId="{42C9E3B3-167F-4117-9E60-39E8CA9D382B}" srcOrd="0" destOrd="0" presId="urn:microsoft.com/office/officeart/2005/8/layout/hierarchy1"/>
    <dgm:cxn modelId="{CFBF4D79-53D6-431A-9A94-7BF48A9DD0D1}" type="presParOf" srcId="{1405EB11-8614-4CEB-80FE-7D4A209721A2}" destId="{3007BA05-61AE-4C02-8D09-C753F3934A07}" srcOrd="0" destOrd="0" presId="urn:microsoft.com/office/officeart/2005/8/layout/hierarchy1"/>
    <dgm:cxn modelId="{A2F2369C-1A82-4858-A70E-811FB8CC1F15}" type="presParOf" srcId="{3007BA05-61AE-4C02-8D09-C753F3934A07}" destId="{27553E9B-9F4A-4448-AB5E-9467EE77A9CC}" srcOrd="0" destOrd="0" presId="urn:microsoft.com/office/officeart/2005/8/layout/hierarchy1"/>
    <dgm:cxn modelId="{951060FE-6165-4643-A1D6-C839B0CC3561}" type="presParOf" srcId="{27553E9B-9F4A-4448-AB5E-9467EE77A9CC}" destId="{80376DF7-1830-4940-9621-2E02A850B0C7}" srcOrd="0" destOrd="0" presId="urn:microsoft.com/office/officeart/2005/8/layout/hierarchy1"/>
    <dgm:cxn modelId="{CBCE39E0-8D7E-4E27-90F1-E6FAD6321733}" type="presParOf" srcId="{27553E9B-9F4A-4448-AB5E-9467EE77A9CC}" destId="{5522EF81-4183-4859-BA1C-1F2CE4B9031F}" srcOrd="1" destOrd="0" presId="urn:microsoft.com/office/officeart/2005/8/layout/hierarchy1"/>
    <dgm:cxn modelId="{3C0CE1A6-ACFC-4A7C-9119-FED44AC02DEB}" type="presParOf" srcId="{3007BA05-61AE-4C02-8D09-C753F3934A07}" destId="{FFAFD5D1-A5AF-412A-BF4E-CD63A8E133C7}" srcOrd="1" destOrd="0" presId="urn:microsoft.com/office/officeart/2005/8/layout/hierarchy1"/>
    <dgm:cxn modelId="{4D0B83C8-14F5-4EA2-905D-D8ADC13FA895}" type="presParOf" srcId="{FFAFD5D1-A5AF-412A-BF4E-CD63A8E133C7}" destId="{7618DE70-06F8-49F2-98E3-393F372F3ED1}" srcOrd="0" destOrd="0" presId="urn:microsoft.com/office/officeart/2005/8/layout/hierarchy1"/>
    <dgm:cxn modelId="{F1E728F4-383D-442F-A1AA-917B71D39707}" type="presParOf" srcId="{FFAFD5D1-A5AF-412A-BF4E-CD63A8E133C7}" destId="{71D114E3-4C27-4D58-AFC4-088B0340E0DB}" srcOrd="1" destOrd="0" presId="urn:microsoft.com/office/officeart/2005/8/layout/hierarchy1"/>
    <dgm:cxn modelId="{B28ABF60-4731-4ECB-9FDE-541857EC9A26}" type="presParOf" srcId="{71D114E3-4C27-4D58-AFC4-088B0340E0DB}" destId="{0AF67A24-9C41-41FF-86FE-45E64B2D2E61}" srcOrd="0" destOrd="0" presId="urn:microsoft.com/office/officeart/2005/8/layout/hierarchy1"/>
    <dgm:cxn modelId="{88F9460E-5AD4-451B-9883-24BCD83D4F64}" type="presParOf" srcId="{0AF67A24-9C41-41FF-86FE-45E64B2D2E61}" destId="{C46B9085-8C73-46F6-854B-B2D23B6B661F}" srcOrd="0" destOrd="0" presId="urn:microsoft.com/office/officeart/2005/8/layout/hierarchy1"/>
    <dgm:cxn modelId="{6C049B11-F5E0-4049-9A4D-E293B7522712}" type="presParOf" srcId="{0AF67A24-9C41-41FF-86FE-45E64B2D2E61}" destId="{F6402A9D-B17C-40BB-ADB5-E52D1073F455}" srcOrd="1" destOrd="0" presId="urn:microsoft.com/office/officeart/2005/8/layout/hierarchy1"/>
    <dgm:cxn modelId="{2C039646-3505-45B6-AA22-2551661CC5D3}" type="presParOf" srcId="{71D114E3-4C27-4D58-AFC4-088B0340E0DB}" destId="{9B7A03D9-B04A-473D-BDD7-5E5EF5FE7955}" srcOrd="1" destOrd="0" presId="urn:microsoft.com/office/officeart/2005/8/layout/hierarchy1"/>
    <dgm:cxn modelId="{59BC1EDD-DC4A-4E47-BE99-5A6530F8823B}" type="presParOf" srcId="{9B7A03D9-B04A-473D-BDD7-5E5EF5FE7955}" destId="{42C9E3B3-167F-4117-9E60-39E8CA9D382B}" srcOrd="0" destOrd="0" presId="urn:microsoft.com/office/officeart/2005/8/layout/hierarchy1"/>
    <dgm:cxn modelId="{D5B35638-BFF8-4AF2-A797-AD365F6B280D}" type="presParOf" srcId="{9B7A03D9-B04A-473D-BDD7-5E5EF5FE7955}" destId="{1903D238-D239-4189-AE13-FBA8B235A392}" srcOrd="1" destOrd="0" presId="urn:microsoft.com/office/officeart/2005/8/layout/hierarchy1"/>
    <dgm:cxn modelId="{D04893B3-E0BE-4194-A208-E3FAC292529A}" type="presParOf" srcId="{1903D238-D239-4189-AE13-FBA8B235A392}" destId="{FA5B7609-A4FD-4599-960A-6C35792EE01E}" srcOrd="0" destOrd="0" presId="urn:microsoft.com/office/officeart/2005/8/layout/hierarchy1"/>
    <dgm:cxn modelId="{DE288983-7A22-4335-A3D3-B1B3109242E1}" type="presParOf" srcId="{FA5B7609-A4FD-4599-960A-6C35792EE01E}" destId="{0A96D8CB-FD2D-4A37-A00C-65E4577AEC89}" srcOrd="0" destOrd="0" presId="urn:microsoft.com/office/officeart/2005/8/layout/hierarchy1"/>
    <dgm:cxn modelId="{27CCC04F-A33B-4F8A-81B9-6034D37D0247}" type="presParOf" srcId="{FA5B7609-A4FD-4599-960A-6C35792EE01E}" destId="{88A945B4-1A4E-4A0C-B40A-DC8540323BBE}" srcOrd="1" destOrd="0" presId="urn:microsoft.com/office/officeart/2005/8/layout/hierarchy1"/>
    <dgm:cxn modelId="{B32B6F32-B937-4117-A405-A204E576F91D}" type="presParOf" srcId="{1903D238-D239-4189-AE13-FBA8B235A392}" destId="{F5CC24EC-02C3-46F3-B0AD-A6D7CA16914F}" srcOrd="1" destOrd="0" presId="urn:microsoft.com/office/officeart/2005/8/layout/hierarchy1"/>
    <dgm:cxn modelId="{ACF2A7B0-ACD1-4A3C-A36A-0DFA8E29712E}" type="presParOf" srcId="{F5CC24EC-02C3-46F3-B0AD-A6D7CA16914F}" destId="{E9111CA6-5901-4B4D-A439-24C854948EA6}" srcOrd="0" destOrd="0" presId="urn:microsoft.com/office/officeart/2005/8/layout/hierarchy1"/>
    <dgm:cxn modelId="{F046B636-102B-4A3F-9AB3-0B2DA68340B8}" type="presParOf" srcId="{F5CC24EC-02C3-46F3-B0AD-A6D7CA16914F}" destId="{96207829-BEDB-4CDB-89FF-C89017EEDA70}" srcOrd="1" destOrd="0" presId="urn:microsoft.com/office/officeart/2005/8/layout/hierarchy1"/>
    <dgm:cxn modelId="{D006EBBA-4B47-4A63-AA5F-C14729293E15}" type="presParOf" srcId="{96207829-BEDB-4CDB-89FF-C89017EEDA70}" destId="{BFF06787-4188-4BEA-858D-124DD365E92B}" srcOrd="0" destOrd="0" presId="urn:microsoft.com/office/officeart/2005/8/layout/hierarchy1"/>
    <dgm:cxn modelId="{482B5C39-56AD-4EBD-BFFC-D167DD563834}" type="presParOf" srcId="{BFF06787-4188-4BEA-858D-124DD365E92B}" destId="{94C37E26-52FE-43A5-8B72-20CCEADA2533}" srcOrd="0" destOrd="0" presId="urn:microsoft.com/office/officeart/2005/8/layout/hierarchy1"/>
    <dgm:cxn modelId="{AF204E8B-7774-4D18-8741-B803AB6BEA2B}" type="presParOf" srcId="{BFF06787-4188-4BEA-858D-124DD365E92B}" destId="{EBBED677-3E9F-489E-9AB0-21AA5D2CFB2D}" srcOrd="1" destOrd="0" presId="urn:microsoft.com/office/officeart/2005/8/layout/hierarchy1"/>
    <dgm:cxn modelId="{B2230102-487D-4C7E-A516-06F280FBEB96}" type="presParOf" srcId="{96207829-BEDB-4CDB-89FF-C89017EEDA70}" destId="{47AAC9D0-7A63-4F83-9AF0-F82735EE0FCE}" srcOrd="1" destOrd="0" presId="urn:microsoft.com/office/officeart/2005/8/layout/hierarchy1"/>
    <dgm:cxn modelId="{A4FC0508-136E-4DC2-A3DD-1052B79C6E73}" type="presParOf" srcId="{9B7A03D9-B04A-473D-BDD7-5E5EF5FE7955}" destId="{9D6B47A4-0305-437C-A456-0AA12A1FCA3F}" srcOrd="2" destOrd="0" presId="urn:microsoft.com/office/officeart/2005/8/layout/hierarchy1"/>
    <dgm:cxn modelId="{5DAFDAB4-386F-43BF-9207-FE10B1BB7EFB}" type="presParOf" srcId="{9B7A03D9-B04A-473D-BDD7-5E5EF5FE7955}" destId="{1AD09D93-0ACF-4734-AA00-B4A8C3AB6208}" srcOrd="3" destOrd="0" presId="urn:microsoft.com/office/officeart/2005/8/layout/hierarchy1"/>
    <dgm:cxn modelId="{0903CABD-8432-41BC-9807-99D1A2CCCF43}" type="presParOf" srcId="{1AD09D93-0ACF-4734-AA00-B4A8C3AB6208}" destId="{51BBE526-45FC-4202-A352-BA11E5CCC867}" srcOrd="0" destOrd="0" presId="urn:microsoft.com/office/officeart/2005/8/layout/hierarchy1"/>
    <dgm:cxn modelId="{EB45BD0E-2FFB-4E3F-B92C-8233C02D15CD}" type="presParOf" srcId="{51BBE526-45FC-4202-A352-BA11E5CCC867}" destId="{4236D4E1-AE13-4E2E-BD98-CC5242D144EF}" srcOrd="0" destOrd="0" presId="urn:microsoft.com/office/officeart/2005/8/layout/hierarchy1"/>
    <dgm:cxn modelId="{939B6853-33F5-4B97-89D2-A971974F687E}" type="presParOf" srcId="{51BBE526-45FC-4202-A352-BA11E5CCC867}" destId="{D36AFCF6-93FF-42BB-A3BC-FBFA16E81C40}" srcOrd="1" destOrd="0" presId="urn:microsoft.com/office/officeart/2005/8/layout/hierarchy1"/>
    <dgm:cxn modelId="{AE7016D1-E0AC-4A56-9FB2-DDBAF141A3D8}" type="presParOf" srcId="{1AD09D93-0ACF-4734-AA00-B4A8C3AB6208}" destId="{373D2C70-DB54-4ECF-AB5E-05E4BCB6D3DC}" srcOrd="1" destOrd="0" presId="urn:microsoft.com/office/officeart/2005/8/layout/hierarchy1"/>
    <dgm:cxn modelId="{D94D9E55-55F4-41B0-8546-A9BE57EDBCB1}" type="presParOf" srcId="{373D2C70-DB54-4ECF-AB5E-05E4BCB6D3DC}" destId="{B9ABAF09-33D3-42F6-AE7F-F7492CB17550}" srcOrd="0" destOrd="0" presId="urn:microsoft.com/office/officeart/2005/8/layout/hierarchy1"/>
    <dgm:cxn modelId="{B7A65D9B-3BCE-443A-8C10-89173F73F4DD}" type="presParOf" srcId="{373D2C70-DB54-4ECF-AB5E-05E4BCB6D3DC}" destId="{A0A825C5-6476-49EE-9147-C6167B44850D}" srcOrd="1" destOrd="0" presId="urn:microsoft.com/office/officeart/2005/8/layout/hierarchy1"/>
    <dgm:cxn modelId="{E7FEA5D4-87F7-4094-B9BD-C374D64836FC}" type="presParOf" srcId="{A0A825C5-6476-49EE-9147-C6167B44850D}" destId="{D8E0FAAE-C945-4EFF-AA83-9FE265079786}" srcOrd="0" destOrd="0" presId="urn:microsoft.com/office/officeart/2005/8/layout/hierarchy1"/>
    <dgm:cxn modelId="{009E3C42-838A-4556-AD62-00B59978EBBE}" type="presParOf" srcId="{D8E0FAAE-C945-4EFF-AA83-9FE265079786}" destId="{C4937C95-1C3A-4B71-8F82-E87EFB316398}" srcOrd="0" destOrd="0" presId="urn:microsoft.com/office/officeart/2005/8/layout/hierarchy1"/>
    <dgm:cxn modelId="{A894C0C0-222D-49E1-ACF8-F1696E9404D8}" type="presParOf" srcId="{D8E0FAAE-C945-4EFF-AA83-9FE265079786}" destId="{7270B8AE-7DC9-4822-8C93-2929F24914CD}" srcOrd="1" destOrd="0" presId="urn:microsoft.com/office/officeart/2005/8/layout/hierarchy1"/>
    <dgm:cxn modelId="{DB7F7AB7-D21E-43AA-9E8F-6D623CE83A4C}" type="presParOf" srcId="{A0A825C5-6476-49EE-9147-C6167B44850D}" destId="{D444BD4B-9F58-41FC-AFC9-2C601E266664}" srcOrd="1" destOrd="0" presId="urn:microsoft.com/office/officeart/2005/8/layout/hierarchy1"/>
    <dgm:cxn modelId="{8E76C893-3799-4CB4-900F-1F5BB9DB2B35}" type="presParOf" srcId="{D444BD4B-9F58-41FC-AFC9-2C601E266664}" destId="{00CEB576-5602-4C5C-AC16-EADC28D225F1}" srcOrd="0" destOrd="0" presId="urn:microsoft.com/office/officeart/2005/8/layout/hierarchy1"/>
    <dgm:cxn modelId="{E54C5133-3CA9-4B66-BA84-2CB33C2A13C5}" type="presParOf" srcId="{D444BD4B-9F58-41FC-AFC9-2C601E266664}" destId="{B5B36CA7-C6EC-45AF-AB2B-8F13FE9FA3AB}" srcOrd="1" destOrd="0" presId="urn:microsoft.com/office/officeart/2005/8/layout/hierarchy1"/>
    <dgm:cxn modelId="{B0DD3C0A-C1AA-4E0C-A948-1CC383B4247C}" type="presParOf" srcId="{B5B36CA7-C6EC-45AF-AB2B-8F13FE9FA3AB}" destId="{274EC60A-C9DD-4C7B-9A02-A153723377E3}" srcOrd="0" destOrd="0" presId="urn:microsoft.com/office/officeart/2005/8/layout/hierarchy1"/>
    <dgm:cxn modelId="{9A6E875A-0008-45F2-9AE7-5233C9E26D21}" type="presParOf" srcId="{274EC60A-C9DD-4C7B-9A02-A153723377E3}" destId="{B37A000A-CAA6-4DAE-9E8F-2D14EADB50A4}" srcOrd="0" destOrd="0" presId="urn:microsoft.com/office/officeart/2005/8/layout/hierarchy1"/>
    <dgm:cxn modelId="{2DCDF17E-2C19-4175-87CB-1D182F7722D1}" type="presParOf" srcId="{274EC60A-C9DD-4C7B-9A02-A153723377E3}" destId="{D8746C0B-EB3B-4B69-B754-8B1ADFF33450}" srcOrd="1" destOrd="0" presId="urn:microsoft.com/office/officeart/2005/8/layout/hierarchy1"/>
    <dgm:cxn modelId="{6833FBF4-C23A-4DEC-8BC9-50EB73532125}" type="presParOf" srcId="{B5B36CA7-C6EC-45AF-AB2B-8F13FE9FA3AB}" destId="{A8457C7D-0783-42B8-A2E8-B5D7B6A18AD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C8F09-C41E-44CE-9090-00A70E810F25}">
      <dsp:nvSpPr>
        <dsp:cNvPr id="0" name=""/>
        <dsp:cNvSpPr/>
      </dsp:nvSpPr>
      <dsp:spPr>
        <a:xfrm rot="5400000">
          <a:off x="4770375" y="-2669568"/>
          <a:ext cx="874661" cy="643251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es-ES" sz="1200" b="0" kern="1200" dirty="0" smtClean="0">
              <a:solidFill>
                <a:schemeClr val="accent1">
                  <a:lumMod val="75000"/>
                </a:schemeClr>
              </a:solidFill>
              <a:latin typeface="Comic Sans MS" panose="030F0702030302020204" pitchFamily="66" charset="0"/>
            </a:rPr>
            <a:t>AM de 60 años y más, inscritos en tres Centros de Atención Primaria de Salud de la comuna de Huechuraba (La </a:t>
          </a:r>
          <a:r>
            <a:rPr lang="es-ES" sz="1200" b="0" kern="1200" dirty="0" err="1" smtClean="0">
              <a:solidFill>
                <a:schemeClr val="accent1">
                  <a:lumMod val="75000"/>
                </a:schemeClr>
              </a:solidFill>
              <a:latin typeface="Comic Sans MS" panose="030F0702030302020204" pitchFamily="66" charset="0"/>
            </a:rPr>
            <a:t>Pincoya</a:t>
          </a:r>
          <a:r>
            <a:rPr lang="es-ES" sz="1200" b="0" kern="1200" dirty="0" smtClean="0">
              <a:solidFill>
                <a:schemeClr val="accent1">
                  <a:lumMod val="75000"/>
                </a:schemeClr>
              </a:solidFill>
              <a:latin typeface="Comic Sans MS" panose="030F0702030302020204" pitchFamily="66" charset="0"/>
            </a:rPr>
            <a:t>, Salvador Allende y El Barrero). </a:t>
          </a:r>
          <a:endParaRPr lang="es-ES" sz="1200" b="0" kern="1200" dirty="0">
            <a:solidFill>
              <a:schemeClr val="accent1">
                <a:lumMod val="75000"/>
              </a:schemeClr>
            </a:solidFill>
            <a:latin typeface="Comic Sans MS" panose="030F0702030302020204" pitchFamily="66" charset="0"/>
          </a:endParaRPr>
        </a:p>
      </dsp:txBody>
      <dsp:txXfrm rot="-5400000">
        <a:off x="1991447" y="152057"/>
        <a:ext cx="6389822" cy="789267"/>
      </dsp:txXfrm>
    </dsp:sp>
    <dsp:sp modelId="{C66D07E7-65B2-4DE3-B2A3-5EF788742624}">
      <dsp:nvSpPr>
        <dsp:cNvPr id="0" name=""/>
        <dsp:cNvSpPr/>
      </dsp:nvSpPr>
      <dsp:spPr>
        <a:xfrm>
          <a:off x="0" y="27"/>
          <a:ext cx="1990477" cy="10933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b="1" kern="1200" dirty="0" smtClean="0">
              <a:latin typeface="Comic Sans MS" panose="030F0702030302020204" pitchFamily="66" charset="0"/>
            </a:rPr>
            <a:t>Población objetivo</a:t>
          </a:r>
          <a:endParaRPr lang="es-ES" sz="1800" b="1" kern="1200" dirty="0">
            <a:latin typeface="Comic Sans MS" panose="030F0702030302020204" pitchFamily="66" charset="0"/>
          </a:endParaRPr>
        </a:p>
      </dsp:txBody>
      <dsp:txXfrm>
        <a:off x="53372" y="53399"/>
        <a:ext cx="1883733" cy="986583"/>
      </dsp:txXfrm>
    </dsp:sp>
    <dsp:sp modelId="{8FA81E4A-D302-4C92-AF97-88DC4A311ED8}">
      <dsp:nvSpPr>
        <dsp:cNvPr id="0" name=""/>
        <dsp:cNvSpPr/>
      </dsp:nvSpPr>
      <dsp:spPr>
        <a:xfrm rot="5400000">
          <a:off x="4770375" y="-1521575"/>
          <a:ext cx="874661" cy="643251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es-ES" sz="1200" b="0" kern="1200" dirty="0" smtClean="0">
              <a:solidFill>
                <a:schemeClr val="accent1">
                  <a:lumMod val="75000"/>
                </a:schemeClr>
              </a:solidFill>
              <a:latin typeface="Comic Sans MS" panose="030F0702030302020204" pitchFamily="66" charset="0"/>
            </a:rPr>
            <a:t>164 AM con características similares a los AM del proyecto ALEXANDROS. </a:t>
          </a:r>
          <a:endParaRPr lang="es-ES" sz="1600" b="1" kern="1200" dirty="0">
            <a:solidFill>
              <a:schemeClr val="accent1">
                <a:lumMod val="75000"/>
              </a:schemeClr>
            </a:solidFill>
            <a:latin typeface="Comic Sans MS" panose="030F0702030302020204" pitchFamily="66" charset="0"/>
          </a:endParaRPr>
        </a:p>
      </dsp:txBody>
      <dsp:txXfrm rot="-5400000">
        <a:off x="1991447" y="1300050"/>
        <a:ext cx="6389822" cy="789267"/>
      </dsp:txXfrm>
    </dsp:sp>
    <dsp:sp modelId="{548A29FF-7EFD-4A87-BD64-987EB6499B05}">
      <dsp:nvSpPr>
        <dsp:cNvPr id="0" name=""/>
        <dsp:cNvSpPr/>
      </dsp:nvSpPr>
      <dsp:spPr>
        <a:xfrm>
          <a:off x="0" y="1148021"/>
          <a:ext cx="1990477" cy="10933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b="1" kern="1200" dirty="0" smtClean="0">
              <a:latin typeface="Comic Sans MS" panose="030F0702030302020204" pitchFamily="66" charset="0"/>
            </a:rPr>
            <a:t>Muestra</a:t>
          </a:r>
          <a:endParaRPr lang="es-ES" sz="1800" b="1" kern="1200" dirty="0">
            <a:latin typeface="Comic Sans MS" panose="030F0702030302020204" pitchFamily="66" charset="0"/>
          </a:endParaRPr>
        </a:p>
      </dsp:txBody>
      <dsp:txXfrm>
        <a:off x="53372" y="1201393"/>
        <a:ext cx="1883733" cy="9865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6020E-7688-4361-B3C2-0781C9BC8ED2}">
      <dsp:nvSpPr>
        <dsp:cNvPr id="0" name=""/>
        <dsp:cNvSpPr/>
      </dsp:nvSpPr>
      <dsp:spPr>
        <a:xfrm rot="5400000">
          <a:off x="4647965" y="-2829886"/>
          <a:ext cx="905356" cy="679152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s-ES" sz="1100" b="0" kern="1200" dirty="0" smtClean="0">
              <a:solidFill>
                <a:schemeClr val="accent1">
                  <a:lumMod val="75000"/>
                </a:schemeClr>
              </a:solidFill>
              <a:latin typeface="Comic Sans MS" panose="030F0702030302020204" pitchFamily="66" charset="0"/>
            </a:rPr>
            <a:t>1139 AM de 60 años y más, viviendo en la comunidad en el Gran Santiago, pertenecientes al sector público de salud y participantes de las cohortes SABE y ALEXANDROS (FONDECYT 1080589) evaluados entre 2008 y 2011</a:t>
          </a:r>
          <a:endParaRPr lang="es-ES" sz="1100" b="0" kern="1200" dirty="0">
            <a:solidFill>
              <a:schemeClr val="accent1">
                <a:lumMod val="75000"/>
              </a:schemeClr>
            </a:solidFill>
            <a:latin typeface="Comic Sans MS" panose="030F0702030302020204" pitchFamily="66" charset="0"/>
          </a:endParaRPr>
        </a:p>
      </dsp:txBody>
      <dsp:txXfrm rot="-5400000">
        <a:off x="1704881" y="157394"/>
        <a:ext cx="6747328" cy="816964"/>
      </dsp:txXfrm>
    </dsp:sp>
    <dsp:sp modelId="{E4AC9D92-9390-4771-8817-D6FD6179A697}">
      <dsp:nvSpPr>
        <dsp:cNvPr id="0" name=""/>
        <dsp:cNvSpPr/>
      </dsp:nvSpPr>
      <dsp:spPr>
        <a:xfrm>
          <a:off x="537" y="28"/>
          <a:ext cx="1704344" cy="11316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b="1" kern="1200" dirty="0" smtClean="0">
              <a:latin typeface="Comic Sans MS" panose="030F0702030302020204" pitchFamily="66" charset="0"/>
            </a:rPr>
            <a:t>Población objetivo</a:t>
          </a:r>
          <a:endParaRPr lang="es-CL" sz="1800" kern="1200" dirty="0">
            <a:latin typeface="Comic Sans MS" panose="030F0702030302020204" pitchFamily="66" charset="0"/>
          </a:endParaRPr>
        </a:p>
      </dsp:txBody>
      <dsp:txXfrm>
        <a:off x="55782" y="55273"/>
        <a:ext cx="1593854" cy="1021205"/>
      </dsp:txXfrm>
    </dsp:sp>
    <dsp:sp modelId="{04BE635B-F906-4AF2-9DCD-BD750821A6FA}">
      <dsp:nvSpPr>
        <dsp:cNvPr id="0" name=""/>
        <dsp:cNvSpPr/>
      </dsp:nvSpPr>
      <dsp:spPr>
        <a:xfrm rot="5400000">
          <a:off x="4584769" y="-1657346"/>
          <a:ext cx="905356" cy="682300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s-ES" sz="1100" b="0" kern="1200" dirty="0" smtClean="0">
              <a:solidFill>
                <a:schemeClr val="accent1">
                  <a:lumMod val="75000"/>
                </a:schemeClr>
              </a:solidFill>
              <a:latin typeface="Comic Sans MS" panose="030F0702030302020204" pitchFamily="66" charset="0"/>
            </a:rPr>
            <a:t>440 AM </a:t>
          </a:r>
          <a:r>
            <a:rPr lang="es-ES" sz="1100" b="0" kern="1200" dirty="0" err="1" smtClean="0">
              <a:solidFill>
                <a:schemeClr val="accent1">
                  <a:lumMod val="75000"/>
                </a:schemeClr>
              </a:solidFill>
              <a:latin typeface="Comic Sans MS" panose="030F0702030302020204" pitchFamily="66" charset="0"/>
            </a:rPr>
            <a:t>autovalentes</a:t>
          </a:r>
          <a:r>
            <a:rPr lang="es-ES" sz="1100" b="0" kern="1200" dirty="0" smtClean="0">
              <a:solidFill>
                <a:schemeClr val="accent1">
                  <a:lumMod val="75000"/>
                </a:schemeClr>
              </a:solidFill>
              <a:latin typeface="Comic Sans MS" panose="030F0702030302020204" pitchFamily="66" charset="0"/>
            </a:rPr>
            <a:t> de los 1139 evaluados en el proyecto ALEXANDROS, con antropometría y funcionalidad completa y que aceptaron efectuarse un estudio de composición corporal  por DEXA.  </a:t>
          </a:r>
          <a:r>
            <a:rPr lang="es-CL" sz="1100" b="0" kern="1200" dirty="0" smtClean="0">
              <a:solidFill>
                <a:schemeClr val="accent1">
                  <a:lumMod val="75000"/>
                </a:schemeClr>
              </a:solidFill>
              <a:latin typeface="Comic Sans MS" panose="030F0702030302020204" pitchFamily="66" charset="0"/>
            </a:rPr>
            <a:t>La muestra es capaz de detectar una proporción esperada de </a:t>
          </a:r>
          <a:r>
            <a:rPr lang="es-CL" sz="1100" b="0" kern="1200" dirty="0" err="1" smtClean="0">
              <a:solidFill>
                <a:schemeClr val="accent1">
                  <a:lumMod val="75000"/>
                </a:schemeClr>
              </a:solidFill>
              <a:latin typeface="Comic Sans MS" panose="030F0702030302020204" pitchFamily="66" charset="0"/>
            </a:rPr>
            <a:t>sarcopenia</a:t>
          </a:r>
          <a:r>
            <a:rPr lang="es-CL" sz="1100" b="0" kern="1200" dirty="0" smtClean="0">
              <a:solidFill>
                <a:schemeClr val="accent1">
                  <a:lumMod val="75000"/>
                </a:schemeClr>
              </a:solidFill>
              <a:latin typeface="Comic Sans MS" panose="030F0702030302020204" pitchFamily="66" charset="0"/>
            </a:rPr>
            <a:t> de 50% o menor, con una amplitud de intervalo de confianza de 0.10, un nivel de  confianza de 95% y  un poder de 90% (</a:t>
          </a:r>
          <a:r>
            <a:rPr lang="es-CL" sz="1100" b="0" kern="1200" dirty="0" err="1" smtClean="0">
              <a:solidFill>
                <a:schemeClr val="accent1">
                  <a:lumMod val="75000"/>
                </a:schemeClr>
              </a:solidFill>
              <a:latin typeface="Comic Sans MS" panose="030F0702030302020204" pitchFamily="66" charset="0"/>
            </a:rPr>
            <a:t>Hulley</a:t>
          </a:r>
          <a:r>
            <a:rPr lang="es-CL" sz="1100" b="0" kern="1200" dirty="0" smtClean="0">
              <a:solidFill>
                <a:schemeClr val="accent1">
                  <a:lumMod val="75000"/>
                </a:schemeClr>
              </a:solidFill>
              <a:latin typeface="Comic Sans MS" panose="030F0702030302020204" pitchFamily="66" charset="0"/>
            </a:rPr>
            <a:t> et al, 2001).</a:t>
          </a:r>
          <a:endParaRPr lang="es-ES" sz="1100" b="0" kern="1200" dirty="0">
            <a:solidFill>
              <a:schemeClr val="accent1">
                <a:lumMod val="75000"/>
              </a:schemeClr>
            </a:solidFill>
            <a:latin typeface="Comic Sans MS" panose="030F0702030302020204" pitchFamily="66" charset="0"/>
          </a:endParaRPr>
        </a:p>
      </dsp:txBody>
      <dsp:txXfrm rot="-5400000">
        <a:off x="1625945" y="1345674"/>
        <a:ext cx="6778809" cy="816964"/>
      </dsp:txXfrm>
    </dsp:sp>
    <dsp:sp modelId="{40B72B5A-C640-4A90-86DD-8B4A273C40D7}">
      <dsp:nvSpPr>
        <dsp:cNvPr id="0" name=""/>
        <dsp:cNvSpPr/>
      </dsp:nvSpPr>
      <dsp:spPr>
        <a:xfrm>
          <a:off x="537" y="1188308"/>
          <a:ext cx="1625407" cy="11316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b="1" kern="1200" dirty="0" smtClean="0">
              <a:latin typeface="Comic Sans MS" panose="030F0702030302020204" pitchFamily="66" charset="0"/>
            </a:rPr>
            <a:t>Muestra</a:t>
          </a:r>
          <a:endParaRPr lang="es-ES" sz="3100" b="1" kern="1200" dirty="0">
            <a:latin typeface="Comic Sans MS" panose="030F0702030302020204" pitchFamily="66" charset="0"/>
          </a:endParaRPr>
        </a:p>
      </dsp:txBody>
      <dsp:txXfrm>
        <a:off x="55782" y="1243553"/>
        <a:ext cx="1514917" cy="10212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EE20D-5FC3-4E1A-B511-2C702C19C4FF}">
      <dsp:nvSpPr>
        <dsp:cNvPr id="0" name=""/>
        <dsp:cNvSpPr/>
      </dsp:nvSpPr>
      <dsp:spPr>
        <a:xfrm>
          <a:off x="0" y="464019"/>
          <a:ext cx="6912768"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C8F811-0729-400B-A6F2-4B442DD1A61D}">
      <dsp:nvSpPr>
        <dsp:cNvPr id="0" name=""/>
        <dsp:cNvSpPr/>
      </dsp:nvSpPr>
      <dsp:spPr>
        <a:xfrm>
          <a:off x="345638" y="6459"/>
          <a:ext cx="4816049" cy="915120"/>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900" tIns="0" rIns="182900" bIns="0" numCol="1" spcCol="1270" anchor="ctr" anchorCtr="0">
          <a:noAutofit/>
        </a:bodyPr>
        <a:lstStyle/>
        <a:p>
          <a:pPr lvl="0" algn="l" defTabSz="889000">
            <a:lnSpc>
              <a:spcPct val="90000"/>
            </a:lnSpc>
            <a:spcBef>
              <a:spcPct val="0"/>
            </a:spcBef>
            <a:spcAft>
              <a:spcPct val="35000"/>
            </a:spcAft>
          </a:pPr>
          <a:r>
            <a:rPr lang="es-ES" sz="2000" b="1" kern="1200" dirty="0" smtClean="0">
              <a:solidFill>
                <a:schemeClr val="bg1"/>
              </a:solidFill>
              <a:latin typeface="Comic Sans MS" panose="030F0702030302020204" pitchFamily="66" charset="0"/>
              <a:ea typeface="+mn-ea"/>
              <a:cs typeface="+mn-cs"/>
            </a:rPr>
            <a:t>Disminución de la masa muscular</a:t>
          </a:r>
          <a:endParaRPr lang="es-CL" sz="2000" b="1" kern="1200" dirty="0">
            <a:solidFill>
              <a:schemeClr val="bg1"/>
            </a:solidFill>
            <a:latin typeface="Comic Sans MS" panose="030F0702030302020204" pitchFamily="66" charset="0"/>
            <a:ea typeface="+mn-ea"/>
            <a:cs typeface="+mn-cs"/>
          </a:endParaRPr>
        </a:p>
      </dsp:txBody>
      <dsp:txXfrm>
        <a:off x="390310" y="51131"/>
        <a:ext cx="4726705" cy="825776"/>
      </dsp:txXfrm>
    </dsp:sp>
    <dsp:sp modelId="{3BE0B1F4-DF95-491B-9F27-F4DA806F59B2}">
      <dsp:nvSpPr>
        <dsp:cNvPr id="0" name=""/>
        <dsp:cNvSpPr/>
      </dsp:nvSpPr>
      <dsp:spPr>
        <a:xfrm>
          <a:off x="0" y="1870179"/>
          <a:ext cx="6912768"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287B8D-329F-4D6D-937D-E7BACCA6E634}">
      <dsp:nvSpPr>
        <dsp:cNvPr id="0" name=""/>
        <dsp:cNvSpPr/>
      </dsp:nvSpPr>
      <dsp:spPr>
        <a:xfrm>
          <a:off x="371537" y="1412619"/>
          <a:ext cx="4838937" cy="915120"/>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900" tIns="0" rIns="182900" bIns="0" numCol="1" spcCol="1270" anchor="ctr" anchorCtr="0">
          <a:noAutofit/>
        </a:bodyPr>
        <a:lstStyle/>
        <a:p>
          <a:pPr lvl="0" algn="l" defTabSz="889000">
            <a:lnSpc>
              <a:spcPct val="90000"/>
            </a:lnSpc>
            <a:spcBef>
              <a:spcPct val="0"/>
            </a:spcBef>
            <a:spcAft>
              <a:spcPct val="35000"/>
            </a:spcAft>
          </a:pPr>
          <a:r>
            <a:rPr lang="es-ES" sz="2000" b="1" kern="1200" dirty="0" smtClean="0">
              <a:solidFill>
                <a:schemeClr val="bg1"/>
              </a:solidFill>
              <a:latin typeface="Comic Sans MS" panose="030F0702030302020204" pitchFamily="66" charset="0"/>
              <a:ea typeface="+mn-ea"/>
              <a:cs typeface="+mn-cs"/>
            </a:rPr>
            <a:t>Disminución de la fuerza muscular</a:t>
          </a:r>
          <a:endParaRPr lang="en-US" sz="2000" b="1" kern="1200" dirty="0">
            <a:solidFill>
              <a:schemeClr val="bg1"/>
            </a:solidFill>
            <a:latin typeface="Comic Sans MS" panose="030F0702030302020204" pitchFamily="66" charset="0"/>
            <a:ea typeface="+mn-ea"/>
            <a:cs typeface="+mn-cs"/>
          </a:endParaRPr>
        </a:p>
      </dsp:txBody>
      <dsp:txXfrm>
        <a:off x="416209" y="1457291"/>
        <a:ext cx="4749593" cy="825776"/>
      </dsp:txXfrm>
    </dsp:sp>
    <dsp:sp modelId="{FAADA6A2-2C3B-49FF-9021-E86F3608D461}">
      <dsp:nvSpPr>
        <dsp:cNvPr id="0" name=""/>
        <dsp:cNvSpPr/>
      </dsp:nvSpPr>
      <dsp:spPr>
        <a:xfrm>
          <a:off x="0" y="3276340"/>
          <a:ext cx="6912768"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D30825-20A0-409E-87EC-9B1C89693ECB}">
      <dsp:nvSpPr>
        <dsp:cNvPr id="0" name=""/>
        <dsp:cNvSpPr/>
      </dsp:nvSpPr>
      <dsp:spPr>
        <a:xfrm>
          <a:off x="344003" y="2818780"/>
          <a:ext cx="4838937" cy="915120"/>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900" tIns="0" rIns="182900" bIns="0" numCol="1" spcCol="1270" anchor="ctr" anchorCtr="0">
          <a:noAutofit/>
        </a:bodyPr>
        <a:lstStyle/>
        <a:p>
          <a:pPr lvl="0" algn="l" defTabSz="889000">
            <a:lnSpc>
              <a:spcPct val="90000"/>
            </a:lnSpc>
            <a:spcBef>
              <a:spcPct val="0"/>
            </a:spcBef>
            <a:spcAft>
              <a:spcPct val="35000"/>
            </a:spcAft>
          </a:pPr>
          <a:r>
            <a:rPr lang="es-ES" sz="2000" b="1" kern="1200" dirty="0" smtClean="0">
              <a:solidFill>
                <a:schemeClr val="bg1"/>
              </a:solidFill>
              <a:latin typeface="Comic Sans MS" panose="030F0702030302020204" pitchFamily="66" charset="0"/>
              <a:ea typeface="+mn-ea"/>
              <a:cs typeface="+mn-cs"/>
            </a:rPr>
            <a:t>Disminución del rendimiento físico</a:t>
          </a:r>
          <a:endParaRPr lang="es-CL" sz="2000" b="1" kern="1200" dirty="0">
            <a:solidFill>
              <a:schemeClr val="bg1"/>
            </a:solidFill>
            <a:latin typeface="Comic Sans MS" panose="030F0702030302020204" pitchFamily="66" charset="0"/>
            <a:ea typeface="+mn-ea"/>
            <a:cs typeface="+mn-cs"/>
          </a:endParaRPr>
        </a:p>
      </dsp:txBody>
      <dsp:txXfrm>
        <a:off x="388675" y="2863452"/>
        <a:ext cx="4749593" cy="8257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D560A-5B35-4C22-B268-74F1434F2B61}">
      <dsp:nvSpPr>
        <dsp:cNvPr id="0" name=""/>
        <dsp:cNvSpPr/>
      </dsp:nvSpPr>
      <dsp:spPr>
        <a:xfrm>
          <a:off x="3125848" y="195082"/>
          <a:ext cx="1171466" cy="78097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L" sz="1100" b="1" kern="1200"/>
            <a:t>Velocidad de marcha</a:t>
          </a:r>
          <a:endParaRPr lang="es-CL" sz="1100" b="1" kern="1200">
            <a:solidFill>
              <a:srgbClr val="FF0000"/>
            </a:solidFill>
          </a:endParaRPr>
        </a:p>
      </dsp:txBody>
      <dsp:txXfrm>
        <a:off x="3148722" y="217956"/>
        <a:ext cx="1125718" cy="735229"/>
      </dsp:txXfrm>
    </dsp:sp>
    <dsp:sp modelId="{92919E06-CCAF-43C2-BFF7-E73B749104B2}">
      <dsp:nvSpPr>
        <dsp:cNvPr id="0" name=""/>
        <dsp:cNvSpPr/>
      </dsp:nvSpPr>
      <dsp:spPr>
        <a:xfrm>
          <a:off x="1679603" y="976060"/>
          <a:ext cx="2031978" cy="312390"/>
        </a:xfrm>
        <a:custGeom>
          <a:avLst/>
          <a:gdLst/>
          <a:ahLst/>
          <a:cxnLst/>
          <a:rect l="0" t="0" r="0" b="0"/>
          <a:pathLst>
            <a:path>
              <a:moveTo>
                <a:pt x="2031978" y="0"/>
              </a:moveTo>
              <a:lnTo>
                <a:pt x="2031978" y="156195"/>
              </a:lnTo>
              <a:lnTo>
                <a:pt x="0" y="156195"/>
              </a:lnTo>
              <a:lnTo>
                <a:pt x="0" y="3123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B99A98-63A4-44F5-A089-D39B9AB4A422}">
      <dsp:nvSpPr>
        <dsp:cNvPr id="0" name=""/>
        <dsp:cNvSpPr/>
      </dsp:nvSpPr>
      <dsp:spPr>
        <a:xfrm>
          <a:off x="1093870" y="1288450"/>
          <a:ext cx="1171466" cy="78097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L" sz="1100" b="1" kern="1200"/>
            <a:t>&gt;0,8 m/s</a:t>
          </a:r>
        </a:p>
      </dsp:txBody>
      <dsp:txXfrm>
        <a:off x="1116744" y="1311324"/>
        <a:ext cx="1125718" cy="735229"/>
      </dsp:txXfrm>
    </dsp:sp>
    <dsp:sp modelId="{BBC2962A-2405-4C8D-BF74-BAADFFDA1B65}">
      <dsp:nvSpPr>
        <dsp:cNvPr id="0" name=""/>
        <dsp:cNvSpPr/>
      </dsp:nvSpPr>
      <dsp:spPr>
        <a:xfrm>
          <a:off x="1633883" y="2069428"/>
          <a:ext cx="91440" cy="312390"/>
        </a:xfrm>
        <a:custGeom>
          <a:avLst/>
          <a:gdLst/>
          <a:ahLst/>
          <a:cxnLst/>
          <a:rect l="0" t="0" r="0" b="0"/>
          <a:pathLst>
            <a:path>
              <a:moveTo>
                <a:pt x="45720" y="0"/>
              </a:moveTo>
              <a:lnTo>
                <a:pt x="45720" y="3123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0D9AC9-62C0-41BC-9D8C-28DF25766F16}">
      <dsp:nvSpPr>
        <dsp:cNvPr id="0" name=""/>
        <dsp:cNvSpPr/>
      </dsp:nvSpPr>
      <dsp:spPr>
        <a:xfrm>
          <a:off x="856162" y="2381819"/>
          <a:ext cx="1646882" cy="78097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L" sz="1100" b="1" kern="1200"/>
            <a:t>Dinamometría (kg) Percentil 25 (P25)</a:t>
          </a:r>
        </a:p>
      </dsp:txBody>
      <dsp:txXfrm>
        <a:off x="879036" y="2404693"/>
        <a:ext cx="1601134" cy="735229"/>
      </dsp:txXfrm>
    </dsp:sp>
    <dsp:sp modelId="{F185F28D-5EED-4685-937C-9E5D4D68B70F}">
      <dsp:nvSpPr>
        <dsp:cNvPr id="0" name=""/>
        <dsp:cNvSpPr/>
      </dsp:nvSpPr>
      <dsp:spPr>
        <a:xfrm>
          <a:off x="733937" y="3162796"/>
          <a:ext cx="945665" cy="312390"/>
        </a:xfrm>
        <a:custGeom>
          <a:avLst/>
          <a:gdLst/>
          <a:ahLst/>
          <a:cxnLst/>
          <a:rect l="0" t="0" r="0" b="0"/>
          <a:pathLst>
            <a:path>
              <a:moveTo>
                <a:pt x="945665" y="0"/>
              </a:moveTo>
              <a:lnTo>
                <a:pt x="945665" y="156195"/>
              </a:lnTo>
              <a:lnTo>
                <a:pt x="0" y="156195"/>
              </a:lnTo>
              <a:lnTo>
                <a:pt x="0" y="3123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2ED3DD-3B8A-458B-9EF2-C36CBF6B52C8}">
      <dsp:nvSpPr>
        <dsp:cNvPr id="0" name=""/>
        <dsp:cNvSpPr/>
      </dsp:nvSpPr>
      <dsp:spPr>
        <a:xfrm>
          <a:off x="195" y="3475187"/>
          <a:ext cx="1467483" cy="78097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L" sz="1100" b="1" kern="1200"/>
            <a:t>Normal &gt;P25            </a:t>
          </a:r>
        </a:p>
        <a:p>
          <a:pPr lvl="0" algn="l" defTabSz="488950">
            <a:lnSpc>
              <a:spcPct val="90000"/>
            </a:lnSpc>
            <a:spcBef>
              <a:spcPct val="0"/>
            </a:spcBef>
            <a:spcAft>
              <a:spcPct val="35000"/>
            </a:spcAft>
          </a:pPr>
          <a:r>
            <a:rPr lang="es-CL" sz="1100" b="1" kern="1200"/>
            <a:t>&gt;15 </a:t>
          </a:r>
          <a:r>
            <a:rPr lang="es-CL" sz="900" b="1" kern="1200"/>
            <a:t>Kg</a:t>
          </a:r>
          <a:r>
            <a:rPr lang="es-CL" sz="1100" b="1" kern="1200"/>
            <a:t> mujeres </a:t>
          </a:r>
        </a:p>
        <a:p>
          <a:pPr lvl="0" algn="l" defTabSz="488950">
            <a:lnSpc>
              <a:spcPct val="90000"/>
            </a:lnSpc>
            <a:spcBef>
              <a:spcPct val="0"/>
            </a:spcBef>
            <a:spcAft>
              <a:spcPct val="35000"/>
            </a:spcAft>
          </a:pPr>
          <a:r>
            <a:rPr lang="es-CL" sz="1100" b="1" kern="1200"/>
            <a:t>&gt;27</a:t>
          </a:r>
          <a:r>
            <a:rPr lang="es-CL" sz="900" b="1" kern="1200"/>
            <a:t> Kg </a:t>
          </a:r>
          <a:r>
            <a:rPr lang="es-CL" sz="1100" b="1" kern="1200"/>
            <a:t>hombres</a:t>
          </a:r>
        </a:p>
      </dsp:txBody>
      <dsp:txXfrm>
        <a:off x="23069" y="3498061"/>
        <a:ext cx="1421735" cy="735229"/>
      </dsp:txXfrm>
    </dsp:sp>
    <dsp:sp modelId="{665F5F90-D201-4439-A743-8B06840ABCDE}">
      <dsp:nvSpPr>
        <dsp:cNvPr id="0" name=""/>
        <dsp:cNvSpPr/>
      </dsp:nvSpPr>
      <dsp:spPr>
        <a:xfrm>
          <a:off x="688217" y="4256165"/>
          <a:ext cx="91440" cy="312390"/>
        </a:xfrm>
        <a:custGeom>
          <a:avLst/>
          <a:gdLst/>
          <a:ahLst/>
          <a:cxnLst/>
          <a:rect l="0" t="0" r="0" b="0"/>
          <a:pathLst>
            <a:path>
              <a:moveTo>
                <a:pt x="45720" y="0"/>
              </a:moveTo>
              <a:lnTo>
                <a:pt x="45720" y="3123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10A6C7-9D0A-4D1A-BAB3-74ABBDEF71CE}">
      <dsp:nvSpPr>
        <dsp:cNvPr id="0" name=""/>
        <dsp:cNvSpPr/>
      </dsp:nvSpPr>
      <dsp:spPr>
        <a:xfrm>
          <a:off x="148204" y="4568555"/>
          <a:ext cx="1171466" cy="78097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L" sz="1100" b="1" kern="1200"/>
            <a:t>No sarcopenia</a:t>
          </a:r>
        </a:p>
      </dsp:txBody>
      <dsp:txXfrm>
        <a:off x="171078" y="4591429"/>
        <a:ext cx="1125718" cy="735229"/>
      </dsp:txXfrm>
    </dsp:sp>
    <dsp:sp modelId="{8B74B18C-D0BA-4182-9FB9-93ECF7B5A5CC}">
      <dsp:nvSpPr>
        <dsp:cNvPr id="0" name=""/>
        <dsp:cNvSpPr/>
      </dsp:nvSpPr>
      <dsp:spPr>
        <a:xfrm>
          <a:off x="1679603" y="3162796"/>
          <a:ext cx="712198" cy="322660"/>
        </a:xfrm>
        <a:custGeom>
          <a:avLst/>
          <a:gdLst/>
          <a:ahLst/>
          <a:cxnLst/>
          <a:rect l="0" t="0" r="0" b="0"/>
          <a:pathLst>
            <a:path>
              <a:moveTo>
                <a:pt x="0" y="0"/>
              </a:moveTo>
              <a:lnTo>
                <a:pt x="0" y="161330"/>
              </a:lnTo>
              <a:lnTo>
                <a:pt x="712198" y="161330"/>
              </a:lnTo>
              <a:lnTo>
                <a:pt x="712198" y="3226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0A70A0-B6B1-4F21-8378-2F923449E6C8}">
      <dsp:nvSpPr>
        <dsp:cNvPr id="0" name=""/>
        <dsp:cNvSpPr/>
      </dsp:nvSpPr>
      <dsp:spPr>
        <a:xfrm>
          <a:off x="1621855" y="3485457"/>
          <a:ext cx="1539892" cy="78097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L" sz="1100" b="1" kern="1200"/>
            <a:t>Baja </a:t>
          </a:r>
          <a:r>
            <a:rPr lang="es-CL" sz="1100" b="1" kern="1200">
              <a:latin typeface="+mn-lt"/>
              <a:cs typeface="Arial"/>
            </a:rPr>
            <a:t>≤ P25</a:t>
          </a:r>
        </a:p>
        <a:p>
          <a:pPr lvl="0" algn="ctr" defTabSz="488950">
            <a:lnSpc>
              <a:spcPct val="90000"/>
            </a:lnSpc>
            <a:spcBef>
              <a:spcPct val="0"/>
            </a:spcBef>
            <a:spcAft>
              <a:spcPct val="35000"/>
            </a:spcAft>
          </a:pPr>
          <a:r>
            <a:rPr lang="es-CL" sz="1100" b="1" kern="1200">
              <a:latin typeface="+mn-lt"/>
              <a:cs typeface="Arial"/>
            </a:rPr>
            <a:t>≤ 15</a:t>
          </a:r>
          <a:r>
            <a:rPr lang="es-CL" sz="900" b="1" kern="1200">
              <a:latin typeface="+mn-lt"/>
              <a:cs typeface="Arial"/>
            </a:rPr>
            <a:t> kg </a:t>
          </a:r>
          <a:r>
            <a:rPr lang="es-CL" sz="1100" b="1" kern="1200">
              <a:latin typeface="+mn-lt"/>
              <a:cs typeface="Arial"/>
            </a:rPr>
            <a:t>mujeres</a:t>
          </a:r>
        </a:p>
        <a:p>
          <a:pPr lvl="0" algn="ctr" defTabSz="488950">
            <a:lnSpc>
              <a:spcPct val="90000"/>
            </a:lnSpc>
            <a:spcBef>
              <a:spcPct val="0"/>
            </a:spcBef>
            <a:spcAft>
              <a:spcPct val="35000"/>
            </a:spcAft>
          </a:pPr>
          <a:r>
            <a:rPr lang="es-CL" sz="1100" b="1" kern="1200">
              <a:latin typeface="+mn-lt"/>
              <a:cs typeface="Arial"/>
            </a:rPr>
            <a:t>≤ 27</a:t>
          </a:r>
          <a:r>
            <a:rPr lang="es-CL" sz="900" b="1" kern="1200">
              <a:latin typeface="+mn-lt"/>
              <a:cs typeface="Arial"/>
            </a:rPr>
            <a:t> kg </a:t>
          </a:r>
          <a:r>
            <a:rPr lang="es-CL" sz="1100" b="1" kern="1200">
              <a:latin typeface="+mn-lt"/>
              <a:cs typeface="Arial"/>
            </a:rPr>
            <a:t>hombres </a:t>
          </a:r>
        </a:p>
      </dsp:txBody>
      <dsp:txXfrm>
        <a:off x="1644729" y="3508331"/>
        <a:ext cx="1494144" cy="735229"/>
      </dsp:txXfrm>
    </dsp:sp>
    <dsp:sp modelId="{3154D6FB-4770-4DA4-B505-AB3AA9C4E88B}">
      <dsp:nvSpPr>
        <dsp:cNvPr id="0" name=""/>
        <dsp:cNvSpPr/>
      </dsp:nvSpPr>
      <dsp:spPr>
        <a:xfrm>
          <a:off x="3711581" y="976060"/>
          <a:ext cx="2031978" cy="312390"/>
        </a:xfrm>
        <a:custGeom>
          <a:avLst/>
          <a:gdLst/>
          <a:ahLst/>
          <a:cxnLst/>
          <a:rect l="0" t="0" r="0" b="0"/>
          <a:pathLst>
            <a:path>
              <a:moveTo>
                <a:pt x="0" y="0"/>
              </a:moveTo>
              <a:lnTo>
                <a:pt x="0" y="156195"/>
              </a:lnTo>
              <a:lnTo>
                <a:pt x="2031978" y="156195"/>
              </a:lnTo>
              <a:lnTo>
                <a:pt x="2031978" y="3123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CAED8D-BE6B-45B1-89A9-0AEBB88D7649}">
      <dsp:nvSpPr>
        <dsp:cNvPr id="0" name=""/>
        <dsp:cNvSpPr/>
      </dsp:nvSpPr>
      <dsp:spPr>
        <a:xfrm>
          <a:off x="5157826" y="1288450"/>
          <a:ext cx="1171466" cy="78097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L" sz="1100" b="1" kern="1200">
              <a:latin typeface="Arial"/>
              <a:cs typeface="Arial"/>
            </a:rPr>
            <a:t>≤</a:t>
          </a:r>
          <a:r>
            <a:rPr lang="es-CL" sz="1100" b="1" kern="1200"/>
            <a:t>0,8 m/s</a:t>
          </a:r>
        </a:p>
      </dsp:txBody>
      <dsp:txXfrm>
        <a:off x="5180700" y="1311324"/>
        <a:ext cx="1125718" cy="735229"/>
      </dsp:txXfrm>
    </dsp:sp>
    <dsp:sp modelId="{4520A152-B5A1-4C0B-8909-4615F96724DE}">
      <dsp:nvSpPr>
        <dsp:cNvPr id="0" name=""/>
        <dsp:cNvSpPr/>
      </dsp:nvSpPr>
      <dsp:spPr>
        <a:xfrm>
          <a:off x="5697839" y="2069428"/>
          <a:ext cx="91440" cy="312390"/>
        </a:xfrm>
        <a:custGeom>
          <a:avLst/>
          <a:gdLst/>
          <a:ahLst/>
          <a:cxnLst/>
          <a:rect l="0" t="0" r="0" b="0"/>
          <a:pathLst>
            <a:path>
              <a:moveTo>
                <a:pt x="45720" y="0"/>
              </a:moveTo>
              <a:lnTo>
                <a:pt x="45720" y="3123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B83545-8354-4375-B4B9-355CB4D98BBB}">
      <dsp:nvSpPr>
        <dsp:cNvPr id="0" name=""/>
        <dsp:cNvSpPr/>
      </dsp:nvSpPr>
      <dsp:spPr>
        <a:xfrm>
          <a:off x="4787684" y="2381819"/>
          <a:ext cx="1911750" cy="78097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L" sz="1100" b="1" kern="1200">
              <a:solidFill>
                <a:sysClr val="windowText" lastClr="000000"/>
              </a:solidFill>
            </a:rPr>
            <a:t>Indice de </a:t>
          </a:r>
          <a:r>
            <a:rPr lang="es-CL" sz="1100" b="1" kern="1200"/>
            <a:t>Masa muscular apendicular esquelética (kg/m</a:t>
          </a:r>
          <a:r>
            <a:rPr lang="es-CL" sz="1100" b="1" kern="1200" baseline="30000"/>
            <a:t>2</a:t>
          </a:r>
          <a:r>
            <a:rPr lang="es-CL" sz="1100" b="1" kern="1200" baseline="0"/>
            <a:t>)</a:t>
          </a:r>
          <a:endParaRPr lang="es-CL" sz="1100" b="1" kern="1200" baseline="30000"/>
        </a:p>
      </dsp:txBody>
      <dsp:txXfrm>
        <a:off x="4810558" y="2404693"/>
        <a:ext cx="1866002" cy="735229"/>
      </dsp:txXfrm>
    </dsp:sp>
    <dsp:sp modelId="{1EE82949-D946-4968-9C07-0AB5F66A2F3B}">
      <dsp:nvSpPr>
        <dsp:cNvPr id="0" name=""/>
        <dsp:cNvSpPr/>
      </dsp:nvSpPr>
      <dsp:spPr>
        <a:xfrm>
          <a:off x="4658020" y="3162796"/>
          <a:ext cx="1085539" cy="312390"/>
        </a:xfrm>
        <a:custGeom>
          <a:avLst/>
          <a:gdLst/>
          <a:ahLst/>
          <a:cxnLst/>
          <a:rect l="0" t="0" r="0" b="0"/>
          <a:pathLst>
            <a:path>
              <a:moveTo>
                <a:pt x="1085539" y="0"/>
              </a:moveTo>
              <a:lnTo>
                <a:pt x="1085539" y="156195"/>
              </a:lnTo>
              <a:lnTo>
                <a:pt x="0" y="156195"/>
              </a:lnTo>
              <a:lnTo>
                <a:pt x="0" y="3123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23B6BB-BC5A-4EA1-8518-5E49EFA7B0D5}">
      <dsp:nvSpPr>
        <dsp:cNvPr id="0" name=""/>
        <dsp:cNvSpPr/>
      </dsp:nvSpPr>
      <dsp:spPr>
        <a:xfrm>
          <a:off x="3710451" y="3475187"/>
          <a:ext cx="1895139" cy="78097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L" sz="1100" b="1" kern="1200"/>
            <a:t>Baja</a:t>
          </a:r>
        </a:p>
        <a:p>
          <a:pPr lvl="0" algn="ctr" defTabSz="488950">
            <a:lnSpc>
              <a:spcPct val="90000"/>
            </a:lnSpc>
            <a:spcBef>
              <a:spcPct val="0"/>
            </a:spcBef>
            <a:spcAft>
              <a:spcPct val="35000"/>
            </a:spcAft>
          </a:pPr>
          <a:r>
            <a:rPr lang="es-CL" sz="1100" b="1" kern="1200">
              <a:latin typeface="Arial"/>
              <a:cs typeface="Arial"/>
            </a:rPr>
            <a:t>≤</a:t>
          </a:r>
          <a:r>
            <a:rPr lang="es-CL" sz="1100" b="1" kern="1200"/>
            <a:t>5, 88</a:t>
          </a:r>
          <a:r>
            <a:rPr lang="es-CL" sz="900" b="1" kern="1200"/>
            <a:t>kg/m</a:t>
          </a:r>
          <a:r>
            <a:rPr lang="es-CL" sz="900" b="1" kern="1200" baseline="30000"/>
            <a:t>2</a:t>
          </a:r>
          <a:r>
            <a:rPr lang="es-CL" sz="1100" b="1" kern="1200"/>
            <a:t> mujeres</a:t>
          </a:r>
        </a:p>
        <a:p>
          <a:pPr lvl="0" algn="ctr" defTabSz="488950">
            <a:lnSpc>
              <a:spcPct val="90000"/>
            </a:lnSpc>
            <a:spcBef>
              <a:spcPct val="0"/>
            </a:spcBef>
            <a:spcAft>
              <a:spcPct val="35000"/>
            </a:spcAft>
          </a:pPr>
          <a:r>
            <a:rPr lang="es-CL" sz="1100" b="1" kern="1200">
              <a:latin typeface="Arial"/>
              <a:cs typeface="Arial"/>
            </a:rPr>
            <a:t>≤</a:t>
          </a:r>
          <a:r>
            <a:rPr lang="es-CL" sz="1100" b="1" kern="1200"/>
            <a:t>7,45 </a:t>
          </a:r>
          <a:r>
            <a:rPr lang="es-CL" sz="900" b="1" kern="1200"/>
            <a:t>kg/m</a:t>
          </a:r>
          <a:r>
            <a:rPr lang="es-CL" sz="900" b="1" kern="1200" baseline="30000"/>
            <a:t>2</a:t>
          </a:r>
          <a:r>
            <a:rPr lang="es-CL" sz="1100" b="1" kern="1200" baseline="30000"/>
            <a:t> </a:t>
          </a:r>
          <a:r>
            <a:rPr lang="es-CL" sz="1100" b="1" kern="1200"/>
            <a:t>hombres </a:t>
          </a:r>
        </a:p>
      </dsp:txBody>
      <dsp:txXfrm>
        <a:off x="3733325" y="3498061"/>
        <a:ext cx="1849391" cy="735229"/>
      </dsp:txXfrm>
    </dsp:sp>
    <dsp:sp modelId="{BE715FB6-9054-4A1A-960D-053DCFE5EA7B}">
      <dsp:nvSpPr>
        <dsp:cNvPr id="0" name=""/>
        <dsp:cNvSpPr/>
      </dsp:nvSpPr>
      <dsp:spPr>
        <a:xfrm>
          <a:off x="4612300" y="4256165"/>
          <a:ext cx="91440" cy="312390"/>
        </a:xfrm>
        <a:custGeom>
          <a:avLst/>
          <a:gdLst/>
          <a:ahLst/>
          <a:cxnLst/>
          <a:rect l="0" t="0" r="0" b="0"/>
          <a:pathLst>
            <a:path>
              <a:moveTo>
                <a:pt x="45720" y="0"/>
              </a:moveTo>
              <a:lnTo>
                <a:pt x="45720" y="3123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4E7CB1-5B47-4CC6-93FE-D2D0AFDCAF5C}">
      <dsp:nvSpPr>
        <dsp:cNvPr id="0" name=""/>
        <dsp:cNvSpPr/>
      </dsp:nvSpPr>
      <dsp:spPr>
        <a:xfrm>
          <a:off x="4072287" y="4568555"/>
          <a:ext cx="1171466" cy="78097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L" sz="1100" b="1" kern="1200"/>
            <a:t>Sarcopenia</a:t>
          </a:r>
        </a:p>
      </dsp:txBody>
      <dsp:txXfrm>
        <a:off x="4095161" y="4591429"/>
        <a:ext cx="1125718" cy="735229"/>
      </dsp:txXfrm>
    </dsp:sp>
    <dsp:sp modelId="{BBDDC3C2-1514-4707-BC34-DE5737216A28}">
      <dsp:nvSpPr>
        <dsp:cNvPr id="0" name=""/>
        <dsp:cNvSpPr/>
      </dsp:nvSpPr>
      <dsp:spPr>
        <a:xfrm>
          <a:off x="5743559" y="3162796"/>
          <a:ext cx="1123289" cy="312390"/>
        </a:xfrm>
        <a:custGeom>
          <a:avLst/>
          <a:gdLst/>
          <a:ahLst/>
          <a:cxnLst/>
          <a:rect l="0" t="0" r="0" b="0"/>
          <a:pathLst>
            <a:path>
              <a:moveTo>
                <a:pt x="0" y="0"/>
              </a:moveTo>
              <a:lnTo>
                <a:pt x="0" y="156195"/>
              </a:lnTo>
              <a:lnTo>
                <a:pt x="1123289" y="156195"/>
              </a:lnTo>
              <a:lnTo>
                <a:pt x="1123289" y="3123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78E958-2DA6-41A0-8794-892AFB41C6D9}">
      <dsp:nvSpPr>
        <dsp:cNvPr id="0" name=""/>
        <dsp:cNvSpPr/>
      </dsp:nvSpPr>
      <dsp:spPr>
        <a:xfrm>
          <a:off x="5957030" y="3475187"/>
          <a:ext cx="1819638" cy="78097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L" sz="1100" b="1" kern="1200"/>
            <a:t>Normal  </a:t>
          </a:r>
        </a:p>
        <a:p>
          <a:pPr lvl="0" algn="ctr" defTabSz="488950">
            <a:lnSpc>
              <a:spcPct val="90000"/>
            </a:lnSpc>
            <a:spcBef>
              <a:spcPct val="0"/>
            </a:spcBef>
            <a:spcAft>
              <a:spcPct val="35000"/>
            </a:spcAft>
          </a:pPr>
          <a:r>
            <a:rPr lang="es-CL" sz="1100" b="1" kern="1200">
              <a:latin typeface="Arial"/>
              <a:cs typeface="Arial"/>
            </a:rPr>
            <a:t>&gt;</a:t>
          </a:r>
          <a:r>
            <a:rPr lang="es-CL" sz="1100" b="1" kern="1200"/>
            <a:t>5, 88</a:t>
          </a:r>
          <a:r>
            <a:rPr lang="es-CL" sz="900" b="1" kern="1200"/>
            <a:t>kg/m</a:t>
          </a:r>
          <a:r>
            <a:rPr lang="es-CL" sz="900" b="1" kern="1200" baseline="30000"/>
            <a:t>2</a:t>
          </a:r>
          <a:r>
            <a:rPr lang="es-CL" sz="1100" b="1" kern="1200"/>
            <a:t> mujeres</a:t>
          </a:r>
        </a:p>
        <a:p>
          <a:pPr lvl="0" algn="ctr" defTabSz="488950">
            <a:lnSpc>
              <a:spcPct val="90000"/>
            </a:lnSpc>
            <a:spcBef>
              <a:spcPct val="0"/>
            </a:spcBef>
            <a:spcAft>
              <a:spcPct val="35000"/>
            </a:spcAft>
          </a:pPr>
          <a:r>
            <a:rPr lang="es-CL" sz="1100" b="1" kern="1200">
              <a:latin typeface="Arial"/>
              <a:cs typeface="Arial"/>
            </a:rPr>
            <a:t>&gt;</a:t>
          </a:r>
          <a:r>
            <a:rPr lang="es-CL" sz="1100" b="1" kern="1200"/>
            <a:t>7,45 </a:t>
          </a:r>
          <a:r>
            <a:rPr lang="es-CL" sz="900" b="1" kern="1200"/>
            <a:t>kg/m</a:t>
          </a:r>
          <a:r>
            <a:rPr lang="es-CL" sz="900" b="1" kern="1200" baseline="30000"/>
            <a:t>2</a:t>
          </a:r>
          <a:r>
            <a:rPr lang="es-CL" sz="1100" b="1" kern="1200"/>
            <a:t>hombres </a:t>
          </a:r>
        </a:p>
      </dsp:txBody>
      <dsp:txXfrm>
        <a:off x="5979904" y="3498061"/>
        <a:ext cx="1773890" cy="735229"/>
      </dsp:txXfrm>
    </dsp:sp>
    <dsp:sp modelId="{48EF4F5D-FB03-45D9-84FD-2D85FCE4F1F2}">
      <dsp:nvSpPr>
        <dsp:cNvPr id="0" name=""/>
        <dsp:cNvSpPr/>
      </dsp:nvSpPr>
      <dsp:spPr>
        <a:xfrm>
          <a:off x="6821129" y="4256165"/>
          <a:ext cx="91440" cy="312390"/>
        </a:xfrm>
        <a:custGeom>
          <a:avLst/>
          <a:gdLst/>
          <a:ahLst/>
          <a:cxnLst/>
          <a:rect l="0" t="0" r="0" b="0"/>
          <a:pathLst>
            <a:path>
              <a:moveTo>
                <a:pt x="45720" y="0"/>
              </a:moveTo>
              <a:lnTo>
                <a:pt x="45720" y="3123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F59A46-767A-47BD-8A4A-41633829D844}">
      <dsp:nvSpPr>
        <dsp:cNvPr id="0" name=""/>
        <dsp:cNvSpPr/>
      </dsp:nvSpPr>
      <dsp:spPr>
        <a:xfrm>
          <a:off x="6281116" y="4568555"/>
          <a:ext cx="1171466" cy="78097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L" sz="1100" b="1" kern="1200"/>
            <a:t>No sarcopenia</a:t>
          </a:r>
        </a:p>
      </dsp:txBody>
      <dsp:txXfrm>
        <a:off x="6303990" y="4591429"/>
        <a:ext cx="1125718" cy="7352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2FB4B-5749-43F6-88EC-05E0392FDD2D}">
      <dsp:nvSpPr>
        <dsp:cNvPr id="0" name=""/>
        <dsp:cNvSpPr/>
      </dsp:nvSpPr>
      <dsp:spPr>
        <a:xfrm>
          <a:off x="6598" y="862871"/>
          <a:ext cx="1660975" cy="475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lvl="0" algn="l" defTabSz="488950">
            <a:lnSpc>
              <a:spcPct val="90000"/>
            </a:lnSpc>
            <a:spcBef>
              <a:spcPct val="0"/>
            </a:spcBef>
            <a:spcAft>
              <a:spcPct val="35000"/>
            </a:spcAft>
          </a:pPr>
          <a:r>
            <a:rPr lang="es-CL" sz="1100" b="1" kern="1200" dirty="0" smtClean="0">
              <a:latin typeface="Comic Sans MS" panose="030F0702030302020204" pitchFamily="66" charset="0"/>
            </a:rPr>
            <a:t>Algoritmo diagnóstico</a:t>
          </a:r>
          <a:endParaRPr lang="es-CL" sz="1100" b="1" kern="1200" dirty="0">
            <a:latin typeface="Comic Sans MS" panose="030F0702030302020204" pitchFamily="66" charset="0"/>
          </a:endParaRPr>
        </a:p>
      </dsp:txBody>
      <dsp:txXfrm>
        <a:off x="6598" y="862871"/>
        <a:ext cx="1660975" cy="316800"/>
      </dsp:txXfrm>
    </dsp:sp>
    <dsp:sp modelId="{F70DE9E0-A3A2-4AB8-9B67-88B0B2060C87}">
      <dsp:nvSpPr>
        <dsp:cNvPr id="0" name=""/>
        <dsp:cNvSpPr/>
      </dsp:nvSpPr>
      <dsp:spPr>
        <a:xfrm>
          <a:off x="361008" y="1179671"/>
          <a:ext cx="1632556" cy="20214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s-CL" sz="1100" b="0" kern="1200" dirty="0" smtClean="0">
              <a:latin typeface="Comic Sans MS" panose="030F0702030302020204" pitchFamily="66" charset="0"/>
            </a:rPr>
            <a:t>Adaptación del algoritmo desarrollado por EWGSOP con puntos de corte propios de población AM chilena</a:t>
          </a:r>
          <a:endParaRPr lang="es-CL" sz="1100" b="0" kern="1200" dirty="0">
            <a:latin typeface="Comic Sans MS" panose="030F0702030302020204" pitchFamily="66" charset="0"/>
          </a:endParaRPr>
        </a:p>
        <a:p>
          <a:pPr marL="57150" lvl="1" indent="-57150" algn="l" defTabSz="488950">
            <a:lnSpc>
              <a:spcPct val="90000"/>
            </a:lnSpc>
            <a:spcBef>
              <a:spcPct val="0"/>
            </a:spcBef>
            <a:spcAft>
              <a:spcPct val="15000"/>
            </a:spcAft>
            <a:buChar char="••"/>
          </a:pPr>
          <a:r>
            <a:rPr lang="es-CL" sz="1100" kern="1200" dirty="0" smtClean="0">
              <a:latin typeface="Comic Sans MS" panose="030F0702030302020204" pitchFamily="66" charset="0"/>
            </a:rPr>
            <a:t>Variables primarias</a:t>
          </a:r>
          <a:endParaRPr lang="es-CL" sz="1100" kern="1200" dirty="0">
            <a:latin typeface="Comic Sans MS" panose="030F0702030302020204" pitchFamily="66" charset="0"/>
          </a:endParaRPr>
        </a:p>
        <a:p>
          <a:pPr marL="57150" lvl="1" indent="-57150" algn="l" defTabSz="488950">
            <a:lnSpc>
              <a:spcPct val="90000"/>
            </a:lnSpc>
            <a:spcBef>
              <a:spcPct val="0"/>
            </a:spcBef>
            <a:spcAft>
              <a:spcPct val="15000"/>
            </a:spcAft>
            <a:buChar char="••"/>
          </a:pPr>
          <a:r>
            <a:rPr lang="es-CL" sz="1100" kern="1200" dirty="0" err="1" smtClean="0">
              <a:latin typeface="Comic Sans MS" panose="030F0702030302020204" pitchFamily="66" charset="0"/>
            </a:rPr>
            <a:t>Covariables</a:t>
          </a:r>
          <a:endParaRPr lang="es-CL" sz="1100" kern="1200" dirty="0">
            <a:latin typeface="Comic Sans MS" panose="030F0702030302020204" pitchFamily="66" charset="0"/>
          </a:endParaRPr>
        </a:p>
      </dsp:txBody>
      <dsp:txXfrm>
        <a:off x="408824" y="1227487"/>
        <a:ext cx="1536924" cy="1925824"/>
      </dsp:txXfrm>
    </dsp:sp>
    <dsp:sp modelId="{5374826C-0B7E-4BB2-A3AB-32FD4FCB2FB5}">
      <dsp:nvSpPr>
        <dsp:cNvPr id="0" name=""/>
        <dsp:cNvSpPr/>
      </dsp:nvSpPr>
      <dsp:spPr>
        <a:xfrm>
          <a:off x="1915819" y="814504"/>
          <a:ext cx="526280" cy="4135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CL" sz="900" kern="1200">
            <a:latin typeface="Comic Sans MS" panose="030F0702030302020204" pitchFamily="66" charset="0"/>
          </a:endParaRPr>
        </a:p>
      </dsp:txBody>
      <dsp:txXfrm>
        <a:off x="1915819" y="897211"/>
        <a:ext cx="402220" cy="248120"/>
      </dsp:txXfrm>
    </dsp:sp>
    <dsp:sp modelId="{E4EF36F2-7A00-4517-AC19-C5F8A43FD88C}">
      <dsp:nvSpPr>
        <dsp:cNvPr id="0" name=""/>
        <dsp:cNvSpPr/>
      </dsp:nvSpPr>
      <dsp:spPr>
        <a:xfrm>
          <a:off x="2660556" y="862871"/>
          <a:ext cx="1660975" cy="475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lvl="0" algn="l" defTabSz="488950">
            <a:lnSpc>
              <a:spcPct val="90000"/>
            </a:lnSpc>
            <a:spcBef>
              <a:spcPct val="0"/>
            </a:spcBef>
            <a:spcAft>
              <a:spcPct val="35000"/>
            </a:spcAft>
          </a:pPr>
          <a:r>
            <a:rPr lang="es-CL" sz="1100" b="1" kern="1200" dirty="0" smtClean="0">
              <a:latin typeface="Comic Sans MS" panose="030F0702030302020204" pitchFamily="66" charset="0"/>
            </a:rPr>
            <a:t>Validación longitudinal</a:t>
          </a:r>
          <a:endParaRPr lang="es-CL" sz="1100" b="1" kern="1200" dirty="0">
            <a:latin typeface="Comic Sans MS" panose="030F0702030302020204" pitchFamily="66" charset="0"/>
          </a:endParaRPr>
        </a:p>
      </dsp:txBody>
      <dsp:txXfrm>
        <a:off x="2660556" y="862871"/>
        <a:ext cx="1660975" cy="316800"/>
      </dsp:txXfrm>
    </dsp:sp>
    <dsp:sp modelId="{E49D262A-45A7-45CF-B28C-2C4479FB24BC}">
      <dsp:nvSpPr>
        <dsp:cNvPr id="0" name=""/>
        <dsp:cNvSpPr/>
      </dsp:nvSpPr>
      <dsp:spPr>
        <a:xfrm>
          <a:off x="2827092" y="1179671"/>
          <a:ext cx="2008302" cy="20214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s-CL" sz="1100" kern="1200" dirty="0" smtClean="0">
              <a:latin typeface="Comic Sans MS" panose="030F0702030302020204" pitchFamily="66" charset="0"/>
            </a:rPr>
            <a:t>Validación de los datos</a:t>
          </a:r>
          <a:endParaRPr lang="es-CL" sz="1100" kern="1200" dirty="0">
            <a:latin typeface="Comic Sans MS" panose="030F0702030302020204" pitchFamily="66" charset="0"/>
          </a:endParaRPr>
        </a:p>
        <a:p>
          <a:pPr marL="57150" lvl="1" indent="-57150" algn="l" defTabSz="488950">
            <a:lnSpc>
              <a:spcPct val="90000"/>
            </a:lnSpc>
            <a:spcBef>
              <a:spcPct val="0"/>
            </a:spcBef>
            <a:spcAft>
              <a:spcPct val="15000"/>
            </a:spcAft>
            <a:buChar char="••"/>
          </a:pPr>
          <a:r>
            <a:rPr lang="es-CL" sz="1100" kern="1200" dirty="0" smtClean="0">
              <a:latin typeface="Comic Sans MS" panose="030F0702030302020204" pitchFamily="66" charset="0"/>
            </a:rPr>
            <a:t>Pruebas de bondad de ajuste y homogeneidad de varianza</a:t>
          </a:r>
          <a:endParaRPr lang="es-CL" sz="1100" kern="1200" dirty="0">
            <a:latin typeface="Comic Sans MS" panose="030F0702030302020204" pitchFamily="66" charset="0"/>
          </a:endParaRPr>
        </a:p>
        <a:p>
          <a:pPr marL="57150" lvl="1" indent="-57150" algn="l" defTabSz="488950">
            <a:lnSpc>
              <a:spcPct val="90000"/>
            </a:lnSpc>
            <a:spcBef>
              <a:spcPct val="0"/>
            </a:spcBef>
            <a:spcAft>
              <a:spcPct val="15000"/>
            </a:spcAft>
            <a:buChar char="••"/>
          </a:pPr>
          <a:r>
            <a:rPr lang="es-CL" sz="1100" kern="1200" dirty="0" smtClean="0">
              <a:latin typeface="Comic Sans MS" panose="030F0702030302020204" pitchFamily="66" charset="0"/>
            </a:rPr>
            <a:t>Estadística descriptiva</a:t>
          </a:r>
          <a:endParaRPr lang="es-CL" sz="1100" kern="1200" dirty="0">
            <a:latin typeface="Comic Sans MS" panose="030F0702030302020204" pitchFamily="66" charset="0"/>
          </a:endParaRPr>
        </a:p>
        <a:p>
          <a:pPr marL="57150" lvl="1" indent="-57150" algn="l" defTabSz="488950">
            <a:lnSpc>
              <a:spcPct val="90000"/>
            </a:lnSpc>
            <a:spcBef>
              <a:spcPct val="0"/>
            </a:spcBef>
            <a:spcAft>
              <a:spcPct val="15000"/>
            </a:spcAft>
            <a:buChar char="••"/>
          </a:pPr>
          <a:r>
            <a:rPr lang="es-CL" sz="1100" kern="1200" dirty="0" smtClean="0">
              <a:latin typeface="Comic Sans MS" panose="030F0702030302020204" pitchFamily="66" charset="0"/>
            </a:rPr>
            <a:t>Validación y ajuste</a:t>
          </a:r>
          <a:endParaRPr lang="es-CL" sz="1100" kern="1200" dirty="0">
            <a:latin typeface="Comic Sans MS" panose="030F0702030302020204" pitchFamily="66" charset="0"/>
          </a:endParaRPr>
        </a:p>
      </dsp:txBody>
      <dsp:txXfrm>
        <a:off x="2885913" y="1238492"/>
        <a:ext cx="1890660" cy="1903814"/>
      </dsp:txXfrm>
    </dsp:sp>
    <dsp:sp modelId="{018A7329-23CF-41E3-ACBF-D35FBEB351BE}">
      <dsp:nvSpPr>
        <dsp:cNvPr id="0" name=""/>
        <dsp:cNvSpPr/>
      </dsp:nvSpPr>
      <dsp:spPr>
        <a:xfrm>
          <a:off x="4616745" y="814504"/>
          <a:ext cx="625853" cy="4135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CL" sz="900" kern="1200">
            <a:latin typeface="Comic Sans MS" panose="030F0702030302020204" pitchFamily="66" charset="0"/>
          </a:endParaRPr>
        </a:p>
      </dsp:txBody>
      <dsp:txXfrm>
        <a:off x="4616745" y="897211"/>
        <a:ext cx="501793" cy="248120"/>
      </dsp:txXfrm>
    </dsp:sp>
    <dsp:sp modelId="{9CA54125-315D-488D-A923-64AEF0062B50}">
      <dsp:nvSpPr>
        <dsp:cNvPr id="0" name=""/>
        <dsp:cNvSpPr/>
      </dsp:nvSpPr>
      <dsp:spPr>
        <a:xfrm>
          <a:off x="5502386" y="862871"/>
          <a:ext cx="1660975" cy="475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lvl="0" algn="l" defTabSz="488950">
            <a:lnSpc>
              <a:spcPct val="90000"/>
            </a:lnSpc>
            <a:spcBef>
              <a:spcPct val="0"/>
            </a:spcBef>
            <a:spcAft>
              <a:spcPct val="35000"/>
            </a:spcAft>
          </a:pPr>
          <a:r>
            <a:rPr lang="es-CL" sz="1100" b="1" kern="1200" dirty="0" smtClean="0">
              <a:latin typeface="Comic Sans MS" panose="030F0702030302020204" pitchFamily="66" charset="0"/>
            </a:rPr>
            <a:t>Construcción de la HT</a:t>
          </a:r>
          <a:endParaRPr lang="es-CL" sz="1100" b="1" kern="1200" dirty="0">
            <a:latin typeface="Comic Sans MS" panose="030F0702030302020204" pitchFamily="66" charset="0"/>
          </a:endParaRPr>
        </a:p>
      </dsp:txBody>
      <dsp:txXfrm>
        <a:off x="5502386" y="862871"/>
        <a:ext cx="1660975" cy="316800"/>
      </dsp:txXfrm>
    </dsp:sp>
    <dsp:sp modelId="{36A45663-C734-469E-BAAB-25FAFFF893D2}">
      <dsp:nvSpPr>
        <dsp:cNvPr id="0" name=""/>
        <dsp:cNvSpPr/>
      </dsp:nvSpPr>
      <dsp:spPr>
        <a:xfrm>
          <a:off x="5575883" y="1179671"/>
          <a:ext cx="2194381" cy="20214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s-CL" sz="1100" kern="1200" dirty="0" smtClean="0">
              <a:latin typeface="Comic Sans MS" panose="030F0702030302020204" pitchFamily="66" charset="0"/>
            </a:rPr>
            <a:t>Estudio inicial</a:t>
          </a:r>
          <a:endParaRPr lang="es-CL" sz="1100" kern="1200" dirty="0">
            <a:latin typeface="Comic Sans MS" panose="030F0702030302020204" pitchFamily="66" charset="0"/>
          </a:endParaRPr>
        </a:p>
        <a:p>
          <a:pPr marL="57150" lvl="1" indent="-57150" algn="l" defTabSz="488950">
            <a:lnSpc>
              <a:spcPct val="90000"/>
            </a:lnSpc>
            <a:spcBef>
              <a:spcPct val="0"/>
            </a:spcBef>
            <a:spcAft>
              <a:spcPct val="15000"/>
            </a:spcAft>
            <a:buChar char="••"/>
          </a:pPr>
          <a:r>
            <a:rPr lang="es-CL" sz="1100" kern="1200" dirty="0" smtClean="0">
              <a:latin typeface="Comic Sans MS" panose="030F0702030302020204" pitchFamily="66" charset="0"/>
            </a:rPr>
            <a:t>Desarrollo de la solución</a:t>
          </a:r>
          <a:endParaRPr lang="es-CL" sz="1100" kern="1200" dirty="0">
            <a:latin typeface="Comic Sans MS" panose="030F0702030302020204" pitchFamily="66" charset="0"/>
          </a:endParaRPr>
        </a:p>
        <a:p>
          <a:pPr marL="57150" lvl="1" indent="-57150" algn="l" defTabSz="488950">
            <a:lnSpc>
              <a:spcPct val="90000"/>
            </a:lnSpc>
            <a:spcBef>
              <a:spcPct val="0"/>
            </a:spcBef>
            <a:spcAft>
              <a:spcPct val="15000"/>
            </a:spcAft>
            <a:buChar char="••"/>
          </a:pPr>
          <a:r>
            <a:rPr lang="es-CL" sz="1100" kern="1200" dirty="0" smtClean="0">
              <a:latin typeface="Comic Sans MS" panose="030F0702030302020204" pitchFamily="66" charset="0"/>
            </a:rPr>
            <a:t>Prueba beta</a:t>
          </a:r>
          <a:endParaRPr lang="es-CL" sz="1100" kern="1200" dirty="0">
            <a:latin typeface="Comic Sans MS" panose="030F0702030302020204" pitchFamily="66" charset="0"/>
          </a:endParaRPr>
        </a:p>
        <a:p>
          <a:pPr marL="57150" lvl="1" indent="-57150" algn="l" defTabSz="488950">
            <a:lnSpc>
              <a:spcPct val="90000"/>
            </a:lnSpc>
            <a:spcBef>
              <a:spcPct val="0"/>
            </a:spcBef>
            <a:spcAft>
              <a:spcPct val="15000"/>
            </a:spcAft>
            <a:buChar char="••"/>
          </a:pPr>
          <a:r>
            <a:rPr lang="es-CL" sz="1100" kern="1200" dirty="0" smtClean="0">
              <a:latin typeface="Comic Sans MS" panose="030F0702030302020204" pitchFamily="66" charset="0"/>
            </a:rPr>
            <a:t>Retroalimentación detallada</a:t>
          </a:r>
          <a:endParaRPr lang="es-CL" sz="1100" kern="1200" dirty="0">
            <a:latin typeface="Comic Sans MS" panose="030F0702030302020204" pitchFamily="66" charset="0"/>
          </a:endParaRPr>
        </a:p>
        <a:p>
          <a:pPr marL="57150" lvl="1" indent="-57150" algn="l" defTabSz="488950">
            <a:lnSpc>
              <a:spcPct val="90000"/>
            </a:lnSpc>
            <a:spcBef>
              <a:spcPct val="0"/>
            </a:spcBef>
            <a:spcAft>
              <a:spcPct val="15000"/>
            </a:spcAft>
            <a:buChar char="••"/>
          </a:pPr>
          <a:r>
            <a:rPr lang="es-CL" sz="1100" kern="1200" dirty="0" smtClean="0">
              <a:latin typeface="Comic Sans MS" panose="030F0702030302020204" pitchFamily="66" charset="0"/>
            </a:rPr>
            <a:t>Segunda iteración</a:t>
          </a:r>
          <a:endParaRPr lang="es-CL" sz="1100" kern="1200" dirty="0">
            <a:latin typeface="Comic Sans MS" panose="030F0702030302020204" pitchFamily="66" charset="0"/>
          </a:endParaRPr>
        </a:p>
        <a:p>
          <a:pPr marL="57150" lvl="1" indent="-57150" algn="l" defTabSz="488950">
            <a:lnSpc>
              <a:spcPct val="90000"/>
            </a:lnSpc>
            <a:spcBef>
              <a:spcPct val="0"/>
            </a:spcBef>
            <a:spcAft>
              <a:spcPct val="15000"/>
            </a:spcAft>
            <a:buChar char="••"/>
          </a:pPr>
          <a:r>
            <a:rPr lang="es-CL" sz="1100" kern="1200" dirty="0" smtClean="0">
              <a:latin typeface="Comic Sans MS" panose="030F0702030302020204" pitchFamily="66" charset="0"/>
            </a:rPr>
            <a:t>Retroalimentación final y conclusiones</a:t>
          </a:r>
          <a:endParaRPr lang="es-CL" sz="1100" kern="1200" dirty="0">
            <a:latin typeface="Comic Sans MS" panose="030F0702030302020204" pitchFamily="66" charset="0"/>
          </a:endParaRPr>
        </a:p>
      </dsp:txBody>
      <dsp:txXfrm>
        <a:off x="5635089" y="1238877"/>
        <a:ext cx="2075969" cy="19030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EB576-5602-4C5C-AC16-EADC28D225F1}">
      <dsp:nvSpPr>
        <dsp:cNvPr id="0" name=""/>
        <dsp:cNvSpPr/>
      </dsp:nvSpPr>
      <dsp:spPr>
        <a:xfrm>
          <a:off x="4760893" y="4091862"/>
          <a:ext cx="91440" cy="348731"/>
        </a:xfrm>
        <a:custGeom>
          <a:avLst/>
          <a:gdLst/>
          <a:ahLst/>
          <a:cxnLst/>
          <a:rect l="0" t="0" r="0" b="0"/>
          <a:pathLst>
            <a:path>
              <a:moveTo>
                <a:pt x="45720" y="0"/>
              </a:moveTo>
              <a:lnTo>
                <a:pt x="45720" y="3487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ABAF09-33D3-42F6-AE7F-F7492CB17550}">
      <dsp:nvSpPr>
        <dsp:cNvPr id="0" name=""/>
        <dsp:cNvSpPr/>
      </dsp:nvSpPr>
      <dsp:spPr>
        <a:xfrm>
          <a:off x="4760893" y="2981717"/>
          <a:ext cx="91440" cy="348731"/>
        </a:xfrm>
        <a:custGeom>
          <a:avLst/>
          <a:gdLst/>
          <a:ahLst/>
          <a:cxnLst/>
          <a:rect l="0" t="0" r="0" b="0"/>
          <a:pathLst>
            <a:path>
              <a:moveTo>
                <a:pt x="45720" y="0"/>
              </a:moveTo>
              <a:lnTo>
                <a:pt x="45720" y="3487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6B47A4-0305-437C-A456-0AA12A1FCA3F}">
      <dsp:nvSpPr>
        <dsp:cNvPr id="0" name=""/>
        <dsp:cNvSpPr/>
      </dsp:nvSpPr>
      <dsp:spPr>
        <a:xfrm>
          <a:off x="4073844" y="1871573"/>
          <a:ext cx="732768" cy="348731"/>
        </a:xfrm>
        <a:custGeom>
          <a:avLst/>
          <a:gdLst/>
          <a:ahLst/>
          <a:cxnLst/>
          <a:rect l="0" t="0" r="0" b="0"/>
          <a:pathLst>
            <a:path>
              <a:moveTo>
                <a:pt x="0" y="0"/>
              </a:moveTo>
              <a:lnTo>
                <a:pt x="0" y="237650"/>
              </a:lnTo>
              <a:lnTo>
                <a:pt x="732768" y="237650"/>
              </a:lnTo>
              <a:lnTo>
                <a:pt x="732768" y="3487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111CA6-5901-4B4D-A439-24C854948EA6}">
      <dsp:nvSpPr>
        <dsp:cNvPr id="0" name=""/>
        <dsp:cNvSpPr/>
      </dsp:nvSpPr>
      <dsp:spPr>
        <a:xfrm>
          <a:off x="3295356" y="2981717"/>
          <a:ext cx="91440" cy="348731"/>
        </a:xfrm>
        <a:custGeom>
          <a:avLst/>
          <a:gdLst/>
          <a:ahLst/>
          <a:cxnLst/>
          <a:rect l="0" t="0" r="0" b="0"/>
          <a:pathLst>
            <a:path>
              <a:moveTo>
                <a:pt x="45720" y="0"/>
              </a:moveTo>
              <a:lnTo>
                <a:pt x="45720" y="3487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C9E3B3-167F-4117-9E60-39E8CA9D382B}">
      <dsp:nvSpPr>
        <dsp:cNvPr id="0" name=""/>
        <dsp:cNvSpPr/>
      </dsp:nvSpPr>
      <dsp:spPr>
        <a:xfrm>
          <a:off x="3341076" y="1871573"/>
          <a:ext cx="732768" cy="348731"/>
        </a:xfrm>
        <a:custGeom>
          <a:avLst/>
          <a:gdLst/>
          <a:ahLst/>
          <a:cxnLst/>
          <a:rect l="0" t="0" r="0" b="0"/>
          <a:pathLst>
            <a:path>
              <a:moveTo>
                <a:pt x="732768" y="0"/>
              </a:moveTo>
              <a:lnTo>
                <a:pt x="732768" y="237650"/>
              </a:lnTo>
              <a:lnTo>
                <a:pt x="0" y="237650"/>
              </a:lnTo>
              <a:lnTo>
                <a:pt x="0" y="3487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18DE70-06F8-49F2-98E3-393F372F3ED1}">
      <dsp:nvSpPr>
        <dsp:cNvPr id="0" name=""/>
        <dsp:cNvSpPr/>
      </dsp:nvSpPr>
      <dsp:spPr>
        <a:xfrm>
          <a:off x="4028124" y="761429"/>
          <a:ext cx="91440" cy="348731"/>
        </a:xfrm>
        <a:custGeom>
          <a:avLst/>
          <a:gdLst/>
          <a:ahLst/>
          <a:cxnLst/>
          <a:rect l="0" t="0" r="0" b="0"/>
          <a:pathLst>
            <a:path>
              <a:moveTo>
                <a:pt x="45720" y="0"/>
              </a:moveTo>
              <a:lnTo>
                <a:pt x="45720" y="348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376DF7-1830-4940-9621-2E02A850B0C7}">
      <dsp:nvSpPr>
        <dsp:cNvPr id="0" name=""/>
        <dsp:cNvSpPr/>
      </dsp:nvSpPr>
      <dsp:spPr>
        <a:xfrm>
          <a:off x="3474306" y="16"/>
          <a:ext cx="1199075" cy="7614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22EF81-4183-4859-BA1C-1F2CE4B9031F}">
      <dsp:nvSpPr>
        <dsp:cNvPr id="0" name=""/>
        <dsp:cNvSpPr/>
      </dsp:nvSpPr>
      <dsp:spPr>
        <a:xfrm>
          <a:off x="3607537" y="126585"/>
          <a:ext cx="1199075" cy="7614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L" sz="1100" kern="1200" dirty="0" smtClean="0">
              <a:latin typeface="Comic Sans MS" panose="030F0702030302020204" pitchFamily="66" charset="0"/>
            </a:rPr>
            <a:t>A partir del Algoritmo diagnóstico desarrollado</a:t>
          </a:r>
          <a:endParaRPr lang="es-CL" sz="1100" kern="1200" dirty="0">
            <a:latin typeface="Comic Sans MS" panose="030F0702030302020204" pitchFamily="66" charset="0"/>
          </a:endParaRPr>
        </a:p>
      </dsp:txBody>
      <dsp:txXfrm>
        <a:off x="3629838" y="148886"/>
        <a:ext cx="1154473" cy="716811"/>
      </dsp:txXfrm>
    </dsp:sp>
    <dsp:sp modelId="{C46B9085-8C73-46F6-854B-B2D23B6B661F}">
      <dsp:nvSpPr>
        <dsp:cNvPr id="0" name=""/>
        <dsp:cNvSpPr/>
      </dsp:nvSpPr>
      <dsp:spPr>
        <a:xfrm>
          <a:off x="3474306" y="1110160"/>
          <a:ext cx="1199075" cy="7614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402A9D-B17C-40BB-ADB5-E52D1073F455}">
      <dsp:nvSpPr>
        <dsp:cNvPr id="0" name=""/>
        <dsp:cNvSpPr/>
      </dsp:nvSpPr>
      <dsp:spPr>
        <a:xfrm>
          <a:off x="3607537" y="1236729"/>
          <a:ext cx="1199075" cy="7614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L" sz="1100" kern="1200" dirty="0" smtClean="0">
              <a:latin typeface="Comic Sans MS" panose="030F0702030302020204" pitchFamily="66" charset="0"/>
            </a:rPr>
            <a:t>Diseño en 2 etapas</a:t>
          </a:r>
          <a:endParaRPr lang="es-CL" sz="1100" kern="1200" dirty="0">
            <a:latin typeface="Comic Sans MS" panose="030F0702030302020204" pitchFamily="66" charset="0"/>
          </a:endParaRPr>
        </a:p>
      </dsp:txBody>
      <dsp:txXfrm>
        <a:off x="3629838" y="1259030"/>
        <a:ext cx="1154473" cy="716811"/>
      </dsp:txXfrm>
    </dsp:sp>
    <dsp:sp modelId="{0A96D8CB-FD2D-4A37-A00C-65E4577AEC89}">
      <dsp:nvSpPr>
        <dsp:cNvPr id="0" name=""/>
        <dsp:cNvSpPr/>
      </dsp:nvSpPr>
      <dsp:spPr>
        <a:xfrm>
          <a:off x="2741538" y="2220304"/>
          <a:ext cx="1199075" cy="7614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A945B4-1A4E-4A0C-B40A-DC8540323BBE}">
      <dsp:nvSpPr>
        <dsp:cNvPr id="0" name=""/>
        <dsp:cNvSpPr/>
      </dsp:nvSpPr>
      <dsp:spPr>
        <a:xfrm>
          <a:off x="2874769" y="2346874"/>
          <a:ext cx="1199075" cy="7614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L" sz="1100" b="1" kern="1200" dirty="0" smtClean="0">
              <a:latin typeface="Comic Sans MS" panose="030F0702030302020204" pitchFamily="66" charset="0"/>
            </a:rPr>
            <a:t>Etapa 1:</a:t>
          </a:r>
        </a:p>
        <a:p>
          <a:pPr lvl="0" algn="ctr" defTabSz="488950">
            <a:lnSpc>
              <a:spcPct val="90000"/>
            </a:lnSpc>
            <a:spcBef>
              <a:spcPct val="0"/>
            </a:spcBef>
            <a:spcAft>
              <a:spcPct val="35000"/>
            </a:spcAft>
          </a:pPr>
          <a:r>
            <a:rPr lang="es-CL" sz="1100" kern="1200" dirty="0" smtClean="0">
              <a:latin typeface="Comic Sans MS" panose="030F0702030302020204" pitchFamily="66" charset="0"/>
            </a:rPr>
            <a:t>Validación longitudinal</a:t>
          </a:r>
        </a:p>
        <a:p>
          <a:pPr lvl="0" algn="ctr" defTabSz="488950">
            <a:lnSpc>
              <a:spcPct val="90000"/>
            </a:lnSpc>
            <a:spcBef>
              <a:spcPct val="0"/>
            </a:spcBef>
            <a:spcAft>
              <a:spcPct val="35000"/>
            </a:spcAft>
          </a:pPr>
          <a:r>
            <a:rPr lang="es-CL" sz="1100" kern="1200" dirty="0" smtClean="0">
              <a:latin typeface="Comic Sans MS" panose="030F0702030302020204" pitchFamily="66" charset="0"/>
            </a:rPr>
            <a:t>n=420</a:t>
          </a:r>
          <a:endParaRPr lang="es-CL" sz="1100" kern="1200" dirty="0">
            <a:latin typeface="Comic Sans MS" panose="030F0702030302020204" pitchFamily="66" charset="0"/>
          </a:endParaRPr>
        </a:p>
      </dsp:txBody>
      <dsp:txXfrm>
        <a:off x="2897070" y="2369175"/>
        <a:ext cx="1154473" cy="716811"/>
      </dsp:txXfrm>
    </dsp:sp>
    <dsp:sp modelId="{94C37E26-52FE-43A5-8B72-20CCEADA2533}">
      <dsp:nvSpPr>
        <dsp:cNvPr id="0" name=""/>
        <dsp:cNvSpPr/>
      </dsp:nvSpPr>
      <dsp:spPr>
        <a:xfrm>
          <a:off x="2741538" y="3330449"/>
          <a:ext cx="1199075" cy="7614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BED677-3E9F-489E-9AB0-21AA5D2CFB2D}">
      <dsp:nvSpPr>
        <dsp:cNvPr id="0" name=""/>
        <dsp:cNvSpPr/>
      </dsp:nvSpPr>
      <dsp:spPr>
        <a:xfrm>
          <a:off x="2874769" y="3457018"/>
          <a:ext cx="1199075" cy="7614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L" sz="1100" kern="1200" dirty="0" smtClean="0">
              <a:latin typeface="Comic Sans MS" panose="030F0702030302020204" pitchFamily="66" charset="0"/>
            </a:rPr>
            <a:t>Validación biológica</a:t>
          </a:r>
          <a:endParaRPr lang="es-CL" sz="1100" kern="1200" dirty="0">
            <a:latin typeface="Comic Sans MS" panose="030F0702030302020204" pitchFamily="66" charset="0"/>
          </a:endParaRPr>
        </a:p>
      </dsp:txBody>
      <dsp:txXfrm>
        <a:off x="2897070" y="3479319"/>
        <a:ext cx="1154473" cy="716811"/>
      </dsp:txXfrm>
    </dsp:sp>
    <dsp:sp modelId="{4236D4E1-AE13-4E2E-BD98-CC5242D144EF}">
      <dsp:nvSpPr>
        <dsp:cNvPr id="0" name=""/>
        <dsp:cNvSpPr/>
      </dsp:nvSpPr>
      <dsp:spPr>
        <a:xfrm>
          <a:off x="4207075" y="2220304"/>
          <a:ext cx="1199075" cy="7614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6AFCF6-93FF-42BB-A3BC-FBFA16E81C40}">
      <dsp:nvSpPr>
        <dsp:cNvPr id="0" name=""/>
        <dsp:cNvSpPr/>
      </dsp:nvSpPr>
      <dsp:spPr>
        <a:xfrm>
          <a:off x="4340305" y="2346874"/>
          <a:ext cx="1199075" cy="7614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L" sz="1100" b="1" kern="1200" dirty="0" smtClean="0">
              <a:latin typeface="Comic Sans MS" panose="030F0702030302020204" pitchFamily="66" charset="0"/>
            </a:rPr>
            <a:t>Etapa 2:</a:t>
          </a:r>
        </a:p>
        <a:p>
          <a:pPr lvl="0" algn="ctr" defTabSz="488950">
            <a:lnSpc>
              <a:spcPct val="90000"/>
            </a:lnSpc>
            <a:spcBef>
              <a:spcPct val="0"/>
            </a:spcBef>
            <a:spcAft>
              <a:spcPct val="35000"/>
            </a:spcAft>
          </a:pPr>
          <a:r>
            <a:rPr lang="es-CL" sz="1100" kern="1200" dirty="0" smtClean="0">
              <a:latin typeface="Comic Sans MS" panose="030F0702030302020204" pitchFamily="66" charset="0"/>
            </a:rPr>
            <a:t>Diseño y validación de un software (HT)</a:t>
          </a:r>
          <a:endParaRPr lang="es-CL" sz="1100" kern="1200" dirty="0">
            <a:latin typeface="Comic Sans MS" panose="030F0702030302020204" pitchFamily="66" charset="0"/>
          </a:endParaRPr>
        </a:p>
      </dsp:txBody>
      <dsp:txXfrm>
        <a:off x="4362606" y="2369175"/>
        <a:ext cx="1154473" cy="716811"/>
      </dsp:txXfrm>
    </dsp:sp>
    <dsp:sp modelId="{C4937C95-1C3A-4B71-8F82-E87EFB316398}">
      <dsp:nvSpPr>
        <dsp:cNvPr id="0" name=""/>
        <dsp:cNvSpPr/>
      </dsp:nvSpPr>
      <dsp:spPr>
        <a:xfrm>
          <a:off x="4207075" y="3330449"/>
          <a:ext cx="1199075" cy="7614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70B8AE-7DC9-4822-8C93-2929F24914CD}">
      <dsp:nvSpPr>
        <dsp:cNvPr id="0" name=""/>
        <dsp:cNvSpPr/>
      </dsp:nvSpPr>
      <dsp:spPr>
        <a:xfrm>
          <a:off x="4340305" y="3457018"/>
          <a:ext cx="1199075" cy="7614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L" sz="1100" kern="1200" dirty="0" smtClean="0">
              <a:latin typeface="Comic Sans MS" panose="030F0702030302020204" pitchFamily="66" charset="0"/>
            </a:rPr>
            <a:t>Validación y empaquetamiento software</a:t>
          </a:r>
          <a:endParaRPr lang="es-CL" sz="1100" kern="1200" dirty="0">
            <a:latin typeface="Comic Sans MS" panose="030F0702030302020204" pitchFamily="66" charset="0"/>
          </a:endParaRPr>
        </a:p>
      </dsp:txBody>
      <dsp:txXfrm>
        <a:off x="4362606" y="3479319"/>
        <a:ext cx="1154473" cy="716811"/>
      </dsp:txXfrm>
    </dsp:sp>
    <dsp:sp modelId="{B37A000A-CAA6-4DAE-9E8F-2D14EADB50A4}">
      <dsp:nvSpPr>
        <dsp:cNvPr id="0" name=""/>
        <dsp:cNvSpPr/>
      </dsp:nvSpPr>
      <dsp:spPr>
        <a:xfrm>
          <a:off x="4207075" y="4440593"/>
          <a:ext cx="1199075" cy="7614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746C0B-EB3B-4B69-B754-8B1ADFF33450}">
      <dsp:nvSpPr>
        <dsp:cNvPr id="0" name=""/>
        <dsp:cNvSpPr/>
      </dsp:nvSpPr>
      <dsp:spPr>
        <a:xfrm>
          <a:off x="4340305" y="4567162"/>
          <a:ext cx="1199075" cy="7614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L" sz="1100" kern="1200" dirty="0" smtClean="0">
              <a:latin typeface="Comic Sans MS" panose="030F0702030302020204" pitchFamily="66" charset="0"/>
            </a:rPr>
            <a:t>Entrega MINSAL</a:t>
          </a:r>
        </a:p>
        <a:p>
          <a:pPr lvl="0" algn="ctr" defTabSz="488950">
            <a:lnSpc>
              <a:spcPct val="90000"/>
            </a:lnSpc>
            <a:spcBef>
              <a:spcPct val="0"/>
            </a:spcBef>
            <a:spcAft>
              <a:spcPct val="35000"/>
            </a:spcAft>
          </a:pPr>
          <a:r>
            <a:rPr lang="es-CL" sz="1100" kern="1200" dirty="0" smtClean="0">
              <a:latin typeface="Comic Sans MS" panose="030F0702030302020204" pitchFamily="66" charset="0"/>
            </a:rPr>
            <a:t>Versión 2.0 final de la HT</a:t>
          </a:r>
          <a:endParaRPr lang="es-CL" sz="1100" kern="1200" dirty="0">
            <a:latin typeface="Comic Sans MS" panose="030F0702030302020204" pitchFamily="66" charset="0"/>
          </a:endParaRPr>
        </a:p>
      </dsp:txBody>
      <dsp:txXfrm>
        <a:off x="4362606" y="4589463"/>
        <a:ext cx="1154473" cy="71681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31AB2C-F768-484F-BA34-54EFF0602F85}" type="datetimeFigureOut">
              <a:rPr lang="es-CL" smtClean="0"/>
              <a:pPr/>
              <a:t>03-04-2017</a:t>
            </a:fld>
            <a:endParaRPr lang="es-CL"/>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2DCCCA-0934-4E1A-AF4A-9E1FA3C9BAA4}" type="slidenum">
              <a:rPr lang="es-CL" smtClean="0"/>
              <a:pPr/>
              <a:t>‹Nº›</a:t>
            </a:fld>
            <a:endParaRPr lang="es-CL"/>
          </a:p>
        </p:txBody>
      </p:sp>
    </p:spTree>
    <p:extLst>
      <p:ext uri="{BB962C8B-B14F-4D97-AF65-F5344CB8AC3E}">
        <p14:creationId xmlns:p14="http://schemas.microsoft.com/office/powerpoint/2010/main" val="1415476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D920C9-B9EC-48E6-AD9E-0DDCD0FA296E}" type="datetimeFigureOut">
              <a:rPr lang="es-CL" smtClean="0"/>
              <a:pPr/>
              <a:t>03-04-2017</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4F1271-B839-4430-8D05-62EAB671BF56}" type="slidenum">
              <a:rPr lang="es-CL" smtClean="0"/>
              <a:pPr/>
              <a:t>‹Nº›</a:t>
            </a:fld>
            <a:endParaRPr lang="es-CL"/>
          </a:p>
        </p:txBody>
      </p:sp>
    </p:spTree>
    <p:extLst>
      <p:ext uri="{BB962C8B-B14F-4D97-AF65-F5344CB8AC3E}">
        <p14:creationId xmlns:p14="http://schemas.microsoft.com/office/powerpoint/2010/main" val="3130067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Se eliminó el objetivo específico 3</a:t>
            </a:r>
            <a:endParaRPr lang="es-CL" dirty="0"/>
          </a:p>
        </p:txBody>
      </p:sp>
      <p:sp>
        <p:nvSpPr>
          <p:cNvPr id="4" name="3 Marcador de número de diapositiva"/>
          <p:cNvSpPr>
            <a:spLocks noGrp="1"/>
          </p:cNvSpPr>
          <p:nvPr>
            <p:ph type="sldNum" sz="quarter" idx="10"/>
          </p:nvPr>
        </p:nvSpPr>
        <p:spPr/>
        <p:txBody>
          <a:bodyPr/>
          <a:lstStyle/>
          <a:p>
            <a:fld id="{F799773A-C4CD-4FC0-9B44-49FACCF9E9C2}" type="slidenum">
              <a:rPr lang="es-CL" smtClean="0"/>
              <a:pPr/>
              <a:t>24</a:t>
            </a:fld>
            <a:endParaRPr lang="es-CL"/>
          </a:p>
        </p:txBody>
      </p:sp>
    </p:spTree>
    <p:extLst>
      <p:ext uri="{BB962C8B-B14F-4D97-AF65-F5344CB8AC3E}">
        <p14:creationId xmlns:p14="http://schemas.microsoft.com/office/powerpoint/2010/main" val="1779152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Se eliminó el objetivo específico 3</a:t>
            </a:r>
            <a:endParaRPr lang="es-CL" dirty="0"/>
          </a:p>
        </p:txBody>
      </p:sp>
      <p:sp>
        <p:nvSpPr>
          <p:cNvPr id="4" name="3 Marcador de número de diapositiva"/>
          <p:cNvSpPr>
            <a:spLocks noGrp="1"/>
          </p:cNvSpPr>
          <p:nvPr>
            <p:ph type="sldNum" sz="quarter" idx="10"/>
          </p:nvPr>
        </p:nvSpPr>
        <p:spPr/>
        <p:txBody>
          <a:bodyPr/>
          <a:lstStyle/>
          <a:p>
            <a:fld id="{F799773A-C4CD-4FC0-9B44-49FACCF9E9C2}" type="slidenum">
              <a:rPr lang="es-CL" smtClean="0"/>
              <a:pPr/>
              <a:t>25</a:t>
            </a:fld>
            <a:endParaRPr lang="es-CL"/>
          </a:p>
        </p:txBody>
      </p:sp>
    </p:spTree>
    <p:extLst>
      <p:ext uri="{BB962C8B-B14F-4D97-AF65-F5344CB8AC3E}">
        <p14:creationId xmlns:p14="http://schemas.microsoft.com/office/powerpoint/2010/main" val="1378888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3861048"/>
            <a:ext cx="7772400" cy="1470025"/>
          </a:xfrm>
        </p:spPr>
        <p:txBody>
          <a:bodyPr/>
          <a:lstStyle>
            <a:lvl1pPr>
              <a:defRPr>
                <a:solidFill>
                  <a:srgbClr val="018752"/>
                </a:solidFill>
                <a:latin typeface="Arial Narrow" panose="020B0606020202030204" pitchFamily="34" charset="0"/>
                <a:cs typeface="Arial" panose="020B0604020202020204" pitchFamily="34" charset="0"/>
              </a:defRPr>
            </a:lvl1pPr>
          </a:lstStyle>
          <a:p>
            <a:r>
              <a:rPr lang="es-ES" dirty="0" smtClean="0"/>
              <a:t>Haga clic para modificar el estilo de título del patrón</a:t>
            </a:r>
            <a:endParaRPr lang="es-CL" dirty="0"/>
          </a:p>
        </p:txBody>
      </p:sp>
      <p:sp>
        <p:nvSpPr>
          <p:cNvPr id="4" name="3 Marcador de fecha"/>
          <p:cNvSpPr>
            <a:spLocks noGrp="1"/>
          </p:cNvSpPr>
          <p:nvPr>
            <p:ph type="dt" sz="half" idx="10"/>
          </p:nvPr>
        </p:nvSpPr>
        <p:spPr/>
        <p:txBody>
          <a:bodyPr/>
          <a:lstStyle/>
          <a:p>
            <a:fld id="{A4013284-4D61-44CB-9462-1D7B7FCC2703}" type="datetime1">
              <a:rPr lang="es-CL" smtClean="0"/>
              <a:pPr/>
              <a:t>03-04-2017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a:xfrm>
            <a:off x="7956376" y="6356350"/>
            <a:ext cx="730424" cy="365125"/>
          </a:xfrm>
        </p:spPr>
        <p:txBody>
          <a:bodyPr/>
          <a:lstStyle/>
          <a:p>
            <a:fld id="{5AFFB7B7-1F3A-4DA2-AEEA-8507E434A601}" type="slidenum">
              <a:rPr lang="es-CL" smtClean="0"/>
              <a:pPr/>
              <a:t>‹Nº›</a:t>
            </a:fld>
            <a:endParaRPr lang="es-CL" dirty="0"/>
          </a:p>
        </p:txBody>
      </p:sp>
      <p:pic>
        <p:nvPicPr>
          <p:cNvPr id="7" name="6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08" y="1052736"/>
            <a:ext cx="7056784" cy="2339346"/>
          </a:xfrm>
          <a:prstGeom prst="rect">
            <a:avLst/>
          </a:prstGeom>
        </p:spPr>
      </p:pic>
    </p:spTree>
    <p:extLst>
      <p:ext uri="{BB962C8B-B14F-4D97-AF65-F5344CB8AC3E}">
        <p14:creationId xmlns:p14="http://schemas.microsoft.com/office/powerpoint/2010/main" val="2284270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139136" cy="1143000"/>
          </a:xfrm>
        </p:spPr>
        <p:txBody>
          <a:bodyPr/>
          <a:lstStyle>
            <a:lvl1pPr>
              <a:defRPr>
                <a:solidFill>
                  <a:srgbClr val="018752"/>
                </a:solidFill>
                <a:latin typeface="Arial Narrow" panose="020B0606020202030204" pitchFamily="34" charset="0"/>
              </a:defRPr>
            </a:lvl1pPr>
          </a:lstStyle>
          <a:p>
            <a:r>
              <a:rPr lang="es-ES" dirty="0" smtClean="0"/>
              <a:t>Haga clic para modificar el estilo de título del patrón</a:t>
            </a:r>
            <a:endParaRPr lang="es-CL" dirty="0"/>
          </a:p>
        </p:txBody>
      </p:sp>
      <p:sp>
        <p:nvSpPr>
          <p:cNvPr id="3" name="2 Marcador de texto vertical"/>
          <p:cNvSpPr>
            <a:spLocks noGrp="1"/>
          </p:cNvSpPr>
          <p:nvPr>
            <p:ph type="body" orient="vert" idx="1"/>
          </p:nvPr>
        </p:nvSpPr>
        <p:spPr/>
        <p:txBody>
          <a:bodyPr vert="eaVert"/>
          <a:lstStyle>
            <a:lvl1pPr>
              <a:defRPr>
                <a:solidFill>
                  <a:srgbClr val="0A2F87"/>
                </a:solidFill>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4" name="3 Marcador de fecha"/>
          <p:cNvSpPr>
            <a:spLocks noGrp="1"/>
          </p:cNvSpPr>
          <p:nvPr>
            <p:ph type="dt" sz="half" idx="10"/>
          </p:nvPr>
        </p:nvSpPr>
        <p:spPr/>
        <p:txBody>
          <a:bodyPr/>
          <a:lstStyle/>
          <a:p>
            <a:fld id="{5B7F9E97-F914-4F32-B579-C6578A76582A}" type="datetime1">
              <a:rPr lang="es-CL" smtClean="0"/>
              <a:pPr/>
              <a:t>03-04-2017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5AFFB7B7-1F3A-4DA2-AEEA-8507E434A601}" type="slidenum">
              <a:rPr lang="es-CL" smtClean="0"/>
              <a:pPr/>
              <a:t>‹Nº›</a:t>
            </a:fld>
            <a:endParaRPr lang="es-CL"/>
          </a:p>
        </p:txBody>
      </p:sp>
    </p:spTree>
    <p:extLst>
      <p:ext uri="{BB962C8B-B14F-4D97-AF65-F5344CB8AC3E}">
        <p14:creationId xmlns:p14="http://schemas.microsoft.com/office/powerpoint/2010/main" val="2204453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412776"/>
            <a:ext cx="2057400" cy="4713387"/>
          </a:xfrm>
        </p:spPr>
        <p:txBody>
          <a:bodyPr vert="eaVert"/>
          <a:lstStyle>
            <a:lvl1pPr>
              <a:defRPr>
                <a:solidFill>
                  <a:srgbClr val="018752"/>
                </a:solidFill>
                <a:latin typeface="Arial Narrow" panose="020B0606020202030204" pitchFamily="34" charset="0"/>
              </a:defRPr>
            </a:lvl1pPr>
          </a:lstStyle>
          <a:p>
            <a:r>
              <a:rPr lang="es-ES" dirty="0" smtClean="0"/>
              <a:t>Haga clic para modificar el estilo de título del patrón</a:t>
            </a:r>
            <a:endParaRPr lang="es-CL" dirty="0"/>
          </a:p>
        </p:txBody>
      </p:sp>
      <p:sp>
        <p:nvSpPr>
          <p:cNvPr id="3" name="2 Marcador de texto vertical"/>
          <p:cNvSpPr>
            <a:spLocks noGrp="1"/>
          </p:cNvSpPr>
          <p:nvPr>
            <p:ph type="body" orient="vert" idx="1"/>
          </p:nvPr>
        </p:nvSpPr>
        <p:spPr>
          <a:xfrm>
            <a:off x="457200" y="274638"/>
            <a:ext cx="6019800" cy="5851525"/>
          </a:xfrm>
        </p:spPr>
        <p:txBody>
          <a:bodyPr vert="eaVert"/>
          <a:lstStyle>
            <a:lvl1pPr>
              <a:defRPr>
                <a:solidFill>
                  <a:srgbClr val="0A2F87"/>
                </a:solidFill>
                <a:latin typeface="Arial Narrow" panose="020B0606020202030204" pitchFamily="34" charset="0"/>
              </a:defRPr>
            </a:lvl1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4" name="3 Marcador de fecha"/>
          <p:cNvSpPr>
            <a:spLocks noGrp="1"/>
          </p:cNvSpPr>
          <p:nvPr>
            <p:ph type="dt" sz="half" idx="10"/>
          </p:nvPr>
        </p:nvSpPr>
        <p:spPr/>
        <p:txBody>
          <a:bodyPr/>
          <a:lstStyle/>
          <a:p>
            <a:fld id="{9E4350A2-4846-4301-94E6-60B64C7C3466}" type="datetime1">
              <a:rPr lang="es-CL" smtClean="0"/>
              <a:pPr/>
              <a:t>03-04-2017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5AFFB7B7-1F3A-4DA2-AEEA-8507E434A601}" type="slidenum">
              <a:rPr lang="es-CL" smtClean="0"/>
              <a:pPr/>
              <a:t>‹Nº›</a:t>
            </a:fld>
            <a:endParaRPr lang="es-CL"/>
          </a:p>
        </p:txBody>
      </p:sp>
    </p:spTree>
    <p:extLst>
      <p:ext uri="{BB962C8B-B14F-4D97-AF65-F5344CB8AC3E}">
        <p14:creationId xmlns:p14="http://schemas.microsoft.com/office/powerpoint/2010/main" val="3646991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845939" y="3360263"/>
            <a:ext cx="2406551" cy="243093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3378160" y="3363435"/>
            <a:ext cx="2396873" cy="243093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4/3/2017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236366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211144" cy="1143000"/>
          </a:xfrm>
        </p:spPr>
        <p:txBody>
          <a:bodyPr/>
          <a:lstStyle>
            <a:lvl1pPr>
              <a:defRPr>
                <a:solidFill>
                  <a:srgbClr val="018752"/>
                </a:solidFill>
                <a:latin typeface="Arial Narrow" panose="020B0606020202030204" pitchFamily="34" charset="0"/>
              </a:defRPr>
            </a:lvl1pPr>
          </a:lstStyle>
          <a:p>
            <a:r>
              <a:rPr lang="es-ES" dirty="0" smtClean="0"/>
              <a:t>Haga clic para modificar el estilo de título del patrón</a:t>
            </a:r>
            <a:endParaRPr lang="es-CL" dirty="0"/>
          </a:p>
        </p:txBody>
      </p:sp>
      <p:sp>
        <p:nvSpPr>
          <p:cNvPr id="3" name="2 Marcador de contenido"/>
          <p:cNvSpPr>
            <a:spLocks noGrp="1"/>
          </p:cNvSpPr>
          <p:nvPr>
            <p:ph idx="1"/>
          </p:nvPr>
        </p:nvSpPr>
        <p:spPr/>
        <p:txBody>
          <a:bodyPr/>
          <a:lstStyle>
            <a:lvl1pPr>
              <a:defRPr>
                <a:solidFill>
                  <a:srgbClr val="0A2F87"/>
                </a:solidFill>
                <a:latin typeface="Arial Narrow" panose="020B0606020202030204" pitchFamily="34" charset="0"/>
              </a:defRPr>
            </a:lvl1pPr>
            <a:lvl2pPr>
              <a:defRPr>
                <a:solidFill>
                  <a:srgbClr val="0A2F87"/>
                </a:solidFill>
                <a:latin typeface="Arial Narrow" panose="020B0606020202030204" pitchFamily="34" charset="0"/>
              </a:defRPr>
            </a:lvl2pPr>
            <a:lvl3pPr>
              <a:defRPr>
                <a:solidFill>
                  <a:srgbClr val="0A2F87"/>
                </a:solidFill>
                <a:latin typeface="Arial Narrow" panose="020B0606020202030204" pitchFamily="34" charset="0"/>
              </a:defRPr>
            </a:lvl3pPr>
            <a:lvl4pPr>
              <a:defRPr>
                <a:solidFill>
                  <a:srgbClr val="0A2F87"/>
                </a:solidFill>
                <a:latin typeface="Arial Narrow" panose="020B0606020202030204" pitchFamily="34" charset="0"/>
              </a:defRPr>
            </a:lvl4pPr>
            <a:lvl5pPr>
              <a:defRPr>
                <a:solidFill>
                  <a:srgbClr val="0A2F87"/>
                </a:solidFill>
                <a:latin typeface="Arial Narrow" panose="020B0606020202030204" pitchFamily="34"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4" name="3 Marcador de fecha"/>
          <p:cNvSpPr>
            <a:spLocks noGrp="1"/>
          </p:cNvSpPr>
          <p:nvPr>
            <p:ph type="dt" sz="half" idx="10"/>
          </p:nvPr>
        </p:nvSpPr>
        <p:spPr/>
        <p:txBody>
          <a:bodyPr/>
          <a:lstStyle/>
          <a:p>
            <a:fld id="{CE90C22B-5E55-452B-9176-3D2FFEFE1772}" type="datetime1">
              <a:rPr lang="es-CL" smtClean="0"/>
              <a:pPr/>
              <a:t>03-04-2017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a:xfrm>
            <a:off x="7812360" y="6356350"/>
            <a:ext cx="874440" cy="365125"/>
          </a:xfrm>
        </p:spPr>
        <p:txBody>
          <a:bodyPr/>
          <a:lstStyle/>
          <a:p>
            <a:fld id="{5AFFB7B7-1F3A-4DA2-AEEA-8507E434A601}" type="slidenum">
              <a:rPr lang="es-CL" smtClean="0"/>
              <a:pPr/>
              <a:t>‹Nº›</a:t>
            </a:fld>
            <a:endParaRPr lang="es-CL"/>
          </a:p>
        </p:txBody>
      </p:sp>
    </p:spTree>
    <p:extLst>
      <p:ext uri="{BB962C8B-B14F-4D97-AF65-F5344CB8AC3E}">
        <p14:creationId xmlns:p14="http://schemas.microsoft.com/office/powerpoint/2010/main" val="3924623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solidFill>
                  <a:srgbClr val="018752"/>
                </a:solidFill>
                <a:latin typeface="Arial Narrow" panose="020B0606020202030204" pitchFamily="34" charset="0"/>
              </a:defRPr>
            </a:lvl1pPr>
          </a:lstStyle>
          <a:p>
            <a:r>
              <a:rPr lang="es-ES" dirty="0" smtClean="0"/>
              <a:t>Haga clic para modificar el estilo de título del patrón</a:t>
            </a:r>
            <a:endParaRPr lang="es-CL"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rgbClr val="0A2F87"/>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8EB435C-E00B-48EE-AC9F-47A178E64714}" type="datetime1">
              <a:rPr lang="es-CL" smtClean="0"/>
              <a:pPr/>
              <a:t>03-04-2017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5AFFB7B7-1F3A-4DA2-AEEA-8507E434A601}" type="slidenum">
              <a:rPr lang="es-CL" smtClean="0"/>
              <a:pPr/>
              <a:t>‹Nº›</a:t>
            </a:fld>
            <a:endParaRPr lang="es-CL"/>
          </a:p>
        </p:txBody>
      </p:sp>
    </p:spTree>
    <p:extLst>
      <p:ext uri="{BB962C8B-B14F-4D97-AF65-F5344CB8AC3E}">
        <p14:creationId xmlns:p14="http://schemas.microsoft.com/office/powerpoint/2010/main" val="3373834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067128" cy="1143000"/>
          </a:xfrm>
        </p:spPr>
        <p:txBody>
          <a:bodyPr/>
          <a:lstStyle>
            <a:lvl1pPr>
              <a:defRPr>
                <a:solidFill>
                  <a:srgbClr val="018752"/>
                </a:solidFill>
                <a:latin typeface="Arial Narrow" panose="020B0606020202030204" pitchFamily="34" charset="0"/>
              </a:defRPr>
            </a:lvl1pPr>
          </a:lstStyle>
          <a:p>
            <a:r>
              <a:rPr lang="es-ES" dirty="0" smtClean="0"/>
              <a:t>Haga clic para modificar el estilo de título del patrón</a:t>
            </a:r>
            <a:endParaRPr lang="es-CL" dirty="0"/>
          </a:p>
        </p:txBody>
      </p:sp>
      <p:sp>
        <p:nvSpPr>
          <p:cNvPr id="3" name="2 Marcador de contenido"/>
          <p:cNvSpPr>
            <a:spLocks noGrp="1"/>
          </p:cNvSpPr>
          <p:nvPr>
            <p:ph sz="half" idx="1"/>
          </p:nvPr>
        </p:nvSpPr>
        <p:spPr>
          <a:xfrm>
            <a:off x="457200" y="1600200"/>
            <a:ext cx="4038600" cy="4525963"/>
          </a:xfrm>
        </p:spPr>
        <p:txBody>
          <a:bodyPr/>
          <a:lstStyle>
            <a:lvl1pPr>
              <a:defRPr sz="2800">
                <a:solidFill>
                  <a:srgbClr val="0A2F87"/>
                </a:solidFill>
                <a:latin typeface="Arial Narrow" panose="020B0606020202030204" pitchFamily="34" charset="0"/>
              </a:defRPr>
            </a:lvl1pPr>
            <a:lvl2pPr>
              <a:defRPr sz="2400">
                <a:latin typeface="Arial Narrow" panose="020B0606020202030204" pitchFamily="34" charset="0"/>
              </a:defRPr>
            </a:lvl2pPr>
            <a:lvl3pPr>
              <a:defRPr sz="2000">
                <a:latin typeface="Arial Narrow" panose="020B0606020202030204" pitchFamily="34" charset="0"/>
              </a:defRPr>
            </a:lvl3pPr>
            <a:lvl4pPr>
              <a:defRPr sz="1800">
                <a:latin typeface="Arial Narrow" panose="020B0606020202030204" pitchFamily="34" charset="0"/>
              </a:defRPr>
            </a:lvl4pPr>
            <a:lvl5pPr>
              <a:defRPr sz="1800">
                <a:latin typeface="Arial Narrow" panose="020B0606020202030204" pitchFamily="34" charset="0"/>
              </a:defRPr>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4" name="3 Marcador de contenido"/>
          <p:cNvSpPr>
            <a:spLocks noGrp="1"/>
          </p:cNvSpPr>
          <p:nvPr>
            <p:ph sz="half" idx="2"/>
          </p:nvPr>
        </p:nvSpPr>
        <p:spPr>
          <a:xfrm>
            <a:off x="4648200" y="1600200"/>
            <a:ext cx="4038600" cy="4525963"/>
          </a:xfrm>
        </p:spPr>
        <p:txBody>
          <a:bodyPr/>
          <a:lstStyle>
            <a:lvl1pPr>
              <a:defRPr sz="2800">
                <a:solidFill>
                  <a:srgbClr val="0A2F87"/>
                </a:solidFill>
              </a:defRPr>
            </a:lvl1pPr>
            <a:lvl2pPr>
              <a:defRPr sz="2400">
                <a:latin typeface="Arial Narrow" panose="020B0606020202030204" pitchFamily="34" charset="0"/>
              </a:defRPr>
            </a:lvl2pPr>
            <a:lvl3pPr>
              <a:defRPr sz="2000">
                <a:latin typeface="Arial Narrow" panose="020B0606020202030204" pitchFamily="34" charset="0"/>
              </a:defRPr>
            </a:lvl3pPr>
            <a:lvl4pPr>
              <a:defRPr sz="1800">
                <a:latin typeface="Arial Narrow" panose="020B0606020202030204" pitchFamily="34" charset="0"/>
              </a:defRPr>
            </a:lvl4pPr>
            <a:lvl5pPr>
              <a:defRPr sz="1800">
                <a:latin typeface="Arial Narrow" panose="020B0606020202030204" pitchFamily="34" charset="0"/>
              </a:defRPr>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5" name="4 Marcador de fecha"/>
          <p:cNvSpPr>
            <a:spLocks noGrp="1"/>
          </p:cNvSpPr>
          <p:nvPr>
            <p:ph type="dt" sz="half" idx="10"/>
          </p:nvPr>
        </p:nvSpPr>
        <p:spPr/>
        <p:txBody>
          <a:bodyPr/>
          <a:lstStyle/>
          <a:p>
            <a:fld id="{31BFCF21-4A32-4154-9C97-130548DAB155}" type="datetime1">
              <a:rPr lang="es-CL" smtClean="0"/>
              <a:pPr/>
              <a:t>03-04-2017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5AFFB7B7-1F3A-4DA2-AEEA-8507E434A601}" type="slidenum">
              <a:rPr lang="es-CL" smtClean="0"/>
              <a:pPr/>
              <a:t>‹Nº›</a:t>
            </a:fld>
            <a:endParaRPr lang="es-CL"/>
          </a:p>
        </p:txBody>
      </p:sp>
    </p:spTree>
    <p:extLst>
      <p:ext uri="{BB962C8B-B14F-4D97-AF65-F5344CB8AC3E}">
        <p14:creationId xmlns:p14="http://schemas.microsoft.com/office/powerpoint/2010/main" val="1474353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283152" cy="1143000"/>
          </a:xfrm>
        </p:spPr>
        <p:txBody>
          <a:bodyPr/>
          <a:lstStyle>
            <a:lvl1pPr>
              <a:defRPr>
                <a:solidFill>
                  <a:srgbClr val="018752"/>
                </a:solidFill>
                <a:latin typeface="Arial Narrow" panose="020B0606020202030204" pitchFamily="34" charset="0"/>
              </a:defRPr>
            </a:lvl1pPr>
          </a:lstStyle>
          <a:p>
            <a:r>
              <a:rPr lang="es-ES" dirty="0" smtClean="0"/>
              <a:t>Haga clic para modificar el estilo de título del patrón</a:t>
            </a:r>
            <a:endParaRPr lang="es-CL" dirty="0"/>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0">
                <a:solidFill>
                  <a:srgbClr val="0A2F87"/>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atin typeface="Arial Narrow" panose="020B0606020202030204" pitchFamily="34" charset="0"/>
              </a:defRPr>
            </a:lvl1pPr>
            <a:lvl2pPr>
              <a:defRPr sz="2000">
                <a:latin typeface="Arial Narrow" panose="020B0606020202030204" pitchFamily="34" charset="0"/>
              </a:defRPr>
            </a:lvl2pPr>
            <a:lvl3pPr>
              <a:defRPr sz="1800">
                <a:latin typeface="Arial Narrow" panose="020B0606020202030204" pitchFamily="34" charset="0"/>
              </a:defRPr>
            </a:lvl3pPr>
            <a:lvl4pPr>
              <a:defRPr sz="1600">
                <a:latin typeface="Arial Narrow" panose="020B0606020202030204" pitchFamily="34" charset="0"/>
              </a:defRPr>
            </a:lvl4pPr>
            <a:lvl5pPr>
              <a:defRPr sz="1600">
                <a:latin typeface="Arial Narrow" panose="020B0606020202030204" pitchFamily="34" charset="0"/>
              </a:defRPr>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0">
                <a:solidFill>
                  <a:srgbClr val="0A2F87"/>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4645025" y="2276871"/>
            <a:ext cx="4041775" cy="3849291"/>
          </a:xfrm>
        </p:spPr>
        <p:txBody>
          <a:bodyPr/>
          <a:lstStyle>
            <a:lvl1pPr>
              <a:defRPr sz="2400">
                <a:latin typeface="Arial Narrow" panose="020B0606020202030204" pitchFamily="34" charset="0"/>
              </a:defRPr>
            </a:lvl1pPr>
            <a:lvl2pPr>
              <a:defRPr sz="2000">
                <a:latin typeface="Arial Narrow" panose="020B0606020202030204" pitchFamily="34" charset="0"/>
              </a:defRPr>
            </a:lvl2pPr>
            <a:lvl3pPr>
              <a:defRPr sz="1800">
                <a:latin typeface="Arial Narrow" panose="020B0606020202030204" pitchFamily="34" charset="0"/>
              </a:defRPr>
            </a:lvl3pPr>
            <a:lvl4pPr>
              <a:defRPr sz="1600">
                <a:latin typeface="Arial Narrow" panose="020B0606020202030204" pitchFamily="34" charset="0"/>
              </a:defRPr>
            </a:lvl4pPr>
            <a:lvl5pPr>
              <a:defRPr sz="1600">
                <a:latin typeface="Arial Narrow" panose="020B0606020202030204" pitchFamily="34" charset="0"/>
              </a:defRPr>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7" name="6 Marcador de fecha"/>
          <p:cNvSpPr>
            <a:spLocks noGrp="1"/>
          </p:cNvSpPr>
          <p:nvPr>
            <p:ph type="dt" sz="half" idx="10"/>
          </p:nvPr>
        </p:nvSpPr>
        <p:spPr/>
        <p:txBody>
          <a:bodyPr/>
          <a:lstStyle/>
          <a:p>
            <a:fld id="{FCBCDD6C-897E-49E0-86AD-AD1596519E67}" type="datetime1">
              <a:rPr lang="es-CL" smtClean="0"/>
              <a:pPr/>
              <a:t>03-04-2017</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5AFFB7B7-1F3A-4DA2-AEEA-8507E434A601}" type="slidenum">
              <a:rPr lang="es-CL" smtClean="0"/>
              <a:pPr/>
              <a:t>‹Nº›</a:t>
            </a:fld>
            <a:endParaRPr lang="es-CL"/>
          </a:p>
        </p:txBody>
      </p:sp>
    </p:spTree>
    <p:extLst>
      <p:ext uri="{BB962C8B-B14F-4D97-AF65-F5344CB8AC3E}">
        <p14:creationId xmlns:p14="http://schemas.microsoft.com/office/powerpoint/2010/main" val="257303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283152" cy="1143000"/>
          </a:xfrm>
        </p:spPr>
        <p:txBody>
          <a:bodyPr/>
          <a:lstStyle>
            <a:lvl1pPr>
              <a:defRPr>
                <a:solidFill>
                  <a:srgbClr val="018752"/>
                </a:solidFill>
                <a:latin typeface="Arial Narrow" panose="020B0606020202030204" pitchFamily="34" charset="0"/>
              </a:defRPr>
            </a:lvl1pPr>
          </a:lstStyle>
          <a:p>
            <a:r>
              <a:rPr lang="es-ES" dirty="0" smtClean="0"/>
              <a:t>Haga clic para modificar el estilo de título del patrón</a:t>
            </a:r>
            <a:endParaRPr lang="es-CL" dirty="0"/>
          </a:p>
        </p:txBody>
      </p:sp>
      <p:sp>
        <p:nvSpPr>
          <p:cNvPr id="3" name="2 Marcador de fecha"/>
          <p:cNvSpPr>
            <a:spLocks noGrp="1"/>
          </p:cNvSpPr>
          <p:nvPr>
            <p:ph type="dt" sz="half" idx="10"/>
          </p:nvPr>
        </p:nvSpPr>
        <p:spPr/>
        <p:txBody>
          <a:bodyPr/>
          <a:lstStyle/>
          <a:p>
            <a:fld id="{711B4A4E-2B46-495D-A46D-A09AEF760864}" type="datetime1">
              <a:rPr lang="es-CL" smtClean="0"/>
              <a:pPr/>
              <a:t>03-04-2017</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5AFFB7B7-1F3A-4DA2-AEEA-8507E434A601}" type="slidenum">
              <a:rPr lang="es-CL" smtClean="0"/>
              <a:pPr/>
              <a:t>‹Nº›</a:t>
            </a:fld>
            <a:endParaRPr lang="es-CL"/>
          </a:p>
        </p:txBody>
      </p:sp>
    </p:spTree>
    <p:extLst>
      <p:ext uri="{BB962C8B-B14F-4D97-AF65-F5344CB8AC3E}">
        <p14:creationId xmlns:p14="http://schemas.microsoft.com/office/powerpoint/2010/main" val="884964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9C31966-733D-4E3B-B5E2-A5D0221E1188}" type="datetime1">
              <a:rPr lang="es-CL" smtClean="0"/>
              <a:pPr/>
              <a:t>03-04-2017</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5AFFB7B7-1F3A-4DA2-AEEA-8507E434A601}" type="slidenum">
              <a:rPr lang="es-CL" smtClean="0"/>
              <a:pPr/>
              <a:t>‹Nº›</a:t>
            </a:fld>
            <a:endParaRPr lang="es-CL"/>
          </a:p>
        </p:txBody>
      </p:sp>
    </p:spTree>
    <p:extLst>
      <p:ext uri="{BB962C8B-B14F-4D97-AF65-F5344CB8AC3E}">
        <p14:creationId xmlns:p14="http://schemas.microsoft.com/office/powerpoint/2010/main" val="353594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solidFill>
                  <a:srgbClr val="018752"/>
                </a:solidFill>
              </a:defRPr>
            </a:lvl1pPr>
          </a:lstStyle>
          <a:p>
            <a:r>
              <a:rPr lang="es-ES" dirty="0" smtClean="0"/>
              <a:t>Haga clic para modificar el estilo de título del patrón</a:t>
            </a:r>
            <a:endParaRPr lang="es-CL" dirty="0"/>
          </a:p>
        </p:txBody>
      </p:sp>
      <p:sp>
        <p:nvSpPr>
          <p:cNvPr id="3" name="2 Marcador de contenido"/>
          <p:cNvSpPr>
            <a:spLocks noGrp="1"/>
          </p:cNvSpPr>
          <p:nvPr>
            <p:ph idx="1"/>
          </p:nvPr>
        </p:nvSpPr>
        <p:spPr>
          <a:xfrm>
            <a:off x="3563888" y="1628800"/>
            <a:ext cx="5111750" cy="4596110"/>
          </a:xfrm>
        </p:spPr>
        <p:txBody>
          <a:bodyPr/>
          <a:lstStyle>
            <a:lvl1pPr>
              <a:defRPr sz="3200">
                <a:solidFill>
                  <a:srgbClr val="0A2F87"/>
                </a:solidFill>
                <a:latin typeface="Arial Narrow" panose="020B0606020202030204" pitchFamily="34" charset="0"/>
              </a:defRPr>
            </a:lvl1pPr>
            <a:lvl2pPr>
              <a:defRPr sz="2800">
                <a:latin typeface="Arial Narrow" panose="020B0606020202030204" pitchFamily="34" charset="0"/>
              </a:defRPr>
            </a:lvl2pPr>
            <a:lvl3pPr>
              <a:defRPr sz="2400">
                <a:latin typeface="Arial Narrow" panose="020B0606020202030204" pitchFamily="34" charset="0"/>
              </a:defRPr>
            </a:lvl3pPr>
            <a:lvl4pPr>
              <a:defRPr sz="2000">
                <a:latin typeface="Arial Narrow" panose="020B0606020202030204" pitchFamily="34" charset="0"/>
              </a:defRPr>
            </a:lvl4pPr>
            <a:lvl5pPr>
              <a:defRPr sz="2000">
                <a:latin typeface="Arial Narrow" panose="020B0606020202030204" pitchFamily="34" charset="0"/>
              </a:defRPr>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atin typeface="Arial Narrow" panose="020B0606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4 Marcador de fecha"/>
          <p:cNvSpPr>
            <a:spLocks noGrp="1"/>
          </p:cNvSpPr>
          <p:nvPr>
            <p:ph type="dt" sz="half" idx="10"/>
          </p:nvPr>
        </p:nvSpPr>
        <p:spPr/>
        <p:txBody>
          <a:bodyPr/>
          <a:lstStyle/>
          <a:p>
            <a:fld id="{976BC22A-3D41-42D8-A0A2-6547E7B17277}" type="datetime1">
              <a:rPr lang="es-CL" smtClean="0"/>
              <a:pPr/>
              <a:t>03-04-2017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5AFFB7B7-1F3A-4DA2-AEEA-8507E434A601}" type="slidenum">
              <a:rPr lang="es-CL" smtClean="0"/>
              <a:pPr/>
              <a:t>‹Nº›</a:t>
            </a:fld>
            <a:endParaRPr lang="es-CL"/>
          </a:p>
        </p:txBody>
      </p:sp>
    </p:spTree>
    <p:extLst>
      <p:ext uri="{BB962C8B-B14F-4D97-AF65-F5344CB8AC3E}">
        <p14:creationId xmlns:p14="http://schemas.microsoft.com/office/powerpoint/2010/main" val="34491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solidFill>
                  <a:srgbClr val="018752"/>
                </a:solidFill>
                <a:latin typeface="Arial Narrow" panose="020B0606020202030204" pitchFamily="34" charset="0"/>
              </a:defRPr>
            </a:lvl1pPr>
          </a:lstStyle>
          <a:p>
            <a:r>
              <a:rPr lang="es-ES" dirty="0" smtClean="0"/>
              <a:t>Haga clic para modificar el estilo de título del patrón</a:t>
            </a:r>
            <a:endParaRPr lang="es-CL" dirty="0"/>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solidFill>
                  <a:srgbClr val="0A2F87"/>
                </a:solidFill>
                <a:latin typeface="Arial Narrow" panose="020B0606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C26C3B4-9144-473B-AD4B-AA3258AE3266}" type="datetime1">
              <a:rPr lang="es-CL" smtClean="0"/>
              <a:pPr/>
              <a:t>03-04-2017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5AFFB7B7-1F3A-4DA2-AEEA-8507E434A601}" type="slidenum">
              <a:rPr lang="es-CL" smtClean="0"/>
              <a:pPr/>
              <a:t>‹Nº›</a:t>
            </a:fld>
            <a:endParaRPr lang="es-CL"/>
          </a:p>
        </p:txBody>
      </p:sp>
    </p:spTree>
    <p:extLst>
      <p:ext uri="{BB962C8B-B14F-4D97-AF65-F5344CB8AC3E}">
        <p14:creationId xmlns:p14="http://schemas.microsoft.com/office/powerpoint/2010/main" val="2800702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82920-C8EC-4E9D-ACD2-566C4123CEC5}" type="datetime1">
              <a:rPr lang="es-CL" smtClean="0"/>
              <a:pPr/>
              <a:t>03-04-2017</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FB7B7-1F3A-4DA2-AEEA-8507E434A601}" type="slidenum">
              <a:rPr lang="es-CL" smtClean="0"/>
              <a:pPr/>
              <a:t>‹Nº›</a:t>
            </a:fld>
            <a:endParaRPr lang="es-CL"/>
          </a:p>
        </p:txBody>
      </p:sp>
    </p:spTree>
    <p:extLst>
      <p:ext uri="{BB962C8B-B14F-4D97-AF65-F5344CB8AC3E}">
        <p14:creationId xmlns:p14="http://schemas.microsoft.com/office/powerpoint/2010/main" val="56171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ctrTitle"/>
          </p:nvPr>
        </p:nvSpPr>
        <p:spPr>
          <a:xfrm>
            <a:off x="251520" y="3933056"/>
            <a:ext cx="8640960" cy="1368152"/>
          </a:xfrm>
        </p:spPr>
        <p:txBody>
          <a:bodyPr>
            <a:noAutofit/>
          </a:bodyPr>
          <a:lstStyle/>
          <a:p>
            <a:pPr>
              <a:lnSpc>
                <a:spcPct val="150000"/>
              </a:lnSpc>
              <a:spcBef>
                <a:spcPct val="20000"/>
              </a:spcBef>
              <a:defRPr/>
            </a:pPr>
            <a:r>
              <a:rPr lang="es-CL" sz="2000" b="1" dirty="0">
                <a:solidFill>
                  <a:srgbClr val="0A2F87"/>
                </a:solidFill>
                <a:latin typeface="Comic Sans MS" panose="030F0702030302020204" pitchFamily="66" charset="0"/>
                <a:ea typeface="+mn-ea"/>
                <a:cs typeface="+mn-cs"/>
              </a:rPr>
              <a:t>Diseño y validación de una herramienta tecnológica para la pesquisa de </a:t>
            </a:r>
            <a:r>
              <a:rPr lang="es-CL" sz="2000" b="1" dirty="0" err="1">
                <a:solidFill>
                  <a:srgbClr val="0A2F87"/>
                </a:solidFill>
                <a:latin typeface="Comic Sans MS" panose="030F0702030302020204" pitchFamily="66" charset="0"/>
                <a:ea typeface="+mn-ea"/>
                <a:cs typeface="+mn-cs"/>
              </a:rPr>
              <a:t>sarcopenia</a:t>
            </a:r>
            <a:r>
              <a:rPr lang="es-CL" sz="2000" b="1" dirty="0">
                <a:solidFill>
                  <a:srgbClr val="0A2F87"/>
                </a:solidFill>
                <a:latin typeface="Comic Sans MS" panose="030F0702030302020204" pitchFamily="66" charset="0"/>
                <a:ea typeface="+mn-ea"/>
                <a:cs typeface="+mn-cs"/>
              </a:rPr>
              <a:t> en Adultos Mayores (AM), para su uso en el nivel primario de atención de salud. </a:t>
            </a:r>
            <a:r>
              <a:rPr lang="es-CL" sz="2000" b="1" dirty="0" smtClean="0">
                <a:solidFill>
                  <a:srgbClr val="0A2F87"/>
                </a:solidFill>
                <a:latin typeface="Comic Sans MS" panose="030F0702030302020204" pitchFamily="66" charset="0"/>
                <a:ea typeface="+mn-ea"/>
                <a:cs typeface="+mn-cs"/>
              </a:rPr>
              <a:t>Proyecto </a:t>
            </a:r>
            <a:r>
              <a:rPr lang="es-CL" sz="2000" b="1" dirty="0">
                <a:solidFill>
                  <a:srgbClr val="0A2F87"/>
                </a:solidFill>
                <a:latin typeface="Comic Sans MS" panose="030F0702030302020204" pitchFamily="66" charset="0"/>
                <a:ea typeface="+mn-ea"/>
                <a:cs typeface="+mn-cs"/>
              </a:rPr>
              <a:t>FONDEF </a:t>
            </a:r>
            <a:r>
              <a:rPr lang="es-CL" sz="2000" b="1" dirty="0" smtClean="0">
                <a:solidFill>
                  <a:srgbClr val="0A2F87"/>
                </a:solidFill>
                <a:latin typeface="Comic Sans MS" panose="030F0702030302020204" pitchFamily="66" charset="0"/>
                <a:ea typeface="+mn-ea"/>
                <a:cs typeface="+mn-cs"/>
              </a:rPr>
              <a:t>IT15I10053</a:t>
            </a:r>
            <a:r>
              <a:rPr lang="es-CL" sz="2000" b="1" dirty="0">
                <a:solidFill>
                  <a:srgbClr val="0A2F87"/>
                </a:solidFill>
                <a:latin typeface="Comic Sans MS" panose="030F0702030302020204" pitchFamily="66" charset="0"/>
                <a:ea typeface="+mn-ea"/>
                <a:cs typeface="+mn-cs"/>
              </a:rPr>
              <a:t/>
            </a:r>
            <a:br>
              <a:rPr lang="es-CL" sz="2000" b="1" dirty="0">
                <a:solidFill>
                  <a:srgbClr val="0A2F87"/>
                </a:solidFill>
                <a:latin typeface="Comic Sans MS" panose="030F0702030302020204" pitchFamily="66" charset="0"/>
                <a:ea typeface="+mn-ea"/>
                <a:cs typeface="+mn-cs"/>
              </a:rPr>
            </a:br>
            <a:r>
              <a:rPr lang="es-ES_tradnl" sz="1400" b="1" dirty="0">
                <a:solidFill>
                  <a:srgbClr val="0A2F87"/>
                </a:solidFill>
                <a:latin typeface="Comic Sans MS" panose="030F0702030302020204" pitchFamily="66" charset="0"/>
                <a:ea typeface="+mn-ea"/>
                <a:cs typeface="+mn-cs"/>
              </a:rPr>
              <a:t/>
            </a:r>
            <a:br>
              <a:rPr lang="es-ES_tradnl" sz="1400" b="1" dirty="0">
                <a:solidFill>
                  <a:srgbClr val="0A2F87"/>
                </a:solidFill>
                <a:latin typeface="Comic Sans MS" panose="030F0702030302020204" pitchFamily="66" charset="0"/>
                <a:ea typeface="+mn-ea"/>
                <a:cs typeface="+mn-cs"/>
              </a:rPr>
            </a:br>
            <a:endParaRPr lang="es-CL" sz="1600" b="1" dirty="0">
              <a:solidFill>
                <a:srgbClr val="0A2F87"/>
              </a:solidFill>
              <a:latin typeface="Comic Sans MS" panose="030F0702030302020204" pitchFamily="66" charset="0"/>
              <a:ea typeface="+mn-ea"/>
              <a:cs typeface="+mn-cs"/>
            </a:endParaRPr>
          </a:p>
        </p:txBody>
      </p:sp>
      <p:sp>
        <p:nvSpPr>
          <p:cNvPr id="2" name="Rectángulo 1"/>
          <p:cNvSpPr/>
          <p:nvPr/>
        </p:nvSpPr>
        <p:spPr>
          <a:xfrm>
            <a:off x="971600" y="6384760"/>
            <a:ext cx="7704856" cy="430887"/>
          </a:xfrm>
          <a:prstGeom prst="rect">
            <a:avLst/>
          </a:prstGeom>
        </p:spPr>
        <p:txBody>
          <a:bodyPr wrap="square">
            <a:spAutoFit/>
          </a:bodyPr>
          <a:lstStyle/>
          <a:p>
            <a:pPr algn="ctr"/>
            <a:r>
              <a:rPr lang="es-CL" sz="1100" b="1" dirty="0">
                <a:solidFill>
                  <a:srgbClr val="0A2F87"/>
                </a:solidFill>
                <a:latin typeface="Comic Sans MS" panose="030F0702030302020204" pitchFamily="66" charset="0"/>
              </a:rPr>
              <a:t>IV Concurso Investigación Tecnológica, </a:t>
            </a:r>
            <a:r>
              <a:rPr lang="es-CL" sz="1100" b="1" dirty="0" err="1">
                <a:solidFill>
                  <a:srgbClr val="0A2F87"/>
                </a:solidFill>
                <a:latin typeface="Comic Sans MS" panose="030F0702030302020204" pitchFamily="66" charset="0"/>
              </a:rPr>
              <a:t>IDeA</a:t>
            </a:r>
            <a:r>
              <a:rPr lang="es-CL" sz="1100" b="1" dirty="0">
                <a:solidFill>
                  <a:srgbClr val="0A2F87"/>
                </a:solidFill>
                <a:latin typeface="Comic Sans MS" panose="030F0702030302020204" pitchFamily="66" charset="0"/>
              </a:rPr>
              <a:t> </a:t>
            </a:r>
            <a:br>
              <a:rPr lang="es-CL" sz="1100" b="1" dirty="0">
                <a:solidFill>
                  <a:srgbClr val="0A2F87"/>
                </a:solidFill>
                <a:latin typeface="Comic Sans MS" panose="030F0702030302020204" pitchFamily="66" charset="0"/>
              </a:rPr>
            </a:br>
            <a:r>
              <a:rPr lang="es-CL" sz="1100" b="1" dirty="0">
                <a:solidFill>
                  <a:srgbClr val="0A2F87"/>
                </a:solidFill>
                <a:latin typeface="Comic Sans MS" panose="030F0702030302020204" pitchFamily="66" charset="0"/>
              </a:rPr>
              <a:t>FONDEF</a:t>
            </a:r>
            <a:r>
              <a:rPr lang="es-ES_tradnl" sz="1100" b="1" dirty="0">
                <a:solidFill>
                  <a:srgbClr val="0A2F87"/>
                </a:solidFill>
                <a:latin typeface="Comic Sans MS" panose="030F0702030302020204" pitchFamily="66" charset="0"/>
              </a:rPr>
              <a:t>- CONICYT</a:t>
            </a:r>
            <a:endParaRPr lang="es-CL" sz="1100" dirty="0"/>
          </a:p>
        </p:txBody>
      </p:sp>
      <p:sp>
        <p:nvSpPr>
          <p:cNvPr id="4" name="Rectángulo 3"/>
          <p:cNvSpPr/>
          <p:nvPr/>
        </p:nvSpPr>
        <p:spPr>
          <a:xfrm>
            <a:off x="2123728" y="5232052"/>
            <a:ext cx="4572000" cy="584775"/>
          </a:xfrm>
          <a:prstGeom prst="rect">
            <a:avLst/>
          </a:prstGeom>
        </p:spPr>
        <p:txBody>
          <a:bodyPr>
            <a:spAutoFit/>
          </a:bodyPr>
          <a:lstStyle/>
          <a:p>
            <a:pPr algn="ctr"/>
            <a:r>
              <a:rPr lang="es-ES_tradnl" sz="1600" b="1" dirty="0">
                <a:solidFill>
                  <a:srgbClr val="0A2F87"/>
                </a:solidFill>
                <a:latin typeface="Comic Sans MS" panose="030F0702030302020204" pitchFamily="66" charset="0"/>
              </a:rPr>
              <a:t>Lydia Lera </a:t>
            </a:r>
            <a:r>
              <a:rPr lang="es-ES_tradnl" sz="1600" b="1" dirty="0" smtClean="0">
                <a:solidFill>
                  <a:srgbClr val="0A2F87"/>
                </a:solidFill>
                <a:latin typeface="Comic Sans MS" panose="030F0702030302020204" pitchFamily="66" charset="0"/>
              </a:rPr>
              <a:t>Marqués </a:t>
            </a:r>
            <a:r>
              <a:rPr lang="es-ES_tradnl" sz="1600" b="1" dirty="0">
                <a:solidFill>
                  <a:srgbClr val="0A2F87"/>
                </a:solidFill>
                <a:latin typeface="Comic Sans MS" panose="030F0702030302020204" pitchFamily="66" charset="0"/>
              </a:rPr>
              <a:t/>
            </a:r>
            <a:br>
              <a:rPr lang="es-ES_tradnl" sz="1600" b="1" dirty="0">
                <a:solidFill>
                  <a:srgbClr val="0A2F87"/>
                </a:solidFill>
                <a:latin typeface="Comic Sans MS" panose="030F0702030302020204" pitchFamily="66" charset="0"/>
              </a:rPr>
            </a:br>
            <a:r>
              <a:rPr lang="es-ES_tradnl" sz="1600" b="1" dirty="0">
                <a:solidFill>
                  <a:srgbClr val="0A2F87"/>
                </a:solidFill>
                <a:latin typeface="Comic Sans MS" panose="030F0702030302020204" pitchFamily="66" charset="0"/>
              </a:rPr>
              <a:t>INTA. U de Chile</a:t>
            </a:r>
            <a:endParaRPr lang="es-CL" sz="1600" dirty="0"/>
          </a:p>
        </p:txBody>
      </p:sp>
    </p:spTree>
    <p:extLst>
      <p:ext uri="{BB962C8B-B14F-4D97-AF65-F5344CB8AC3E}">
        <p14:creationId xmlns:p14="http://schemas.microsoft.com/office/powerpoint/2010/main" val="2329765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0175" y="1259632"/>
            <a:ext cx="6789737"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87983" y="116632"/>
            <a:ext cx="8064896" cy="1143000"/>
          </a:xfrm>
        </p:spPr>
        <p:txBody>
          <a:bodyPr rtlCol="0">
            <a:normAutofit/>
          </a:bodyPr>
          <a:lstStyle/>
          <a:p>
            <a:pPr eaLnBrk="1" fontAlgn="auto" hangingPunct="1">
              <a:spcAft>
                <a:spcPts val="0"/>
              </a:spcAft>
              <a:defRPr/>
            </a:pPr>
            <a:r>
              <a:rPr lang="es-CL" sz="20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ea typeface="+mn-ea"/>
                <a:cs typeface="+mn-cs"/>
              </a:rPr>
              <a:t>Masa muscular esquelética apendicular (MMA) por grupos de edad por DEXA y su estimación por la ecuación de predicción </a:t>
            </a:r>
            <a:endParaRPr lang="en-US" sz="20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ea typeface="+mn-ea"/>
              <a:cs typeface="+mn-cs"/>
            </a:endParaRPr>
          </a:p>
        </p:txBody>
      </p:sp>
    </p:spTree>
    <p:extLst>
      <p:ext uri="{BB962C8B-B14F-4D97-AF65-F5344CB8AC3E}">
        <p14:creationId xmlns:p14="http://schemas.microsoft.com/office/powerpoint/2010/main" val="1927782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a:off x="179512" y="478527"/>
            <a:ext cx="7704856" cy="918473"/>
          </a:xfrm>
        </p:spPr>
        <p:txBody>
          <a:bodyPr>
            <a:normAutofit/>
          </a:bodyPr>
          <a:lstStyle/>
          <a:p>
            <a:pPr algn="just">
              <a:spcBef>
                <a:spcPct val="20000"/>
              </a:spcBef>
            </a:pPr>
            <a:r>
              <a:rPr lang="es-CL" altLang="es-CL" sz="1600" dirty="0">
                <a:solidFill>
                  <a:srgbClr val="0A2F87"/>
                </a:solidFill>
                <a:latin typeface="Comic Sans MS" panose="030F0702030302020204" pitchFamily="66" charset="0"/>
                <a:ea typeface="+mn-ea"/>
                <a:cs typeface="+mn-cs"/>
              </a:rPr>
              <a:t>El Grupo de Trabajo sobre </a:t>
            </a:r>
            <a:r>
              <a:rPr lang="es-CL" altLang="es-CL" sz="1600" dirty="0" err="1">
                <a:solidFill>
                  <a:srgbClr val="0A2F87"/>
                </a:solidFill>
                <a:latin typeface="Comic Sans MS" panose="030F0702030302020204" pitchFamily="66" charset="0"/>
                <a:ea typeface="+mn-ea"/>
                <a:cs typeface="+mn-cs"/>
              </a:rPr>
              <a:t>sarcopenia</a:t>
            </a:r>
            <a:r>
              <a:rPr lang="es-CL" altLang="es-CL" sz="1600" dirty="0">
                <a:solidFill>
                  <a:srgbClr val="0A2F87"/>
                </a:solidFill>
                <a:latin typeface="Comic Sans MS" panose="030F0702030302020204" pitchFamily="66" charset="0"/>
                <a:ea typeface="+mn-ea"/>
                <a:cs typeface="+mn-cs"/>
              </a:rPr>
              <a:t> en AM (EWGSOP) desarrolló una definición clínica práctica y un criterio diagnóstico de consenso que se basa </a:t>
            </a:r>
            <a:r>
              <a:rPr lang="es-CL" altLang="es-CL" sz="1600" dirty="0" smtClean="0">
                <a:solidFill>
                  <a:srgbClr val="0A2F87"/>
                </a:solidFill>
                <a:latin typeface="Comic Sans MS" panose="030F0702030302020204" pitchFamily="66" charset="0"/>
                <a:ea typeface="+mn-ea"/>
                <a:cs typeface="+mn-cs"/>
              </a:rPr>
              <a:t>en</a:t>
            </a:r>
            <a:endParaRPr lang="es-CL" altLang="es-CL" sz="1100" i="1" dirty="0" smtClean="0"/>
          </a:p>
        </p:txBody>
      </p:sp>
      <p:sp>
        <p:nvSpPr>
          <p:cNvPr id="7" name="Rectangle 4"/>
          <p:cNvSpPr>
            <a:spLocks noChangeArrowheads="1"/>
          </p:cNvSpPr>
          <p:nvPr/>
        </p:nvSpPr>
        <p:spPr bwMode="auto">
          <a:xfrm>
            <a:off x="3131840" y="5887632"/>
            <a:ext cx="26180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es-ES" altLang="es-CL" sz="1600" dirty="0">
                <a:solidFill>
                  <a:srgbClr val="0A2F87"/>
                </a:solidFill>
                <a:latin typeface="Comic Sans MS" panose="030F0702030302020204" pitchFamily="66" charset="0"/>
              </a:rPr>
              <a:t>(Cruz-</a:t>
            </a:r>
            <a:r>
              <a:rPr lang="es-ES" altLang="es-CL" sz="1600" dirty="0" err="1">
                <a:solidFill>
                  <a:srgbClr val="0A2F87"/>
                </a:solidFill>
                <a:latin typeface="Comic Sans MS" panose="030F0702030302020204" pitchFamily="66" charset="0"/>
              </a:rPr>
              <a:t>Jentoft</a:t>
            </a:r>
            <a:r>
              <a:rPr lang="es-ES" altLang="es-CL" sz="1600" dirty="0">
                <a:solidFill>
                  <a:srgbClr val="0A2F87"/>
                </a:solidFill>
                <a:latin typeface="Comic Sans MS" panose="030F0702030302020204" pitchFamily="66" charset="0"/>
              </a:rPr>
              <a:t> et al. 2010</a:t>
            </a:r>
          </a:p>
        </p:txBody>
      </p:sp>
      <p:graphicFrame>
        <p:nvGraphicFramePr>
          <p:cNvPr id="2" name="1 Diagrama"/>
          <p:cNvGraphicFramePr/>
          <p:nvPr>
            <p:extLst>
              <p:ext uri="{D42A27DB-BD31-4B8C-83A1-F6EECF244321}">
                <p14:modId xmlns:p14="http://schemas.microsoft.com/office/powerpoint/2010/main" val="3719024503"/>
              </p:ext>
            </p:extLst>
          </p:nvPr>
        </p:nvGraphicFramePr>
        <p:xfrm>
          <a:off x="683568" y="1700808"/>
          <a:ext cx="691276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bwMode="auto">
          <a:xfrm>
            <a:off x="825580" y="31320"/>
            <a:ext cx="6581328" cy="58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1300" kern="1200" baseline="0">
                <a:solidFill>
                  <a:schemeClr val="tx1"/>
                </a:solidFill>
                <a:latin typeface="+mj-lt"/>
                <a:ea typeface="+mj-ea"/>
                <a:cs typeface="+mj-cs"/>
              </a:defRPr>
            </a:lvl1pPr>
            <a:lvl2pPr algn="l" rtl="0" eaLnBrk="0" fontAlgn="base" hangingPunct="0">
              <a:spcBef>
                <a:spcPct val="0"/>
              </a:spcBef>
              <a:spcAft>
                <a:spcPct val="0"/>
              </a:spcAft>
              <a:defRPr sz="1300">
                <a:solidFill>
                  <a:schemeClr val="tx1"/>
                </a:solidFill>
                <a:latin typeface="Verdana" pitchFamily="34" charset="0"/>
              </a:defRPr>
            </a:lvl2pPr>
            <a:lvl3pPr algn="l" rtl="0" eaLnBrk="0" fontAlgn="base" hangingPunct="0">
              <a:spcBef>
                <a:spcPct val="0"/>
              </a:spcBef>
              <a:spcAft>
                <a:spcPct val="0"/>
              </a:spcAft>
              <a:defRPr sz="1300">
                <a:solidFill>
                  <a:schemeClr val="tx1"/>
                </a:solidFill>
                <a:latin typeface="Verdana" pitchFamily="34" charset="0"/>
              </a:defRPr>
            </a:lvl3pPr>
            <a:lvl4pPr algn="l" rtl="0" eaLnBrk="0" fontAlgn="base" hangingPunct="0">
              <a:spcBef>
                <a:spcPct val="0"/>
              </a:spcBef>
              <a:spcAft>
                <a:spcPct val="0"/>
              </a:spcAft>
              <a:defRPr sz="1300">
                <a:solidFill>
                  <a:schemeClr val="tx1"/>
                </a:solidFill>
                <a:latin typeface="Verdana" pitchFamily="34" charset="0"/>
              </a:defRPr>
            </a:lvl4pPr>
            <a:lvl5pPr algn="l" rtl="0" eaLnBrk="0" fontAlgn="base" hangingPunct="0">
              <a:spcBef>
                <a:spcPct val="0"/>
              </a:spcBef>
              <a:spcAft>
                <a:spcPct val="0"/>
              </a:spcAft>
              <a:defRPr sz="1300">
                <a:solidFill>
                  <a:schemeClr val="tx1"/>
                </a:solidFill>
                <a:latin typeface="Verdana" pitchFamily="34" charset="0"/>
              </a:defRPr>
            </a:lvl5pPr>
            <a:lvl6pPr marL="457200" algn="l" rtl="0" fontAlgn="base">
              <a:spcBef>
                <a:spcPct val="0"/>
              </a:spcBef>
              <a:spcAft>
                <a:spcPct val="0"/>
              </a:spcAft>
              <a:defRPr sz="1300">
                <a:solidFill>
                  <a:schemeClr val="tx1"/>
                </a:solidFill>
                <a:latin typeface="Verdana" pitchFamily="34" charset="0"/>
              </a:defRPr>
            </a:lvl6pPr>
            <a:lvl7pPr marL="914400" algn="l" rtl="0" fontAlgn="base">
              <a:spcBef>
                <a:spcPct val="0"/>
              </a:spcBef>
              <a:spcAft>
                <a:spcPct val="0"/>
              </a:spcAft>
              <a:defRPr sz="1300">
                <a:solidFill>
                  <a:schemeClr val="tx1"/>
                </a:solidFill>
                <a:latin typeface="Verdana" pitchFamily="34" charset="0"/>
              </a:defRPr>
            </a:lvl7pPr>
            <a:lvl8pPr marL="1371600" algn="l" rtl="0" fontAlgn="base">
              <a:spcBef>
                <a:spcPct val="0"/>
              </a:spcBef>
              <a:spcAft>
                <a:spcPct val="0"/>
              </a:spcAft>
              <a:defRPr sz="1300">
                <a:solidFill>
                  <a:schemeClr val="tx1"/>
                </a:solidFill>
                <a:latin typeface="Verdana" pitchFamily="34" charset="0"/>
              </a:defRPr>
            </a:lvl8pPr>
            <a:lvl9pPr marL="1828800" algn="l" rtl="0" fontAlgn="base">
              <a:spcBef>
                <a:spcPct val="0"/>
              </a:spcBef>
              <a:spcAft>
                <a:spcPct val="0"/>
              </a:spcAft>
              <a:defRPr sz="1300">
                <a:solidFill>
                  <a:schemeClr val="tx1"/>
                </a:solidFill>
                <a:latin typeface="Verdana" pitchFamily="34" charset="0"/>
              </a:defRPr>
            </a:lvl9pPr>
          </a:lstStyle>
          <a:p>
            <a:pPr algn="ctr"/>
            <a:r>
              <a:rPr lang="es-CL" altLang="es-CL" sz="2000" b="1" dirty="0">
                <a:solidFill>
                  <a:srgbClr val="0A2F87"/>
                </a:solidFill>
                <a:latin typeface="Comic Sans MS" panose="030F0702030302020204" pitchFamily="66" charset="0"/>
                <a:ea typeface="+mn-ea"/>
                <a:cs typeface="+mn-cs"/>
              </a:rPr>
              <a:t>Metodología aplicada</a:t>
            </a:r>
          </a:p>
        </p:txBody>
      </p:sp>
      <p:pic>
        <p:nvPicPr>
          <p:cNvPr id="9"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9271" t="9583" r="39621" b="54767"/>
          <a:stretch/>
        </p:blipFill>
        <p:spPr bwMode="auto">
          <a:xfrm>
            <a:off x="8061421" y="3464962"/>
            <a:ext cx="635365"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Imagen 9" descr="C:\Users\llera.UEC-INTA\AppData\Local\Microsoft\Windows Live Mail\WLMDSS.tmp\WLM86B8.tmp\sarcopenia.jpg"/>
          <p:cNvPicPr/>
          <p:nvPr/>
        </p:nvPicPr>
        <p:blipFill rotWithShape="1">
          <a:blip r:embed="rId8" cstate="print">
            <a:extLst>
              <a:ext uri="{28A0092B-C50C-407E-A947-70E740481C1C}">
                <a14:useLocalDpi xmlns:a14="http://schemas.microsoft.com/office/drawing/2010/main" val="0"/>
              </a:ext>
            </a:extLst>
          </a:blip>
          <a:srcRect l="50458"/>
          <a:stretch/>
        </p:blipFill>
        <p:spPr bwMode="auto">
          <a:xfrm>
            <a:off x="8061421" y="1916832"/>
            <a:ext cx="642138" cy="1080120"/>
          </a:xfrm>
          <a:prstGeom prst="rect">
            <a:avLst/>
          </a:prstGeom>
          <a:noFill/>
          <a:ln>
            <a:noFill/>
          </a:ln>
        </p:spPr>
      </p:pic>
      <p:pic>
        <p:nvPicPr>
          <p:cNvPr id="11" name="Imagen 10" descr="C:\Users\llera.UEC-INTA\AppData\Local\Microsoft\Windows Live Mail\WLMDSS.tmp\WLM8E9D.tmp\Salud1.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33850" y="4797068"/>
            <a:ext cx="1097280" cy="967740"/>
          </a:xfrm>
          <a:prstGeom prst="rect">
            <a:avLst/>
          </a:prstGeom>
          <a:noFill/>
          <a:ln>
            <a:noFill/>
          </a:ln>
        </p:spPr>
      </p:pic>
    </p:spTree>
    <p:extLst>
      <p:ext uri="{BB962C8B-B14F-4D97-AF65-F5344CB8AC3E}">
        <p14:creationId xmlns:p14="http://schemas.microsoft.com/office/powerpoint/2010/main" val="3649541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611560" y="69193"/>
            <a:ext cx="7509520" cy="6477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fontAlgn="base" hangingPunct="0">
              <a:spcAft>
                <a:spcPct val="0"/>
              </a:spcAft>
              <a:defRPr/>
            </a:pPr>
            <a:r>
              <a:rPr lang="es-ES_tradnl" sz="2000" b="1" dirty="0">
                <a:solidFill>
                  <a:srgbClr val="0A2F87"/>
                </a:solidFill>
                <a:latin typeface="Comic Sans MS" panose="030F0702030302020204" pitchFamily="66" charset="0"/>
                <a:ea typeface="+mn-ea"/>
                <a:cs typeface="+mn-cs"/>
              </a:rPr>
              <a:t>Puntos de corte propuestos en la literatura</a:t>
            </a:r>
            <a:endParaRPr lang="es-CL" sz="2000" b="1" dirty="0">
              <a:solidFill>
                <a:srgbClr val="0A2F87"/>
              </a:solidFill>
              <a:latin typeface="Comic Sans MS" panose="030F0702030302020204" pitchFamily="66" charset="0"/>
              <a:ea typeface="+mn-ea"/>
              <a:cs typeface="+mn-cs"/>
            </a:endParaRPr>
          </a:p>
        </p:txBody>
      </p:sp>
      <p:graphicFrame>
        <p:nvGraphicFramePr>
          <p:cNvPr id="4" name="3 Tabla"/>
          <p:cNvGraphicFramePr>
            <a:graphicFrameLocks noGrp="1"/>
          </p:cNvGraphicFramePr>
          <p:nvPr>
            <p:extLst>
              <p:ext uri="{D42A27DB-BD31-4B8C-83A1-F6EECF244321}">
                <p14:modId xmlns:p14="http://schemas.microsoft.com/office/powerpoint/2010/main" val="506595332"/>
              </p:ext>
            </p:extLst>
          </p:nvPr>
        </p:nvGraphicFramePr>
        <p:xfrm>
          <a:off x="467544" y="550984"/>
          <a:ext cx="8204488" cy="5762202"/>
        </p:xfrm>
        <a:graphic>
          <a:graphicData uri="http://schemas.openxmlformats.org/drawingml/2006/table">
            <a:tbl>
              <a:tblPr firstRow="1" bandRow="1">
                <a:tableStyleId>{5C22544A-7EE6-4342-B048-85BDC9FD1C3A}</a:tableStyleId>
              </a:tblPr>
              <a:tblGrid>
                <a:gridCol w="2784435"/>
                <a:gridCol w="2808312"/>
                <a:gridCol w="2611741"/>
              </a:tblGrid>
              <a:tr h="7673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400" dirty="0" smtClean="0">
                          <a:latin typeface="Comic Sans MS" panose="030F0702030302020204" pitchFamily="66" charset="0"/>
                        </a:rPr>
                        <a:t>Criterio y método de medición</a:t>
                      </a:r>
                    </a:p>
                    <a:p>
                      <a:endParaRPr lang="es-CL" sz="1400" dirty="0">
                        <a:latin typeface="Comic Sans MS" panose="030F0702030302020204" pitchFamily="66" charset="0"/>
                      </a:endParaRPr>
                    </a:p>
                  </a:txBody>
                  <a:tcPr marL="91443" marR="91443"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400" dirty="0" smtClean="0">
                          <a:latin typeface="Comic Sans MS" panose="030F0702030302020204" pitchFamily="66" charset="0"/>
                        </a:rPr>
                        <a:t>Estudio y grupo de referencia</a:t>
                      </a:r>
                    </a:p>
                    <a:p>
                      <a:endParaRPr lang="es-CL" sz="1400" dirty="0">
                        <a:latin typeface="Comic Sans MS" panose="030F0702030302020204" pitchFamily="66" charset="0"/>
                      </a:endParaRPr>
                    </a:p>
                  </a:txBody>
                  <a:tcPr marL="91443" marR="91443" marT="45715" marB="45715"/>
                </a:tc>
                <a:tc>
                  <a:txBody>
                    <a:bodyPr/>
                    <a:lstStyle/>
                    <a:p>
                      <a:r>
                        <a:rPr lang="es-CL" sz="1400" dirty="0" smtClean="0">
                          <a:latin typeface="Comic Sans MS" panose="030F0702030302020204" pitchFamily="66" charset="0"/>
                        </a:rPr>
                        <a:t>Puntos de corte por género</a:t>
                      </a:r>
                      <a:endParaRPr lang="es-CL" sz="1400" dirty="0">
                        <a:latin typeface="Comic Sans MS" panose="030F0702030302020204" pitchFamily="66" charset="0"/>
                      </a:endParaRPr>
                    </a:p>
                  </a:txBody>
                  <a:tcPr marL="91443" marR="91443" marT="45715" marB="45715"/>
                </a:tc>
              </a:tr>
              <a:tr h="981470">
                <a:tc>
                  <a:txBody>
                    <a:bodyPr/>
                    <a:lstStyle/>
                    <a:p>
                      <a:r>
                        <a:rPr lang="es-CL" sz="1400" dirty="0" smtClean="0">
                          <a:latin typeface="Comic Sans MS" panose="030F0702030302020204" pitchFamily="66" charset="0"/>
                        </a:rPr>
                        <a:t>Masa muscular (DEXA)</a:t>
                      </a:r>
                      <a:endParaRPr lang="es-CL" sz="1400" dirty="0">
                        <a:latin typeface="Comic Sans MS" panose="030F0702030302020204" pitchFamily="66" charset="0"/>
                      </a:endParaRPr>
                    </a:p>
                  </a:txBody>
                  <a:tcPr marL="91443" marR="91443"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400" dirty="0" smtClean="0">
                          <a:latin typeface="Comic Sans MS" panose="030F0702030302020204" pitchFamily="66" charset="0"/>
                        </a:rPr>
                        <a:t>&lt;2 DE </a:t>
                      </a:r>
                      <a:r>
                        <a:rPr lang="es-CL" sz="1400" dirty="0" err="1" smtClean="0">
                          <a:latin typeface="Comic Sans MS" panose="030F0702030302020204" pitchFamily="66" charset="0"/>
                        </a:rPr>
                        <a:t>de</a:t>
                      </a:r>
                      <a:r>
                        <a:rPr lang="es-CL" sz="1400" dirty="0" smtClean="0">
                          <a:latin typeface="Comic Sans MS" panose="030F0702030302020204" pitchFamily="66" charset="0"/>
                        </a:rPr>
                        <a:t> una muestra de adultos jóvenes</a:t>
                      </a:r>
                    </a:p>
                    <a:p>
                      <a:r>
                        <a:rPr lang="es-CL" sz="1400" dirty="0" err="1" smtClean="0">
                          <a:latin typeface="Comic Sans MS" panose="030F0702030302020204" pitchFamily="66" charset="0"/>
                        </a:rPr>
                        <a:t>Rosetta</a:t>
                      </a:r>
                      <a:r>
                        <a:rPr lang="es-CL" sz="1400" baseline="0" dirty="0" smtClean="0">
                          <a:latin typeface="Comic Sans MS" panose="030F0702030302020204" pitchFamily="66" charset="0"/>
                        </a:rPr>
                        <a:t> </a:t>
                      </a:r>
                      <a:r>
                        <a:rPr lang="es-CL" sz="1400" baseline="0" dirty="0" err="1" smtClean="0">
                          <a:latin typeface="Comic Sans MS" panose="030F0702030302020204" pitchFamily="66" charset="0"/>
                        </a:rPr>
                        <a:t>Study</a:t>
                      </a:r>
                      <a:r>
                        <a:rPr lang="es-CL" sz="1400" baseline="0" dirty="0" smtClean="0">
                          <a:latin typeface="Comic Sans MS" panose="030F0702030302020204" pitchFamily="66" charset="0"/>
                        </a:rPr>
                        <a:t> (</a:t>
                      </a:r>
                      <a:r>
                        <a:rPr lang="es-CL" sz="1400" baseline="0" dirty="0" err="1" smtClean="0">
                          <a:latin typeface="Comic Sans MS" panose="030F0702030302020204" pitchFamily="66" charset="0"/>
                        </a:rPr>
                        <a:t>Baumgartner</a:t>
                      </a:r>
                      <a:r>
                        <a:rPr lang="es-CL" sz="1400" baseline="0" dirty="0" smtClean="0">
                          <a:latin typeface="Comic Sans MS" panose="030F0702030302020204" pitchFamily="66" charset="0"/>
                        </a:rPr>
                        <a:t> et al, 1998) (n=229)</a:t>
                      </a:r>
                      <a:endParaRPr lang="es-CL" sz="1400" dirty="0">
                        <a:latin typeface="Comic Sans MS" panose="030F0702030302020204" pitchFamily="66" charset="0"/>
                      </a:endParaRPr>
                    </a:p>
                  </a:txBody>
                  <a:tcPr marL="91443" marR="91443" marT="45715" marB="45715"/>
                </a:tc>
                <a:tc>
                  <a:txBody>
                    <a:bodyPr/>
                    <a:lstStyle/>
                    <a:p>
                      <a:r>
                        <a:rPr lang="es-CL" sz="1400" dirty="0" smtClean="0">
                          <a:latin typeface="Comic Sans MS" panose="030F0702030302020204" pitchFamily="66" charset="0"/>
                        </a:rPr>
                        <a:t>Hombres: </a:t>
                      </a:r>
                    </a:p>
                    <a:p>
                      <a:r>
                        <a:rPr lang="es-CL" sz="1400" dirty="0" smtClean="0">
                          <a:latin typeface="Comic Sans MS" panose="030F0702030302020204" pitchFamily="66" charset="0"/>
                        </a:rPr>
                        <a:t>7,26  kg/m</a:t>
                      </a:r>
                      <a:r>
                        <a:rPr lang="es-CL" sz="1400" baseline="30000" dirty="0" smtClean="0">
                          <a:latin typeface="Comic Sans MS" panose="030F0702030302020204" pitchFamily="66" charset="0"/>
                        </a:rPr>
                        <a:t>2 </a:t>
                      </a:r>
                      <a:endParaRPr lang="es-CL" sz="1400" baseline="0" dirty="0" smtClean="0">
                        <a:latin typeface="Comic Sans MS" panose="030F0702030302020204" pitchFamily="66" charset="0"/>
                      </a:endParaRPr>
                    </a:p>
                    <a:p>
                      <a:r>
                        <a:rPr lang="es-CL" sz="1400" baseline="0" dirty="0" smtClean="0">
                          <a:latin typeface="Comic Sans MS" panose="030F0702030302020204" pitchFamily="66" charset="0"/>
                        </a:rPr>
                        <a:t>Mujeres:</a:t>
                      </a:r>
                    </a:p>
                    <a:p>
                      <a:pPr marL="0" marR="0" indent="0" algn="l" defTabSz="914400" rtl="0" eaLnBrk="1" fontAlgn="auto" latinLnBrk="0" hangingPunct="1">
                        <a:lnSpc>
                          <a:spcPct val="100000"/>
                        </a:lnSpc>
                        <a:spcBef>
                          <a:spcPts val="0"/>
                        </a:spcBef>
                        <a:spcAft>
                          <a:spcPts val="0"/>
                        </a:spcAft>
                        <a:buClrTx/>
                        <a:buSzTx/>
                        <a:buFontTx/>
                        <a:buNone/>
                        <a:tabLst/>
                        <a:defRPr/>
                      </a:pPr>
                      <a:r>
                        <a:rPr lang="es-CL" sz="1400" baseline="0" dirty="0" smtClean="0">
                          <a:latin typeface="Comic Sans MS" panose="030F0702030302020204" pitchFamily="66" charset="0"/>
                        </a:rPr>
                        <a:t>5,5 </a:t>
                      </a:r>
                      <a:r>
                        <a:rPr lang="es-CL" sz="1400" dirty="0" smtClean="0">
                          <a:latin typeface="Comic Sans MS" panose="030F0702030302020204" pitchFamily="66" charset="0"/>
                        </a:rPr>
                        <a:t> kg/m</a:t>
                      </a:r>
                      <a:r>
                        <a:rPr lang="es-CL" sz="1400" baseline="30000" dirty="0" smtClean="0">
                          <a:latin typeface="Comic Sans MS" panose="030F0702030302020204" pitchFamily="66" charset="0"/>
                        </a:rPr>
                        <a:t>2 </a:t>
                      </a:r>
                      <a:endParaRPr lang="es-CL" sz="1400" baseline="0" dirty="0" smtClean="0">
                        <a:latin typeface="Comic Sans MS" panose="030F0702030302020204" pitchFamily="66" charset="0"/>
                      </a:endParaRPr>
                    </a:p>
                    <a:p>
                      <a:endParaRPr lang="es-CL" sz="1400" baseline="30000" dirty="0">
                        <a:latin typeface="Comic Sans MS" panose="030F0702030302020204" pitchFamily="66" charset="0"/>
                      </a:endParaRPr>
                    </a:p>
                  </a:txBody>
                  <a:tcPr marL="91443" marR="91443" marT="45715" marB="45715"/>
                </a:tc>
              </a:tr>
              <a:tr h="720080">
                <a:tc>
                  <a:txBody>
                    <a:bodyPr/>
                    <a:lstStyle/>
                    <a:p>
                      <a:endParaRPr lang="es-CL" sz="1400" dirty="0">
                        <a:latin typeface="Comic Sans MS" panose="030F0702030302020204" pitchFamily="66" charset="0"/>
                      </a:endParaRPr>
                    </a:p>
                  </a:txBody>
                  <a:tcPr marL="91443" marR="91443"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400" dirty="0" smtClean="0">
                          <a:latin typeface="Comic Sans MS" panose="030F0702030302020204" pitchFamily="66" charset="0"/>
                        </a:rPr>
                        <a:t>&lt;p20  del grupo de estudio</a:t>
                      </a:r>
                    </a:p>
                    <a:p>
                      <a:r>
                        <a:rPr lang="es-CL" sz="1400" dirty="0" err="1" smtClean="0">
                          <a:latin typeface="Comic Sans MS" panose="030F0702030302020204" pitchFamily="66" charset="0"/>
                        </a:rPr>
                        <a:t>Health</a:t>
                      </a:r>
                      <a:r>
                        <a:rPr lang="es-CL" sz="1400" dirty="0" smtClean="0">
                          <a:latin typeface="Comic Sans MS" panose="030F0702030302020204" pitchFamily="66" charset="0"/>
                        </a:rPr>
                        <a:t> ABC </a:t>
                      </a:r>
                      <a:r>
                        <a:rPr lang="es-CL" sz="1400" dirty="0" err="1" smtClean="0">
                          <a:latin typeface="Comic Sans MS" panose="030F0702030302020204" pitchFamily="66" charset="0"/>
                        </a:rPr>
                        <a:t>Study</a:t>
                      </a:r>
                      <a:r>
                        <a:rPr lang="es-CL" sz="1400" dirty="0" smtClean="0">
                          <a:latin typeface="Comic Sans MS" panose="030F0702030302020204" pitchFamily="66" charset="0"/>
                        </a:rPr>
                        <a:t> (New </a:t>
                      </a:r>
                      <a:r>
                        <a:rPr lang="es-CL" sz="1400" dirty="0" err="1" smtClean="0">
                          <a:latin typeface="Comic Sans MS" panose="030F0702030302020204" pitchFamily="66" charset="0"/>
                        </a:rPr>
                        <a:t>man</a:t>
                      </a:r>
                      <a:r>
                        <a:rPr lang="es-CL" sz="1400" dirty="0" smtClean="0">
                          <a:latin typeface="Comic Sans MS" panose="030F0702030302020204" pitchFamily="66" charset="0"/>
                        </a:rPr>
                        <a:t> et al, 2003) (n=2976)</a:t>
                      </a:r>
                      <a:endParaRPr lang="es-CL" sz="1400" dirty="0">
                        <a:latin typeface="Comic Sans MS" panose="030F0702030302020204" pitchFamily="66" charset="0"/>
                      </a:endParaRPr>
                    </a:p>
                  </a:txBody>
                  <a:tcPr marL="91443" marR="91443" marT="45715" marB="45715"/>
                </a:tc>
                <a:tc>
                  <a:txBody>
                    <a:bodyPr/>
                    <a:lstStyle/>
                    <a:p>
                      <a:r>
                        <a:rPr lang="es-CL" sz="1400" dirty="0" smtClean="0">
                          <a:latin typeface="Comic Sans MS" panose="030F0702030302020204" pitchFamily="66" charset="0"/>
                        </a:rPr>
                        <a:t>Hombres: </a:t>
                      </a:r>
                    </a:p>
                    <a:p>
                      <a:r>
                        <a:rPr lang="es-CL" sz="1400" dirty="0" smtClean="0">
                          <a:latin typeface="Comic Sans MS" panose="030F0702030302020204" pitchFamily="66" charset="0"/>
                        </a:rPr>
                        <a:t>7,25  kg/m</a:t>
                      </a:r>
                      <a:r>
                        <a:rPr lang="es-CL" sz="1400" baseline="30000" dirty="0" smtClean="0">
                          <a:latin typeface="Comic Sans MS" panose="030F0702030302020204" pitchFamily="66" charset="0"/>
                        </a:rPr>
                        <a:t>2 </a:t>
                      </a:r>
                      <a:endParaRPr lang="es-CL" sz="1400" baseline="0" dirty="0" smtClean="0">
                        <a:latin typeface="Comic Sans MS" panose="030F0702030302020204" pitchFamily="66" charset="0"/>
                      </a:endParaRPr>
                    </a:p>
                    <a:p>
                      <a:r>
                        <a:rPr lang="es-CL" sz="1400" baseline="0" dirty="0" smtClean="0">
                          <a:latin typeface="Comic Sans MS" panose="030F0702030302020204" pitchFamily="66" charset="0"/>
                        </a:rPr>
                        <a:t>Mujeres:</a:t>
                      </a:r>
                    </a:p>
                    <a:p>
                      <a:pPr marL="0" marR="0" indent="0" algn="l" defTabSz="914400" rtl="0" eaLnBrk="1" fontAlgn="auto" latinLnBrk="0" hangingPunct="1">
                        <a:lnSpc>
                          <a:spcPct val="100000"/>
                        </a:lnSpc>
                        <a:spcBef>
                          <a:spcPts val="0"/>
                        </a:spcBef>
                        <a:spcAft>
                          <a:spcPts val="0"/>
                        </a:spcAft>
                        <a:buClrTx/>
                        <a:buSzTx/>
                        <a:buFontTx/>
                        <a:buNone/>
                        <a:tabLst/>
                        <a:defRPr/>
                      </a:pPr>
                      <a:r>
                        <a:rPr lang="es-CL" sz="1400" baseline="0" dirty="0" smtClean="0">
                          <a:latin typeface="Comic Sans MS" panose="030F0702030302020204" pitchFamily="66" charset="0"/>
                        </a:rPr>
                        <a:t>5,67 </a:t>
                      </a:r>
                      <a:r>
                        <a:rPr lang="es-CL" sz="1400" dirty="0" smtClean="0">
                          <a:latin typeface="Comic Sans MS" panose="030F0702030302020204" pitchFamily="66" charset="0"/>
                        </a:rPr>
                        <a:t> kg/m</a:t>
                      </a:r>
                      <a:r>
                        <a:rPr lang="es-CL" sz="1400" baseline="30000" dirty="0" smtClean="0">
                          <a:latin typeface="Comic Sans MS" panose="030F0702030302020204" pitchFamily="66" charset="0"/>
                        </a:rPr>
                        <a:t>2 </a:t>
                      </a:r>
                      <a:endParaRPr lang="es-CL" sz="1400" baseline="0" dirty="0" smtClean="0">
                        <a:latin typeface="Comic Sans MS" panose="030F0702030302020204" pitchFamily="66" charset="0"/>
                      </a:endParaRPr>
                    </a:p>
                  </a:txBody>
                  <a:tcPr marL="91443" marR="91443" marT="45715" marB="45715"/>
                </a:tc>
              </a:tr>
              <a:tr h="689218">
                <a:tc>
                  <a:txBody>
                    <a:bodyPr/>
                    <a:lstStyle/>
                    <a:p>
                      <a:r>
                        <a:rPr lang="es-CL" sz="1400" dirty="0" smtClean="0">
                          <a:latin typeface="Comic Sans MS" panose="030F0702030302020204" pitchFamily="66" charset="0"/>
                        </a:rPr>
                        <a:t>Fuerza muscular (Dinamometría de mano)</a:t>
                      </a:r>
                      <a:endParaRPr lang="es-CL" sz="1400" dirty="0">
                        <a:latin typeface="Comic Sans MS" panose="030F0702030302020204" pitchFamily="66" charset="0"/>
                      </a:endParaRPr>
                    </a:p>
                  </a:txBody>
                  <a:tcPr marL="91447" marR="91447" marT="47308" marB="4730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400" dirty="0" smtClean="0">
                          <a:latin typeface="Comic Sans MS" panose="030F0702030302020204" pitchFamily="66" charset="0"/>
                        </a:rPr>
                        <a:t>Basado en análisis estadísticos del grupo de estudio  (n=1030) </a:t>
                      </a:r>
                      <a:r>
                        <a:rPr lang="es-CL" sz="1400" baseline="0" dirty="0" smtClean="0">
                          <a:latin typeface="Comic Sans MS" panose="030F0702030302020204" pitchFamily="66" charset="0"/>
                        </a:rPr>
                        <a:t>(</a:t>
                      </a:r>
                      <a:r>
                        <a:rPr lang="es-CL" sz="1400" baseline="0" dirty="0" err="1" smtClean="0">
                          <a:latin typeface="Comic Sans MS" panose="030F0702030302020204" pitchFamily="66" charset="0"/>
                        </a:rPr>
                        <a:t>Laurentini</a:t>
                      </a:r>
                      <a:r>
                        <a:rPr lang="es-CL" sz="1400" baseline="0" dirty="0" smtClean="0">
                          <a:latin typeface="Comic Sans MS" panose="030F0702030302020204" pitchFamily="66" charset="0"/>
                        </a:rPr>
                        <a:t> et al, 2003)</a:t>
                      </a:r>
                      <a:endParaRPr lang="es-CL" sz="1400" dirty="0">
                        <a:latin typeface="Comic Sans MS" panose="030F0702030302020204" pitchFamily="66" charset="0"/>
                      </a:endParaRPr>
                    </a:p>
                  </a:txBody>
                  <a:tcPr marL="91447" marR="91447" marT="47308" marB="47308"/>
                </a:tc>
                <a:tc>
                  <a:txBody>
                    <a:bodyPr/>
                    <a:lstStyle/>
                    <a:p>
                      <a:r>
                        <a:rPr lang="es-CL" sz="1400" dirty="0" smtClean="0">
                          <a:latin typeface="Comic Sans MS" panose="030F0702030302020204" pitchFamily="66" charset="0"/>
                        </a:rPr>
                        <a:t>Hombres: </a:t>
                      </a:r>
                    </a:p>
                    <a:p>
                      <a:r>
                        <a:rPr lang="es-CL" sz="1400" dirty="0" smtClean="0">
                          <a:latin typeface="Comic Sans MS" panose="030F0702030302020204" pitchFamily="66" charset="0"/>
                        </a:rPr>
                        <a:t>&lt;</a:t>
                      </a:r>
                      <a:r>
                        <a:rPr lang="es-CL" sz="1400" baseline="0" dirty="0" smtClean="0">
                          <a:latin typeface="Comic Sans MS" panose="030F0702030302020204" pitchFamily="66" charset="0"/>
                        </a:rPr>
                        <a:t> 30</a:t>
                      </a:r>
                      <a:r>
                        <a:rPr lang="es-CL" sz="1400" dirty="0" smtClean="0">
                          <a:latin typeface="Comic Sans MS" panose="030F0702030302020204" pitchFamily="66" charset="0"/>
                        </a:rPr>
                        <a:t>  kg</a:t>
                      </a:r>
                      <a:endParaRPr lang="es-CL" sz="1400" baseline="0" dirty="0" smtClean="0">
                        <a:latin typeface="Comic Sans MS" panose="030F0702030302020204" pitchFamily="66" charset="0"/>
                      </a:endParaRPr>
                    </a:p>
                    <a:p>
                      <a:r>
                        <a:rPr lang="es-CL" sz="1400" baseline="0" dirty="0" smtClean="0">
                          <a:latin typeface="Comic Sans MS" panose="030F0702030302020204" pitchFamily="66" charset="0"/>
                        </a:rPr>
                        <a:t>Mujeres:</a:t>
                      </a:r>
                    </a:p>
                    <a:p>
                      <a:pPr marL="0" marR="0" indent="0" algn="l" defTabSz="914400" rtl="0" eaLnBrk="1" fontAlgn="auto" latinLnBrk="0" hangingPunct="1">
                        <a:lnSpc>
                          <a:spcPct val="100000"/>
                        </a:lnSpc>
                        <a:spcBef>
                          <a:spcPts val="0"/>
                        </a:spcBef>
                        <a:spcAft>
                          <a:spcPts val="0"/>
                        </a:spcAft>
                        <a:buClrTx/>
                        <a:buSzTx/>
                        <a:buFontTx/>
                        <a:buNone/>
                        <a:tabLst/>
                        <a:defRPr/>
                      </a:pPr>
                      <a:r>
                        <a:rPr lang="es-CL" sz="1400" baseline="0" dirty="0" smtClean="0">
                          <a:latin typeface="Comic Sans MS" panose="030F0702030302020204" pitchFamily="66" charset="0"/>
                        </a:rPr>
                        <a:t>&lt; 20 </a:t>
                      </a:r>
                      <a:r>
                        <a:rPr lang="es-CL" sz="1400" dirty="0" smtClean="0">
                          <a:latin typeface="Comic Sans MS" panose="030F0702030302020204" pitchFamily="66" charset="0"/>
                        </a:rPr>
                        <a:t> kg</a:t>
                      </a:r>
                      <a:r>
                        <a:rPr lang="es-CL" sz="1400" baseline="30000" dirty="0" smtClean="0">
                          <a:latin typeface="Comic Sans MS" panose="030F0702030302020204" pitchFamily="66" charset="0"/>
                        </a:rPr>
                        <a:t> </a:t>
                      </a:r>
                      <a:endParaRPr lang="es-CL" sz="1400" baseline="0" dirty="0" smtClean="0">
                        <a:latin typeface="Comic Sans MS" panose="030F0702030302020204" pitchFamily="66" charset="0"/>
                      </a:endParaRPr>
                    </a:p>
                  </a:txBody>
                  <a:tcPr marL="91447" marR="91447" marT="47308" marB="47308"/>
                </a:tc>
              </a:tr>
              <a:tr h="1227593">
                <a:tc>
                  <a:txBody>
                    <a:bodyPr/>
                    <a:lstStyle/>
                    <a:p>
                      <a:endParaRPr lang="es-CL" sz="1400" dirty="0">
                        <a:latin typeface="Comic Sans MS" panose="030F0702030302020204" pitchFamily="66" charset="0"/>
                      </a:endParaRPr>
                    </a:p>
                  </a:txBody>
                  <a:tcPr marL="91447" marR="91447" marT="47308" marB="4730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400" dirty="0" smtClean="0">
                          <a:latin typeface="Comic Sans MS" panose="030F0702030302020204" pitchFamily="66" charset="0"/>
                        </a:rPr>
                        <a:t>Basado en cuartiles del grupo de estudio  (n=5317) </a:t>
                      </a:r>
                      <a:r>
                        <a:rPr lang="es-CL" sz="1400" baseline="0" dirty="0" smtClean="0">
                          <a:latin typeface="Comic Sans MS" panose="030F0702030302020204" pitchFamily="66" charset="0"/>
                        </a:rPr>
                        <a:t>(</a:t>
                      </a:r>
                      <a:r>
                        <a:rPr lang="es-CL" sz="1400" baseline="0" dirty="0" err="1" smtClean="0">
                          <a:latin typeface="Comic Sans MS" panose="030F0702030302020204" pitchFamily="66" charset="0"/>
                        </a:rPr>
                        <a:t>Fried</a:t>
                      </a:r>
                      <a:r>
                        <a:rPr lang="es-CL" sz="1400" baseline="0" dirty="0" smtClean="0">
                          <a:latin typeface="Comic Sans MS" panose="030F0702030302020204" pitchFamily="66" charset="0"/>
                        </a:rPr>
                        <a:t> et al 2001)</a:t>
                      </a:r>
                      <a:endParaRPr lang="es-CL" sz="1400" dirty="0">
                        <a:latin typeface="Comic Sans MS" panose="030F0702030302020204" pitchFamily="66" charset="0"/>
                      </a:endParaRPr>
                    </a:p>
                  </a:txBody>
                  <a:tcPr marL="91447" marR="91447" marT="47308" marB="47308"/>
                </a:tc>
                <a:tc>
                  <a:txBody>
                    <a:bodyPr/>
                    <a:lstStyle/>
                    <a:p>
                      <a:r>
                        <a:rPr lang="es-CL" sz="1400" dirty="0" smtClean="0">
                          <a:latin typeface="Comic Sans MS" panose="030F0702030302020204" pitchFamily="66" charset="0"/>
                        </a:rPr>
                        <a:t>Hombres: </a:t>
                      </a:r>
                    </a:p>
                    <a:p>
                      <a:r>
                        <a:rPr lang="es-CL" sz="1400" dirty="0" smtClean="0">
                          <a:latin typeface="Comic Sans MS" panose="030F0702030302020204" pitchFamily="66" charset="0"/>
                        </a:rPr>
                        <a:t>BMI ≤24       ≤</a:t>
                      </a:r>
                      <a:r>
                        <a:rPr lang="es-CL" sz="1400" baseline="0" dirty="0" smtClean="0">
                          <a:latin typeface="Comic Sans MS" panose="030F0702030302020204" pitchFamily="66" charset="0"/>
                        </a:rPr>
                        <a:t> 29</a:t>
                      </a:r>
                      <a:r>
                        <a:rPr lang="es-CL" sz="1400" dirty="0" smtClean="0">
                          <a:latin typeface="Comic Sans MS" panose="030F0702030302020204" pitchFamily="66" charset="0"/>
                        </a:rPr>
                        <a:t>  kg</a:t>
                      </a:r>
                    </a:p>
                    <a:p>
                      <a:pPr marL="0" marR="0" indent="0" algn="l" defTabSz="914400" rtl="0" eaLnBrk="1" fontAlgn="auto" latinLnBrk="0" hangingPunct="1">
                        <a:lnSpc>
                          <a:spcPct val="100000"/>
                        </a:lnSpc>
                        <a:spcBef>
                          <a:spcPts val="0"/>
                        </a:spcBef>
                        <a:spcAft>
                          <a:spcPts val="0"/>
                        </a:spcAft>
                        <a:buClrTx/>
                        <a:buSzTx/>
                        <a:buFontTx/>
                        <a:buNone/>
                        <a:tabLst/>
                        <a:defRPr/>
                      </a:pPr>
                      <a:r>
                        <a:rPr lang="es-CL" sz="1400" baseline="0" dirty="0" smtClean="0">
                          <a:latin typeface="Comic Sans MS" panose="030F0702030302020204" pitchFamily="66" charset="0"/>
                        </a:rPr>
                        <a:t>         24,1-28</a:t>
                      </a:r>
                      <a:r>
                        <a:rPr lang="es-CL" sz="1400" dirty="0" smtClean="0">
                          <a:latin typeface="Comic Sans MS" panose="030F0702030302020204" pitchFamily="66" charset="0"/>
                        </a:rPr>
                        <a:t>≤</a:t>
                      </a:r>
                      <a:r>
                        <a:rPr lang="es-CL" sz="1400" baseline="0" dirty="0" smtClean="0">
                          <a:latin typeface="Comic Sans MS" panose="030F0702030302020204" pitchFamily="66" charset="0"/>
                        </a:rPr>
                        <a:t> 30</a:t>
                      </a:r>
                      <a:r>
                        <a:rPr lang="es-CL" sz="1400" dirty="0" smtClean="0">
                          <a:latin typeface="Comic Sans MS" panose="030F0702030302020204" pitchFamily="66" charset="0"/>
                        </a:rPr>
                        <a:t>  kg</a:t>
                      </a:r>
                    </a:p>
                    <a:p>
                      <a:r>
                        <a:rPr lang="es-CL" sz="1400" baseline="0" dirty="0" smtClean="0">
                          <a:latin typeface="Comic Sans MS" panose="030F0702030302020204" pitchFamily="66" charset="0"/>
                        </a:rPr>
                        <a:t>         &gt; 28      </a:t>
                      </a:r>
                      <a:r>
                        <a:rPr lang="es-CL" sz="1400" dirty="0" smtClean="0">
                          <a:latin typeface="Comic Sans MS" panose="030F0702030302020204" pitchFamily="66" charset="0"/>
                        </a:rPr>
                        <a:t>≤</a:t>
                      </a:r>
                      <a:r>
                        <a:rPr lang="es-CL" sz="1400" baseline="0" dirty="0" smtClean="0">
                          <a:latin typeface="Comic Sans MS" panose="030F0702030302020204" pitchFamily="66" charset="0"/>
                        </a:rPr>
                        <a:t> 32</a:t>
                      </a:r>
                      <a:r>
                        <a:rPr lang="es-CL" sz="1400" dirty="0" smtClean="0">
                          <a:latin typeface="Comic Sans MS" panose="030F0702030302020204" pitchFamily="66" charset="0"/>
                        </a:rPr>
                        <a:t>  kg</a:t>
                      </a:r>
                      <a:endParaRPr lang="es-CL" sz="1400" baseline="0" dirty="0" smtClean="0">
                        <a:latin typeface="Comic Sans MS" panose="030F0702030302020204" pitchFamily="66" charset="0"/>
                      </a:endParaRPr>
                    </a:p>
                    <a:p>
                      <a:r>
                        <a:rPr lang="es-CL" sz="1400" baseline="0" dirty="0" smtClean="0">
                          <a:latin typeface="Comic Sans MS" panose="030F0702030302020204" pitchFamily="66" charset="0"/>
                        </a:rPr>
                        <a:t>Mujeres:</a:t>
                      </a:r>
                    </a:p>
                    <a:p>
                      <a:r>
                        <a:rPr lang="es-CL" sz="1400" dirty="0" smtClean="0">
                          <a:latin typeface="Comic Sans MS" panose="030F0702030302020204" pitchFamily="66" charset="0"/>
                        </a:rPr>
                        <a:t>BMI ≤23        ≤</a:t>
                      </a:r>
                      <a:r>
                        <a:rPr lang="es-CL" sz="1400" baseline="0" dirty="0" smtClean="0">
                          <a:latin typeface="Comic Sans MS" panose="030F0702030302020204" pitchFamily="66" charset="0"/>
                        </a:rPr>
                        <a:t> 17</a:t>
                      </a:r>
                      <a:r>
                        <a:rPr lang="es-CL" sz="1400" dirty="0" smtClean="0">
                          <a:latin typeface="Comic Sans MS" panose="030F0702030302020204" pitchFamily="66" charset="0"/>
                        </a:rPr>
                        <a:t>  kg</a:t>
                      </a:r>
                    </a:p>
                    <a:p>
                      <a:pPr marL="0" marR="0" indent="0" algn="l" defTabSz="914400" rtl="0" eaLnBrk="1" fontAlgn="auto" latinLnBrk="0" hangingPunct="1">
                        <a:lnSpc>
                          <a:spcPct val="100000"/>
                        </a:lnSpc>
                        <a:spcBef>
                          <a:spcPts val="0"/>
                        </a:spcBef>
                        <a:spcAft>
                          <a:spcPts val="0"/>
                        </a:spcAft>
                        <a:buClrTx/>
                        <a:buSzTx/>
                        <a:buFontTx/>
                        <a:buNone/>
                        <a:tabLst/>
                        <a:defRPr/>
                      </a:pPr>
                      <a:r>
                        <a:rPr lang="es-CL" sz="1400" baseline="0" dirty="0" smtClean="0">
                          <a:latin typeface="Comic Sans MS" panose="030F0702030302020204" pitchFamily="66" charset="0"/>
                        </a:rPr>
                        <a:t>         23,1-26 </a:t>
                      </a:r>
                      <a:r>
                        <a:rPr lang="es-CL" sz="1400" dirty="0" smtClean="0">
                          <a:latin typeface="Comic Sans MS" panose="030F0702030302020204" pitchFamily="66" charset="0"/>
                        </a:rPr>
                        <a:t>≤</a:t>
                      </a:r>
                      <a:r>
                        <a:rPr lang="es-CL" sz="1400" baseline="0" dirty="0" smtClean="0">
                          <a:latin typeface="Comic Sans MS" panose="030F0702030302020204" pitchFamily="66" charset="0"/>
                        </a:rPr>
                        <a:t> 17,3</a:t>
                      </a:r>
                      <a:r>
                        <a:rPr lang="es-CL" sz="1400" dirty="0" smtClean="0">
                          <a:latin typeface="Comic Sans MS" panose="030F0702030302020204" pitchFamily="66" charset="0"/>
                        </a:rPr>
                        <a:t>  kg</a:t>
                      </a:r>
                    </a:p>
                    <a:p>
                      <a:pPr marL="0" marR="0" indent="0" algn="l" defTabSz="914400" rtl="0" eaLnBrk="1" fontAlgn="auto" latinLnBrk="0" hangingPunct="1">
                        <a:lnSpc>
                          <a:spcPct val="100000"/>
                        </a:lnSpc>
                        <a:spcBef>
                          <a:spcPts val="0"/>
                        </a:spcBef>
                        <a:spcAft>
                          <a:spcPts val="0"/>
                        </a:spcAft>
                        <a:buClrTx/>
                        <a:buSzTx/>
                        <a:buFontTx/>
                        <a:buNone/>
                        <a:tabLst/>
                        <a:defRPr/>
                      </a:pPr>
                      <a:r>
                        <a:rPr lang="es-CL" sz="1400" baseline="0" dirty="0" smtClean="0">
                          <a:latin typeface="Comic Sans MS" panose="030F0702030302020204" pitchFamily="66" charset="0"/>
                        </a:rPr>
                        <a:t>         26,1-29 </a:t>
                      </a:r>
                      <a:r>
                        <a:rPr lang="es-CL" sz="1400" dirty="0" smtClean="0">
                          <a:latin typeface="Comic Sans MS" panose="030F0702030302020204" pitchFamily="66" charset="0"/>
                        </a:rPr>
                        <a:t>≤</a:t>
                      </a:r>
                      <a:r>
                        <a:rPr lang="es-CL" sz="1400" baseline="0" dirty="0" smtClean="0">
                          <a:latin typeface="Comic Sans MS" panose="030F0702030302020204" pitchFamily="66" charset="0"/>
                        </a:rPr>
                        <a:t> 18</a:t>
                      </a:r>
                      <a:r>
                        <a:rPr lang="es-CL" sz="1400" dirty="0" smtClean="0">
                          <a:latin typeface="Comic Sans MS" panose="030F0702030302020204" pitchFamily="66" charset="0"/>
                        </a:rPr>
                        <a:t>  kg</a:t>
                      </a:r>
                      <a:endParaRPr lang="es-CL" sz="1400" baseline="0" dirty="0" smtClean="0">
                        <a:latin typeface="Comic Sans MS" panose="030F0702030302020204" pitchFamily="66" charset="0"/>
                      </a:endParaRPr>
                    </a:p>
                    <a:p>
                      <a:r>
                        <a:rPr lang="es-CL" sz="1400" baseline="0" dirty="0" smtClean="0">
                          <a:latin typeface="Comic Sans MS" panose="030F0702030302020204" pitchFamily="66" charset="0"/>
                        </a:rPr>
                        <a:t>         &gt; 29       </a:t>
                      </a:r>
                      <a:r>
                        <a:rPr lang="es-CL" sz="1400" dirty="0" smtClean="0">
                          <a:latin typeface="Comic Sans MS" panose="030F0702030302020204" pitchFamily="66" charset="0"/>
                        </a:rPr>
                        <a:t>≤</a:t>
                      </a:r>
                      <a:r>
                        <a:rPr lang="es-CL" sz="1400" baseline="0" dirty="0" smtClean="0">
                          <a:latin typeface="Comic Sans MS" panose="030F0702030302020204" pitchFamily="66" charset="0"/>
                        </a:rPr>
                        <a:t> 21</a:t>
                      </a:r>
                      <a:r>
                        <a:rPr lang="es-CL" sz="1400" dirty="0" smtClean="0">
                          <a:latin typeface="Comic Sans MS" panose="030F0702030302020204" pitchFamily="66" charset="0"/>
                        </a:rPr>
                        <a:t>  kg</a:t>
                      </a:r>
                      <a:endParaRPr lang="es-CL" sz="1400" baseline="0" dirty="0" smtClean="0">
                        <a:latin typeface="Comic Sans MS" panose="030F0702030302020204" pitchFamily="66" charset="0"/>
                      </a:endParaRPr>
                    </a:p>
                  </a:txBody>
                  <a:tcPr marL="91447" marR="91447" marT="47308" marB="47308"/>
                </a:tc>
              </a:tr>
            </a:tbl>
          </a:graphicData>
        </a:graphic>
      </p:graphicFrame>
      <p:sp>
        <p:nvSpPr>
          <p:cNvPr id="5" name="Rectangle 4"/>
          <p:cNvSpPr>
            <a:spLocks noChangeArrowheads="1"/>
          </p:cNvSpPr>
          <p:nvPr/>
        </p:nvSpPr>
        <p:spPr bwMode="auto">
          <a:xfrm>
            <a:off x="2627784" y="6323657"/>
            <a:ext cx="23214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es-ES" altLang="es-CL" b="1" dirty="0">
                <a:solidFill>
                  <a:schemeClr val="bg1"/>
                </a:solidFill>
              </a:rPr>
              <a:t>(</a:t>
            </a:r>
            <a:r>
              <a:rPr lang="es-ES" altLang="es-CL" sz="1400" dirty="0">
                <a:latin typeface="Comic Sans MS" panose="030F0702030302020204" pitchFamily="66" charset="0"/>
              </a:rPr>
              <a:t>Cruz-</a:t>
            </a:r>
            <a:r>
              <a:rPr lang="es-ES" altLang="es-CL" sz="1400" dirty="0" err="1">
                <a:latin typeface="Comic Sans MS" panose="030F0702030302020204" pitchFamily="66" charset="0"/>
              </a:rPr>
              <a:t>Jentoft</a:t>
            </a:r>
            <a:r>
              <a:rPr lang="es-ES" altLang="es-CL" sz="1400" dirty="0">
                <a:latin typeface="Comic Sans MS" panose="030F0702030302020204" pitchFamily="66" charset="0"/>
              </a:rPr>
              <a:t> et al. </a:t>
            </a:r>
            <a:r>
              <a:rPr lang="es-ES" altLang="es-CL" sz="1400" dirty="0" smtClean="0">
                <a:latin typeface="Comic Sans MS" panose="030F0702030302020204" pitchFamily="66" charset="0"/>
              </a:rPr>
              <a:t>2010</a:t>
            </a:r>
            <a:endParaRPr lang="es-ES" altLang="es-CL" sz="1400" dirty="0">
              <a:latin typeface="Comic Sans MS" panose="030F0702030302020204" pitchFamily="66" charset="0"/>
            </a:endParaRPr>
          </a:p>
        </p:txBody>
      </p:sp>
    </p:spTree>
    <p:extLst>
      <p:ext uri="{BB962C8B-B14F-4D97-AF65-F5344CB8AC3E}">
        <p14:creationId xmlns:p14="http://schemas.microsoft.com/office/powerpoint/2010/main" val="228553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755576" y="332656"/>
            <a:ext cx="7509520" cy="6477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fontAlgn="base" hangingPunct="0">
              <a:spcAft>
                <a:spcPct val="0"/>
              </a:spcAft>
              <a:defRPr/>
            </a:pPr>
            <a:r>
              <a:rPr lang="es-ES_tradnl" sz="2000" b="1" dirty="0">
                <a:solidFill>
                  <a:srgbClr val="0A2F87"/>
                </a:solidFill>
                <a:latin typeface="Comic Sans MS" panose="030F0702030302020204" pitchFamily="66" charset="0"/>
                <a:ea typeface="+mn-ea"/>
                <a:cs typeface="+mn-cs"/>
              </a:rPr>
              <a:t>Puntos de corte </a:t>
            </a:r>
            <a:r>
              <a:rPr lang="es-ES_tradnl" sz="2000" b="1" dirty="0" smtClean="0">
                <a:solidFill>
                  <a:srgbClr val="0A2F87"/>
                </a:solidFill>
                <a:latin typeface="Comic Sans MS" panose="030F0702030302020204" pitchFamily="66" charset="0"/>
                <a:ea typeface="+mn-ea"/>
                <a:cs typeface="+mn-cs"/>
              </a:rPr>
              <a:t>propuestos por nosotros</a:t>
            </a:r>
            <a:endParaRPr lang="es-CL" sz="2000" b="1" dirty="0">
              <a:solidFill>
                <a:srgbClr val="0A2F87"/>
              </a:solidFill>
              <a:latin typeface="Comic Sans MS" panose="030F0702030302020204" pitchFamily="66" charset="0"/>
              <a:ea typeface="+mn-ea"/>
              <a:cs typeface="+mn-cs"/>
            </a:endParaRPr>
          </a:p>
        </p:txBody>
      </p:sp>
      <p:graphicFrame>
        <p:nvGraphicFramePr>
          <p:cNvPr id="4" name="3 Tabla"/>
          <p:cNvGraphicFramePr>
            <a:graphicFrameLocks noGrp="1"/>
          </p:cNvGraphicFramePr>
          <p:nvPr>
            <p:extLst>
              <p:ext uri="{D42A27DB-BD31-4B8C-83A1-F6EECF244321}">
                <p14:modId xmlns:p14="http://schemas.microsoft.com/office/powerpoint/2010/main" val="85988394"/>
              </p:ext>
            </p:extLst>
          </p:nvPr>
        </p:nvGraphicFramePr>
        <p:xfrm>
          <a:off x="601976" y="1196752"/>
          <a:ext cx="8204488" cy="3428884"/>
        </p:xfrm>
        <a:graphic>
          <a:graphicData uri="http://schemas.openxmlformats.org/drawingml/2006/table">
            <a:tbl>
              <a:tblPr firstRow="1" bandRow="1">
                <a:tableStyleId>{5C22544A-7EE6-4342-B048-85BDC9FD1C3A}</a:tableStyleId>
              </a:tblPr>
              <a:tblGrid>
                <a:gridCol w="2784435"/>
                <a:gridCol w="2808312"/>
                <a:gridCol w="2611741"/>
              </a:tblGrid>
              <a:tr h="7673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400" kern="1200" dirty="0" smtClean="0">
                          <a:solidFill>
                            <a:schemeClr val="bg1"/>
                          </a:solidFill>
                          <a:latin typeface="Comic Sans MS" panose="030F0702030302020204" pitchFamily="66" charset="0"/>
                          <a:ea typeface="+mn-ea"/>
                          <a:cs typeface="+mn-cs"/>
                        </a:rPr>
                        <a:t>Criterio y método de medición</a:t>
                      </a:r>
                    </a:p>
                  </a:txBody>
                  <a:tcPr marL="91443" marR="91443"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400" kern="1200" dirty="0" smtClean="0">
                          <a:solidFill>
                            <a:schemeClr val="bg1"/>
                          </a:solidFill>
                          <a:latin typeface="Comic Sans MS" panose="030F0702030302020204" pitchFamily="66" charset="0"/>
                          <a:ea typeface="+mn-ea"/>
                          <a:cs typeface="+mn-cs"/>
                        </a:rPr>
                        <a:t>Estudio y grupo de referencia</a:t>
                      </a:r>
                    </a:p>
                  </a:txBody>
                  <a:tcPr marL="91443" marR="91443" marT="45715" marB="45715"/>
                </a:tc>
                <a:tc>
                  <a:txBody>
                    <a:bodyPr/>
                    <a:lstStyle/>
                    <a:p>
                      <a:pPr marL="0" algn="l" defTabSz="914400" rtl="0" eaLnBrk="1" latinLnBrk="0" hangingPunct="1"/>
                      <a:r>
                        <a:rPr lang="es-CL" sz="1400" kern="1200" dirty="0" smtClean="0">
                          <a:solidFill>
                            <a:schemeClr val="bg1"/>
                          </a:solidFill>
                          <a:latin typeface="Comic Sans MS" panose="030F0702030302020204" pitchFamily="66" charset="0"/>
                          <a:ea typeface="+mn-ea"/>
                          <a:cs typeface="+mn-cs"/>
                        </a:rPr>
                        <a:t>Puntos de corte por género</a:t>
                      </a:r>
                      <a:endParaRPr lang="es-CL" sz="1400" kern="1200" dirty="0">
                        <a:solidFill>
                          <a:schemeClr val="bg1"/>
                        </a:solidFill>
                        <a:latin typeface="Comic Sans MS" panose="030F0702030302020204" pitchFamily="66" charset="0"/>
                        <a:ea typeface="+mn-ea"/>
                        <a:cs typeface="+mn-cs"/>
                      </a:endParaRPr>
                    </a:p>
                  </a:txBody>
                  <a:tcPr marL="91443" marR="91443" marT="45715" marB="45715"/>
                </a:tc>
              </a:tr>
              <a:tr h="9814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400" kern="1200" dirty="0" smtClean="0">
                          <a:solidFill>
                            <a:schemeClr val="dk1"/>
                          </a:solidFill>
                          <a:latin typeface="Comic Sans MS" panose="030F0702030302020204" pitchFamily="66" charset="0"/>
                          <a:ea typeface="+mn-ea"/>
                          <a:cs typeface="+mn-cs"/>
                        </a:rPr>
                        <a:t>Masa muscular apendicular (DEXA)</a:t>
                      </a:r>
                    </a:p>
                  </a:txBody>
                  <a:tcPr marL="91443" marR="91443" marT="45715" marB="45715"/>
                </a:tc>
                <a:tc>
                  <a:txBody>
                    <a:bodyPr/>
                    <a:lstStyle/>
                    <a:p>
                      <a:pPr marL="0" algn="l" defTabSz="914400" rtl="0" eaLnBrk="1" latinLnBrk="0" hangingPunct="1"/>
                      <a:r>
                        <a:rPr lang="es-CL" sz="1400" kern="1200" dirty="0" smtClean="0">
                          <a:solidFill>
                            <a:schemeClr val="dk1"/>
                          </a:solidFill>
                          <a:latin typeface="Comic Sans MS" panose="030F0702030302020204" pitchFamily="66" charset="0"/>
                          <a:ea typeface="+mn-ea"/>
                          <a:cs typeface="+mn-cs"/>
                        </a:rPr>
                        <a:t>&lt;p20  Estudio ALEXANDROS (n=655, edad 60-79 años) (</a:t>
                      </a:r>
                      <a:r>
                        <a:rPr lang="es-CL" sz="1400" kern="1200" dirty="0" err="1" smtClean="0">
                          <a:solidFill>
                            <a:schemeClr val="dk1"/>
                          </a:solidFill>
                          <a:latin typeface="Comic Sans MS" panose="030F0702030302020204" pitchFamily="66" charset="0"/>
                          <a:ea typeface="+mn-ea"/>
                          <a:cs typeface="+mn-cs"/>
                        </a:rPr>
                        <a:t>Albala</a:t>
                      </a:r>
                      <a:r>
                        <a:rPr lang="es-CL" sz="1400" kern="1200" dirty="0" smtClean="0">
                          <a:solidFill>
                            <a:schemeClr val="dk1"/>
                          </a:solidFill>
                          <a:latin typeface="Comic Sans MS" panose="030F0702030302020204" pitchFamily="66" charset="0"/>
                          <a:ea typeface="+mn-ea"/>
                          <a:cs typeface="+mn-cs"/>
                        </a:rPr>
                        <a:t> et al, 2011)</a:t>
                      </a:r>
                    </a:p>
                  </a:txBody>
                  <a:tcPr marL="91443" marR="91443" marT="45715" marB="45715"/>
                </a:tc>
                <a:tc>
                  <a:txBody>
                    <a:bodyPr/>
                    <a:lstStyle/>
                    <a:p>
                      <a:pPr marL="0" algn="l" defTabSz="914400" rtl="0" eaLnBrk="1" latinLnBrk="0" hangingPunct="1"/>
                      <a:r>
                        <a:rPr lang="es-CL" sz="1400" kern="1200" dirty="0" smtClean="0">
                          <a:solidFill>
                            <a:schemeClr val="dk1"/>
                          </a:solidFill>
                          <a:latin typeface="Comic Sans MS" panose="030F0702030302020204" pitchFamily="66" charset="0"/>
                          <a:ea typeface="+mn-ea"/>
                          <a:cs typeface="+mn-cs"/>
                        </a:rPr>
                        <a:t>Hombres: </a:t>
                      </a:r>
                    </a:p>
                    <a:p>
                      <a:pPr marL="0" algn="l" defTabSz="914400" rtl="0" eaLnBrk="1" latinLnBrk="0" hangingPunct="1"/>
                      <a:r>
                        <a:rPr lang="es-CL" sz="1400" kern="1200" dirty="0" smtClean="0">
                          <a:solidFill>
                            <a:schemeClr val="dk1"/>
                          </a:solidFill>
                          <a:latin typeface="Comic Sans MS" panose="030F0702030302020204" pitchFamily="66" charset="0"/>
                          <a:ea typeface="+mn-ea"/>
                          <a:cs typeface="+mn-cs"/>
                        </a:rPr>
                        <a:t>7,19 kg/m2 </a:t>
                      </a:r>
                    </a:p>
                    <a:p>
                      <a:pPr marL="0" algn="l" defTabSz="914400" rtl="0" eaLnBrk="1" latinLnBrk="0" hangingPunct="1"/>
                      <a:r>
                        <a:rPr lang="es-CL" sz="1400" kern="1200" dirty="0" smtClean="0">
                          <a:solidFill>
                            <a:schemeClr val="dk1"/>
                          </a:solidFill>
                          <a:latin typeface="Comic Sans MS" panose="030F0702030302020204" pitchFamily="66" charset="0"/>
                          <a:ea typeface="+mn-ea"/>
                          <a:cs typeface="+mn-cs"/>
                        </a:rPr>
                        <a:t>Mujeres:</a:t>
                      </a:r>
                    </a:p>
                    <a:p>
                      <a:pPr marL="0" marR="0" indent="0" algn="l" defTabSz="914400" rtl="0" eaLnBrk="1" fontAlgn="auto" latinLnBrk="0" hangingPunct="1">
                        <a:lnSpc>
                          <a:spcPct val="100000"/>
                        </a:lnSpc>
                        <a:spcBef>
                          <a:spcPts val="0"/>
                        </a:spcBef>
                        <a:spcAft>
                          <a:spcPts val="0"/>
                        </a:spcAft>
                        <a:buClrTx/>
                        <a:buSzTx/>
                        <a:buFontTx/>
                        <a:buNone/>
                        <a:tabLst/>
                        <a:defRPr/>
                      </a:pPr>
                      <a:r>
                        <a:rPr lang="es-CL" sz="1400" kern="1200" dirty="0" smtClean="0">
                          <a:solidFill>
                            <a:schemeClr val="dk1"/>
                          </a:solidFill>
                          <a:latin typeface="Comic Sans MS" panose="030F0702030302020204" pitchFamily="66" charset="0"/>
                          <a:ea typeface="+mn-ea"/>
                          <a:cs typeface="+mn-cs"/>
                        </a:rPr>
                        <a:t>5,77 kg/m2 </a:t>
                      </a:r>
                    </a:p>
                  </a:txBody>
                  <a:tcPr marL="91443" marR="91443" marT="45715" marB="45715"/>
                </a:tc>
              </a:tr>
              <a:tr h="72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400" kern="1200" dirty="0" smtClean="0">
                          <a:solidFill>
                            <a:schemeClr val="dk1"/>
                          </a:solidFill>
                          <a:latin typeface="Comic Sans MS" panose="030F0702030302020204" pitchFamily="66" charset="0"/>
                          <a:ea typeface="+mn-ea"/>
                          <a:cs typeface="+mn-cs"/>
                        </a:rPr>
                        <a:t>Masa muscular apendicular (ecuación de predicción)</a:t>
                      </a:r>
                    </a:p>
                  </a:txBody>
                  <a:tcPr marL="91443" marR="91443" marT="45715" marB="45715"/>
                </a:tc>
                <a:tc>
                  <a:txBody>
                    <a:bodyPr/>
                    <a:lstStyle/>
                    <a:p>
                      <a:pPr marL="0" algn="l" defTabSz="914400" rtl="0" eaLnBrk="1" latinLnBrk="0" hangingPunct="1"/>
                      <a:r>
                        <a:rPr lang="es-CL" sz="1400" kern="1200" dirty="0" smtClean="0">
                          <a:solidFill>
                            <a:schemeClr val="dk1"/>
                          </a:solidFill>
                          <a:latin typeface="Comic Sans MS" panose="030F0702030302020204" pitchFamily="66" charset="0"/>
                          <a:ea typeface="+mn-ea"/>
                          <a:cs typeface="+mn-cs"/>
                        </a:rPr>
                        <a:t>Curva ROC: Estudio ALEXANDROS (n=655, edad 60-79 años) (</a:t>
                      </a:r>
                      <a:r>
                        <a:rPr lang="es-CL" sz="1400" kern="1200" dirty="0" err="1" smtClean="0">
                          <a:solidFill>
                            <a:schemeClr val="dk1"/>
                          </a:solidFill>
                          <a:latin typeface="Comic Sans MS" panose="030F0702030302020204" pitchFamily="66" charset="0"/>
                          <a:ea typeface="+mn-ea"/>
                          <a:cs typeface="+mn-cs"/>
                        </a:rPr>
                        <a:t>Albala</a:t>
                      </a:r>
                      <a:r>
                        <a:rPr lang="es-CL" sz="1400" kern="1200" dirty="0" smtClean="0">
                          <a:solidFill>
                            <a:schemeClr val="dk1"/>
                          </a:solidFill>
                          <a:latin typeface="Comic Sans MS" panose="030F0702030302020204" pitchFamily="66" charset="0"/>
                          <a:ea typeface="+mn-ea"/>
                          <a:cs typeface="+mn-cs"/>
                        </a:rPr>
                        <a:t> et al, 2011)</a:t>
                      </a:r>
                    </a:p>
                  </a:txBody>
                  <a:tcPr marL="91443" marR="91443" marT="45715" marB="45715"/>
                </a:tc>
                <a:tc>
                  <a:txBody>
                    <a:bodyPr/>
                    <a:lstStyle/>
                    <a:p>
                      <a:pPr marL="0" algn="l" defTabSz="914400" rtl="0" eaLnBrk="1" latinLnBrk="0" hangingPunct="1"/>
                      <a:r>
                        <a:rPr lang="es-CL" sz="1400" kern="1200" dirty="0" smtClean="0">
                          <a:solidFill>
                            <a:schemeClr val="dk1"/>
                          </a:solidFill>
                          <a:latin typeface="Comic Sans MS" panose="030F0702030302020204" pitchFamily="66" charset="0"/>
                          <a:ea typeface="+mn-ea"/>
                          <a:cs typeface="+mn-cs"/>
                        </a:rPr>
                        <a:t>7,45kg/m2 </a:t>
                      </a:r>
                    </a:p>
                    <a:p>
                      <a:pPr marL="0" algn="l" defTabSz="914400" rtl="0" eaLnBrk="1" latinLnBrk="0" hangingPunct="1"/>
                      <a:r>
                        <a:rPr lang="es-CL" sz="1400" kern="1200" dirty="0" smtClean="0">
                          <a:solidFill>
                            <a:schemeClr val="dk1"/>
                          </a:solidFill>
                          <a:latin typeface="Comic Sans MS" panose="030F0702030302020204" pitchFamily="66" charset="0"/>
                          <a:ea typeface="+mn-ea"/>
                          <a:cs typeface="+mn-cs"/>
                        </a:rPr>
                        <a:t>Mujeres:</a:t>
                      </a:r>
                    </a:p>
                    <a:p>
                      <a:pPr marL="0" marR="0" indent="0" algn="l" defTabSz="914400" rtl="0" eaLnBrk="1" fontAlgn="auto" latinLnBrk="0" hangingPunct="1">
                        <a:lnSpc>
                          <a:spcPct val="100000"/>
                        </a:lnSpc>
                        <a:spcBef>
                          <a:spcPts val="0"/>
                        </a:spcBef>
                        <a:spcAft>
                          <a:spcPts val="0"/>
                        </a:spcAft>
                        <a:buClrTx/>
                        <a:buSzTx/>
                        <a:buFontTx/>
                        <a:buNone/>
                        <a:tabLst/>
                        <a:defRPr/>
                      </a:pPr>
                      <a:r>
                        <a:rPr lang="es-CL" sz="1400" kern="1200" dirty="0" smtClean="0">
                          <a:solidFill>
                            <a:schemeClr val="dk1"/>
                          </a:solidFill>
                          <a:latin typeface="Comic Sans MS" panose="030F0702030302020204" pitchFamily="66" charset="0"/>
                          <a:ea typeface="+mn-ea"/>
                          <a:cs typeface="+mn-cs"/>
                        </a:rPr>
                        <a:t>5,88 kg/m2 </a:t>
                      </a:r>
                    </a:p>
                  </a:txBody>
                  <a:tcPr marL="91443" marR="91443" marT="45715" marB="45715"/>
                </a:tc>
              </a:tr>
              <a:tr h="6892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s-CL" sz="1400" kern="1200" dirty="0" smtClean="0">
                          <a:solidFill>
                            <a:schemeClr val="dk1"/>
                          </a:solidFill>
                          <a:latin typeface="Comic Sans MS" panose="030F0702030302020204" pitchFamily="66" charset="0"/>
                          <a:ea typeface="+mn-ea"/>
                          <a:cs typeface="+mn-cs"/>
                        </a:rPr>
                        <a:t>Fuerza muscular (Dinamometría de mano)</a:t>
                      </a:r>
                    </a:p>
                  </a:txBody>
                  <a:tcPr marL="91447" marR="91447" marT="47577" marB="4757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s-CL" sz="1400" kern="1200" dirty="0" smtClean="0">
                          <a:solidFill>
                            <a:schemeClr val="dk1"/>
                          </a:solidFill>
                          <a:latin typeface="Comic Sans MS" panose="030F0702030302020204" pitchFamily="66" charset="0"/>
                          <a:ea typeface="+mn-ea"/>
                          <a:cs typeface="+mn-cs"/>
                        </a:rPr>
                        <a:t>&lt;p25  Estudio SABE (n=1301) (</a:t>
                      </a:r>
                      <a:r>
                        <a:rPr lang="es-CL" sz="1400" kern="1200" dirty="0" err="1" smtClean="0">
                          <a:solidFill>
                            <a:schemeClr val="dk1"/>
                          </a:solidFill>
                          <a:latin typeface="Comic Sans MS" panose="030F0702030302020204" pitchFamily="66" charset="0"/>
                          <a:ea typeface="+mn-ea"/>
                          <a:cs typeface="+mn-cs"/>
                        </a:rPr>
                        <a:t>Albala</a:t>
                      </a:r>
                      <a:r>
                        <a:rPr lang="es-CL" sz="1400" kern="1200" dirty="0" smtClean="0">
                          <a:solidFill>
                            <a:schemeClr val="dk1"/>
                          </a:solidFill>
                          <a:latin typeface="Comic Sans MS" panose="030F0702030302020204" pitchFamily="66" charset="0"/>
                          <a:ea typeface="+mn-ea"/>
                          <a:cs typeface="+mn-cs"/>
                        </a:rPr>
                        <a:t> et al, 2000)</a:t>
                      </a:r>
                    </a:p>
                  </a:txBody>
                  <a:tcPr marL="91447" marR="91447" marT="47577" marB="4757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s-CL" sz="1400" kern="1200" dirty="0" smtClean="0">
                          <a:solidFill>
                            <a:schemeClr val="dk1"/>
                          </a:solidFill>
                          <a:latin typeface="Comic Sans MS" panose="030F0702030302020204" pitchFamily="66" charset="0"/>
                          <a:ea typeface="+mn-ea"/>
                          <a:cs typeface="+mn-cs"/>
                        </a:rPr>
                        <a:t>Hombres: </a:t>
                      </a:r>
                    </a:p>
                    <a:p>
                      <a:pPr marL="0" marR="0" lvl="0" indent="0" algn="l" defTabSz="914400" rtl="0" eaLnBrk="1" fontAlgn="base" latinLnBrk="0" hangingPunct="1">
                        <a:lnSpc>
                          <a:spcPct val="100000"/>
                        </a:lnSpc>
                        <a:spcBef>
                          <a:spcPct val="0"/>
                        </a:spcBef>
                        <a:spcAft>
                          <a:spcPct val="0"/>
                        </a:spcAft>
                        <a:buClrTx/>
                        <a:buSzTx/>
                        <a:buFontTx/>
                        <a:buNone/>
                        <a:tabLst/>
                      </a:pPr>
                      <a:r>
                        <a:rPr lang="es-CL" sz="1400" kern="1200" dirty="0" smtClean="0">
                          <a:solidFill>
                            <a:schemeClr val="dk1"/>
                          </a:solidFill>
                          <a:latin typeface="Comic Sans MS" panose="030F0702030302020204" pitchFamily="66" charset="0"/>
                          <a:ea typeface="+mn-ea"/>
                          <a:cs typeface="+mn-cs"/>
                        </a:rPr>
                        <a:t>&lt; 27  kg</a:t>
                      </a:r>
                    </a:p>
                    <a:p>
                      <a:pPr marL="0" marR="0" lvl="0" indent="0" algn="l" defTabSz="914400" rtl="0" eaLnBrk="1" fontAlgn="base" latinLnBrk="0" hangingPunct="1">
                        <a:lnSpc>
                          <a:spcPct val="100000"/>
                        </a:lnSpc>
                        <a:spcBef>
                          <a:spcPct val="0"/>
                        </a:spcBef>
                        <a:spcAft>
                          <a:spcPct val="0"/>
                        </a:spcAft>
                        <a:buClrTx/>
                        <a:buSzTx/>
                        <a:buFontTx/>
                        <a:buNone/>
                        <a:tabLst/>
                      </a:pPr>
                      <a:r>
                        <a:rPr lang="es-CL" sz="1400" kern="1200" dirty="0" smtClean="0">
                          <a:solidFill>
                            <a:schemeClr val="dk1"/>
                          </a:solidFill>
                          <a:latin typeface="Comic Sans MS" panose="030F0702030302020204" pitchFamily="66" charset="0"/>
                          <a:ea typeface="+mn-ea"/>
                          <a:cs typeface="+mn-cs"/>
                        </a:rPr>
                        <a:t>Mujeres:</a:t>
                      </a:r>
                    </a:p>
                    <a:p>
                      <a:pPr marL="0" marR="0" lvl="0" indent="0" algn="l" defTabSz="914400" rtl="0" eaLnBrk="1" fontAlgn="base" latinLnBrk="0" hangingPunct="1">
                        <a:lnSpc>
                          <a:spcPct val="100000"/>
                        </a:lnSpc>
                        <a:spcBef>
                          <a:spcPct val="0"/>
                        </a:spcBef>
                        <a:spcAft>
                          <a:spcPct val="0"/>
                        </a:spcAft>
                        <a:buClrTx/>
                        <a:buSzTx/>
                        <a:buFontTx/>
                        <a:buNone/>
                        <a:tabLst/>
                      </a:pPr>
                      <a:r>
                        <a:rPr lang="es-CL" sz="1400" kern="1200" dirty="0" smtClean="0">
                          <a:solidFill>
                            <a:schemeClr val="dk1"/>
                          </a:solidFill>
                          <a:latin typeface="Comic Sans MS" panose="030F0702030302020204" pitchFamily="66" charset="0"/>
                          <a:ea typeface="+mn-ea"/>
                          <a:cs typeface="+mn-cs"/>
                        </a:rPr>
                        <a:t>&lt; 15  kg </a:t>
                      </a:r>
                    </a:p>
                  </a:txBody>
                  <a:tcPr marL="91447" marR="91447" marT="47577" marB="47577" horzOverflow="overflow"/>
                </a:tc>
              </a:tr>
            </a:tbl>
          </a:graphicData>
        </a:graphic>
      </p:graphicFrame>
      <p:sp>
        <p:nvSpPr>
          <p:cNvPr id="5" name="Rectangle 4"/>
          <p:cNvSpPr>
            <a:spLocks noChangeArrowheads="1"/>
          </p:cNvSpPr>
          <p:nvPr/>
        </p:nvSpPr>
        <p:spPr bwMode="auto">
          <a:xfrm>
            <a:off x="2627784" y="6323657"/>
            <a:ext cx="23214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es-ES" altLang="es-CL" b="1" dirty="0">
                <a:solidFill>
                  <a:schemeClr val="bg1"/>
                </a:solidFill>
              </a:rPr>
              <a:t>(</a:t>
            </a:r>
            <a:r>
              <a:rPr lang="es-ES" altLang="es-CL" sz="1400" dirty="0">
                <a:latin typeface="Comic Sans MS" panose="030F0702030302020204" pitchFamily="66" charset="0"/>
              </a:rPr>
              <a:t>Cruz-</a:t>
            </a:r>
            <a:r>
              <a:rPr lang="es-ES" altLang="es-CL" sz="1400" dirty="0" err="1">
                <a:latin typeface="Comic Sans MS" panose="030F0702030302020204" pitchFamily="66" charset="0"/>
              </a:rPr>
              <a:t>Jentoft</a:t>
            </a:r>
            <a:r>
              <a:rPr lang="es-ES" altLang="es-CL" sz="1400" dirty="0">
                <a:latin typeface="Comic Sans MS" panose="030F0702030302020204" pitchFamily="66" charset="0"/>
              </a:rPr>
              <a:t> et al. </a:t>
            </a:r>
            <a:r>
              <a:rPr lang="es-ES" altLang="es-CL" sz="1400" dirty="0" smtClean="0">
                <a:latin typeface="Comic Sans MS" panose="030F0702030302020204" pitchFamily="66" charset="0"/>
              </a:rPr>
              <a:t>2010</a:t>
            </a:r>
            <a:endParaRPr lang="es-ES" altLang="es-CL" sz="1400" dirty="0">
              <a:latin typeface="Comic Sans MS" panose="030F0702030302020204" pitchFamily="66" charset="0"/>
            </a:endParaRPr>
          </a:p>
        </p:txBody>
      </p:sp>
    </p:spTree>
    <p:extLst>
      <p:ext uri="{BB962C8B-B14F-4D97-AF65-F5344CB8AC3E}">
        <p14:creationId xmlns:p14="http://schemas.microsoft.com/office/powerpoint/2010/main" val="1940320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827584" y="692696"/>
            <a:ext cx="7776864" cy="5544616"/>
            <a:chOff x="1187624" y="908720"/>
            <a:chExt cx="6840759" cy="4752528"/>
          </a:xfrm>
        </p:grpSpPr>
        <p:graphicFrame>
          <p:nvGraphicFramePr>
            <p:cNvPr id="5" name="4 Diagrama"/>
            <p:cNvGraphicFramePr/>
            <p:nvPr>
              <p:extLst>
                <p:ext uri="{D42A27DB-BD31-4B8C-83A1-F6EECF244321}">
                  <p14:modId xmlns:p14="http://schemas.microsoft.com/office/powerpoint/2010/main" val="1493380473"/>
                </p:ext>
              </p:extLst>
            </p:nvPr>
          </p:nvGraphicFramePr>
          <p:xfrm>
            <a:off x="1187624" y="908720"/>
            <a:ext cx="6840759"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4 Grupo"/>
            <p:cNvGrpSpPr/>
            <p:nvPr/>
          </p:nvGrpSpPr>
          <p:grpSpPr>
            <a:xfrm>
              <a:off x="3968432" y="3407951"/>
              <a:ext cx="1467664" cy="853440"/>
              <a:chOff x="0" y="0"/>
              <a:chExt cx="1207187" cy="853757"/>
            </a:xfrm>
          </p:grpSpPr>
          <p:grpSp>
            <p:nvGrpSpPr>
              <p:cNvPr id="7" name="6 Grupo"/>
              <p:cNvGrpSpPr/>
              <p:nvPr/>
            </p:nvGrpSpPr>
            <p:grpSpPr>
              <a:xfrm>
                <a:off x="0" y="7495"/>
                <a:ext cx="193258" cy="846262"/>
                <a:chOff x="0" y="0"/>
                <a:chExt cx="193258" cy="846262"/>
              </a:xfrm>
            </p:grpSpPr>
            <p:cxnSp>
              <p:nvCxnSpPr>
                <p:cNvPr id="9" name="14 Conector recto"/>
                <p:cNvCxnSpPr/>
                <p:nvPr/>
              </p:nvCxnSpPr>
              <p:spPr>
                <a:xfrm>
                  <a:off x="0" y="839449"/>
                  <a:ext cx="18478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17 Conector recto"/>
                <p:cNvCxnSpPr/>
                <p:nvPr/>
              </p:nvCxnSpPr>
              <p:spPr>
                <a:xfrm flipV="1">
                  <a:off x="187377" y="0"/>
                  <a:ext cx="5881" cy="846262"/>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8" name="19 Conector recto de flecha"/>
              <p:cNvCxnSpPr/>
              <p:nvPr/>
            </p:nvCxnSpPr>
            <p:spPr>
              <a:xfrm>
                <a:off x="187377" y="0"/>
                <a:ext cx="101981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sp>
        <p:nvSpPr>
          <p:cNvPr id="11" name="10 Rectángulo"/>
          <p:cNvSpPr/>
          <p:nvPr/>
        </p:nvSpPr>
        <p:spPr>
          <a:xfrm>
            <a:off x="179512" y="88161"/>
            <a:ext cx="8712968" cy="400110"/>
          </a:xfrm>
          <a:prstGeom prst="rect">
            <a:avLst/>
          </a:prstGeom>
        </p:spPr>
        <p:txBody>
          <a:bodyPr wrap="square">
            <a:spAutoFit/>
          </a:bodyPr>
          <a:lstStyle/>
          <a:p>
            <a:pPr algn="ctr">
              <a:spcBef>
                <a:spcPct val="0"/>
              </a:spcBef>
              <a:defRPr/>
            </a:pPr>
            <a:r>
              <a:rPr lang="es-CL" sz="20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rPr>
              <a:t>Algoritmo </a:t>
            </a:r>
            <a:r>
              <a:rPr lang="es-CL" sz="20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rPr>
              <a:t>para pesquisar sarcopenia en CAPS</a:t>
            </a:r>
          </a:p>
        </p:txBody>
      </p:sp>
    </p:spTree>
    <p:extLst>
      <p:ext uri="{BB962C8B-B14F-4D97-AF65-F5344CB8AC3E}">
        <p14:creationId xmlns:p14="http://schemas.microsoft.com/office/powerpoint/2010/main" val="2960713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a:spLocks noChangeArrowheads="1"/>
          </p:cNvSpPr>
          <p:nvPr/>
        </p:nvSpPr>
        <p:spPr bwMode="auto">
          <a:xfrm>
            <a:off x="251457" y="233191"/>
            <a:ext cx="763291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rPr>
              <a:t>Comparación </a:t>
            </a:r>
            <a:r>
              <a:rPr lang="es-CL" b="1" dirty="0" smtClean="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rPr>
              <a:t>Masa muscular apendicular (MMA) </a:t>
            </a:r>
            <a:r>
              <a:rPr lang="es-CL"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rPr>
              <a:t>e </a:t>
            </a:r>
            <a:r>
              <a:rPr lang="es-CL" b="1" dirty="0" smtClean="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rPr>
              <a:t>Índice de masa muscular esquelética (IMMA) </a:t>
            </a:r>
            <a:r>
              <a:rPr lang="es-CL"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rPr>
              <a:t>por </a:t>
            </a:r>
            <a:r>
              <a:rPr lang="es-CL"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rPr>
              <a:t>DEXA </a:t>
            </a:r>
            <a:r>
              <a:rPr lang="es-CL"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rPr>
              <a:t>y </a:t>
            </a:r>
            <a:r>
              <a:rPr lang="es-CL"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rPr>
              <a:t>por ecuación en </a:t>
            </a:r>
            <a:r>
              <a:rPr lang="es-CL" b="1" dirty="0" smtClean="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rPr>
              <a:t>la </a:t>
            </a:r>
            <a:r>
              <a:rPr lang="es-CL"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rPr>
              <a:t>etapa 2, </a:t>
            </a:r>
            <a:r>
              <a:rPr lang="es-CL"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rPr>
              <a:t>por </a:t>
            </a:r>
            <a:r>
              <a:rPr lang="es-CL"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rPr>
              <a:t>sexo</a:t>
            </a:r>
            <a:endParaRPr lang="es-CL" altLang="es-CL"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endParaRPr>
          </a:p>
        </p:txBody>
      </p:sp>
      <p:graphicFrame>
        <p:nvGraphicFramePr>
          <p:cNvPr id="5" name="4 Tabla"/>
          <p:cNvGraphicFramePr>
            <a:graphicFrameLocks noGrp="1"/>
          </p:cNvGraphicFramePr>
          <p:nvPr>
            <p:extLst>
              <p:ext uri="{D42A27DB-BD31-4B8C-83A1-F6EECF244321}">
                <p14:modId xmlns:p14="http://schemas.microsoft.com/office/powerpoint/2010/main" val="3649303906"/>
              </p:ext>
            </p:extLst>
          </p:nvPr>
        </p:nvGraphicFramePr>
        <p:xfrm>
          <a:off x="611559" y="1483085"/>
          <a:ext cx="7992888" cy="3439876"/>
        </p:xfrm>
        <a:graphic>
          <a:graphicData uri="http://schemas.openxmlformats.org/drawingml/2006/table">
            <a:tbl>
              <a:tblPr firstRow="1" firstCol="1" bandRow="1">
                <a:tableStyleId>{08FB837D-C827-4EFA-A057-4D05807E0F7C}</a:tableStyleId>
              </a:tblPr>
              <a:tblGrid>
                <a:gridCol w="2166276"/>
                <a:gridCol w="1496364"/>
                <a:gridCol w="1438812"/>
                <a:gridCol w="1496364"/>
                <a:gridCol w="1395072"/>
              </a:tblGrid>
              <a:tr h="529163">
                <a:tc>
                  <a:txBody>
                    <a:bodyPr/>
                    <a:lstStyle/>
                    <a:p>
                      <a:pPr>
                        <a:lnSpc>
                          <a:spcPct val="150000"/>
                        </a:lnSpc>
                      </a:pPr>
                      <a:endParaRPr lang="es-CL" sz="1600" b="1" dirty="0">
                        <a:solidFill>
                          <a:schemeClr val="accent3">
                            <a:lumMod val="50000"/>
                          </a:schemeClr>
                        </a:solidFill>
                        <a:effectLst/>
                        <a:latin typeface="Comic Sans MS" panose="030F0702030302020204" pitchFamily="66" charset="0"/>
                      </a:endParaRPr>
                    </a:p>
                  </a:txBody>
                  <a:tcPr marL="44450" marR="44450" marT="0" marB="0" anchor="ctr"/>
                </a:tc>
                <a:tc gridSpan="2">
                  <a:txBody>
                    <a:bodyPr/>
                    <a:lstStyle/>
                    <a:p>
                      <a:pPr algn="ctr">
                        <a:lnSpc>
                          <a:spcPct val="150000"/>
                        </a:lnSpc>
                        <a:spcAft>
                          <a:spcPts val="0"/>
                        </a:spcAft>
                      </a:pPr>
                      <a:r>
                        <a:rPr lang="es-CL" sz="1600" b="1" dirty="0">
                          <a:solidFill>
                            <a:schemeClr val="accent3">
                              <a:lumMod val="50000"/>
                            </a:schemeClr>
                          </a:solidFill>
                          <a:effectLst/>
                          <a:latin typeface="Comic Sans MS" panose="030F0702030302020204" pitchFamily="66" charset="0"/>
                        </a:rPr>
                        <a:t>Hombres </a:t>
                      </a:r>
                      <a:endParaRPr lang="es-CL" sz="1600" b="1" dirty="0">
                        <a:solidFill>
                          <a:schemeClr val="accent3">
                            <a:lumMod val="50000"/>
                          </a:schemeClr>
                        </a:solidFill>
                        <a:effectLst/>
                        <a:latin typeface="Comic Sans MS" panose="030F0702030302020204" pitchFamily="66" charset="0"/>
                        <a:ea typeface="Times New Roman"/>
                      </a:endParaRPr>
                    </a:p>
                  </a:txBody>
                  <a:tcPr marL="44450" marR="44450" marT="0" marB="0" anchor="ctr"/>
                </a:tc>
                <a:tc hMerge="1">
                  <a:txBody>
                    <a:bodyPr/>
                    <a:lstStyle/>
                    <a:p>
                      <a:pPr>
                        <a:lnSpc>
                          <a:spcPct val="115000"/>
                        </a:lnSpc>
                      </a:pPr>
                      <a:endParaRPr lang="es-CL" sz="2000" dirty="0">
                        <a:solidFill>
                          <a:schemeClr val="accent3">
                            <a:lumMod val="50000"/>
                          </a:schemeClr>
                        </a:solidFill>
                        <a:effectLst/>
                        <a:latin typeface="+mn-lt"/>
                      </a:endParaRPr>
                    </a:p>
                  </a:txBody>
                  <a:tcPr marL="44450" marR="44450" marT="0" marB="0" anchor="ctr"/>
                </a:tc>
                <a:tc gridSpan="2">
                  <a:txBody>
                    <a:bodyPr/>
                    <a:lstStyle/>
                    <a:p>
                      <a:pPr algn="ctr">
                        <a:lnSpc>
                          <a:spcPct val="150000"/>
                        </a:lnSpc>
                        <a:spcAft>
                          <a:spcPts val="0"/>
                        </a:spcAft>
                      </a:pPr>
                      <a:r>
                        <a:rPr lang="es-CL" sz="1600" b="1" dirty="0">
                          <a:solidFill>
                            <a:schemeClr val="accent3">
                              <a:lumMod val="50000"/>
                            </a:schemeClr>
                          </a:solidFill>
                          <a:effectLst/>
                          <a:latin typeface="Comic Sans MS" panose="030F0702030302020204" pitchFamily="66" charset="0"/>
                        </a:rPr>
                        <a:t>Mujeres</a:t>
                      </a:r>
                      <a:endParaRPr lang="es-CL" sz="1600" b="1" dirty="0">
                        <a:solidFill>
                          <a:schemeClr val="accent3">
                            <a:lumMod val="50000"/>
                          </a:schemeClr>
                        </a:solidFill>
                        <a:effectLst/>
                        <a:latin typeface="Comic Sans MS" panose="030F0702030302020204" pitchFamily="66" charset="0"/>
                        <a:ea typeface="Times New Roman"/>
                      </a:endParaRPr>
                    </a:p>
                  </a:txBody>
                  <a:tcPr marL="44450" marR="44450" marT="0" marB="0" anchor="ctr"/>
                </a:tc>
                <a:tc hMerge="1">
                  <a:txBody>
                    <a:bodyPr/>
                    <a:lstStyle/>
                    <a:p>
                      <a:pPr>
                        <a:lnSpc>
                          <a:spcPct val="115000"/>
                        </a:lnSpc>
                      </a:pPr>
                      <a:endParaRPr lang="es-CL" sz="2000" dirty="0">
                        <a:solidFill>
                          <a:schemeClr val="accent3">
                            <a:lumMod val="50000"/>
                          </a:schemeClr>
                        </a:solidFill>
                        <a:effectLst/>
                        <a:latin typeface="+mn-lt"/>
                      </a:endParaRPr>
                    </a:p>
                  </a:txBody>
                  <a:tcPr marL="44450" marR="44450" marT="0" marB="0" anchor="ctr"/>
                </a:tc>
              </a:tr>
              <a:tr h="358877">
                <a:tc>
                  <a:txBody>
                    <a:bodyPr/>
                    <a:lstStyle/>
                    <a:p>
                      <a:pPr>
                        <a:lnSpc>
                          <a:spcPct val="150000"/>
                        </a:lnSpc>
                      </a:pPr>
                      <a:endParaRPr lang="es-CL" sz="1600" b="1" dirty="0">
                        <a:solidFill>
                          <a:schemeClr val="accent3">
                            <a:lumMod val="50000"/>
                          </a:schemeClr>
                        </a:solidFill>
                        <a:effectLst/>
                        <a:latin typeface="Comic Sans MS" panose="030F0702030302020204" pitchFamily="66" charset="0"/>
                      </a:endParaRPr>
                    </a:p>
                  </a:txBody>
                  <a:tcPr marL="44450" marR="44450" marT="0" marB="0" anchor="ctr"/>
                </a:tc>
                <a:tc>
                  <a:txBody>
                    <a:bodyPr/>
                    <a:lstStyle/>
                    <a:p>
                      <a:pPr algn="ctr">
                        <a:lnSpc>
                          <a:spcPct val="150000"/>
                        </a:lnSpc>
                        <a:spcAft>
                          <a:spcPts val="0"/>
                        </a:spcAft>
                      </a:pPr>
                      <a:r>
                        <a:rPr lang="es-CL" sz="1600" b="1" dirty="0">
                          <a:solidFill>
                            <a:schemeClr val="accent3">
                              <a:lumMod val="50000"/>
                            </a:schemeClr>
                          </a:solidFill>
                          <a:effectLst/>
                          <a:latin typeface="Comic Sans MS" panose="030F0702030302020204" pitchFamily="66" charset="0"/>
                        </a:rPr>
                        <a:t>DXA</a:t>
                      </a:r>
                      <a:endParaRPr lang="es-CL" sz="1600" b="1" dirty="0">
                        <a:solidFill>
                          <a:schemeClr val="accent3">
                            <a:lumMod val="50000"/>
                          </a:schemeClr>
                        </a:solidFill>
                        <a:effectLst/>
                        <a:latin typeface="Comic Sans MS" panose="030F0702030302020204" pitchFamily="66" charset="0"/>
                        <a:ea typeface="Times New Roman"/>
                      </a:endParaRPr>
                    </a:p>
                  </a:txBody>
                  <a:tcPr marL="44450" marR="44450" marT="0" marB="0" anchor="ctr"/>
                </a:tc>
                <a:tc>
                  <a:txBody>
                    <a:bodyPr/>
                    <a:lstStyle/>
                    <a:p>
                      <a:pPr algn="ctr">
                        <a:lnSpc>
                          <a:spcPct val="150000"/>
                        </a:lnSpc>
                        <a:spcAft>
                          <a:spcPts val="0"/>
                        </a:spcAft>
                      </a:pPr>
                      <a:r>
                        <a:rPr lang="es-CL" sz="1600" b="1" dirty="0">
                          <a:solidFill>
                            <a:schemeClr val="accent3">
                              <a:lumMod val="50000"/>
                            </a:schemeClr>
                          </a:solidFill>
                          <a:effectLst/>
                          <a:latin typeface="Comic Sans MS" panose="030F0702030302020204" pitchFamily="66" charset="0"/>
                        </a:rPr>
                        <a:t>Ecuación</a:t>
                      </a:r>
                      <a:endParaRPr lang="es-CL" sz="1600" b="1" dirty="0">
                        <a:solidFill>
                          <a:schemeClr val="accent3">
                            <a:lumMod val="50000"/>
                          </a:schemeClr>
                        </a:solidFill>
                        <a:effectLst/>
                        <a:latin typeface="Comic Sans MS" panose="030F0702030302020204" pitchFamily="66" charset="0"/>
                        <a:ea typeface="Times New Roman"/>
                      </a:endParaRPr>
                    </a:p>
                  </a:txBody>
                  <a:tcPr marL="44450" marR="44450" marT="0" marB="0" anchor="ctr"/>
                </a:tc>
                <a:tc>
                  <a:txBody>
                    <a:bodyPr/>
                    <a:lstStyle/>
                    <a:p>
                      <a:pPr algn="ctr">
                        <a:lnSpc>
                          <a:spcPct val="150000"/>
                        </a:lnSpc>
                        <a:spcAft>
                          <a:spcPts val="0"/>
                        </a:spcAft>
                      </a:pPr>
                      <a:r>
                        <a:rPr lang="es-CL" sz="1600" b="1" dirty="0">
                          <a:solidFill>
                            <a:schemeClr val="accent3">
                              <a:lumMod val="50000"/>
                            </a:schemeClr>
                          </a:solidFill>
                          <a:effectLst/>
                          <a:latin typeface="Comic Sans MS" panose="030F0702030302020204" pitchFamily="66" charset="0"/>
                        </a:rPr>
                        <a:t>DXA</a:t>
                      </a:r>
                      <a:endParaRPr lang="es-CL" sz="1600" b="1" dirty="0">
                        <a:solidFill>
                          <a:schemeClr val="accent3">
                            <a:lumMod val="50000"/>
                          </a:schemeClr>
                        </a:solidFill>
                        <a:effectLst/>
                        <a:latin typeface="Comic Sans MS" panose="030F0702030302020204" pitchFamily="66" charset="0"/>
                        <a:ea typeface="Times New Roman"/>
                      </a:endParaRPr>
                    </a:p>
                  </a:txBody>
                  <a:tcPr marL="44450" marR="44450" marT="0" marB="0" anchor="ctr"/>
                </a:tc>
                <a:tc>
                  <a:txBody>
                    <a:bodyPr/>
                    <a:lstStyle/>
                    <a:p>
                      <a:pPr algn="ctr">
                        <a:lnSpc>
                          <a:spcPct val="150000"/>
                        </a:lnSpc>
                        <a:spcAft>
                          <a:spcPts val="0"/>
                        </a:spcAft>
                      </a:pPr>
                      <a:r>
                        <a:rPr lang="es-CL" sz="1600" b="1" dirty="0">
                          <a:solidFill>
                            <a:schemeClr val="accent3">
                              <a:lumMod val="50000"/>
                            </a:schemeClr>
                          </a:solidFill>
                          <a:effectLst/>
                          <a:latin typeface="Comic Sans MS" panose="030F0702030302020204" pitchFamily="66" charset="0"/>
                        </a:rPr>
                        <a:t>Ecuación</a:t>
                      </a:r>
                      <a:endParaRPr lang="es-CL" sz="1600" b="1" dirty="0">
                        <a:solidFill>
                          <a:schemeClr val="accent3">
                            <a:lumMod val="50000"/>
                          </a:schemeClr>
                        </a:solidFill>
                        <a:effectLst/>
                        <a:latin typeface="Comic Sans MS" panose="030F0702030302020204" pitchFamily="66" charset="0"/>
                        <a:ea typeface="Times New Roman"/>
                      </a:endParaRPr>
                    </a:p>
                  </a:txBody>
                  <a:tcPr marL="44450" marR="44450" marT="0" marB="0" anchor="ctr"/>
                </a:tc>
              </a:tr>
              <a:tr h="406715">
                <a:tc>
                  <a:txBody>
                    <a:bodyPr/>
                    <a:lstStyle/>
                    <a:p>
                      <a:pPr>
                        <a:lnSpc>
                          <a:spcPct val="150000"/>
                        </a:lnSpc>
                        <a:spcAft>
                          <a:spcPts val="0"/>
                        </a:spcAft>
                      </a:pPr>
                      <a:endParaRPr lang="es-CL" sz="1600" b="1" dirty="0">
                        <a:solidFill>
                          <a:schemeClr val="accent3">
                            <a:lumMod val="50000"/>
                          </a:schemeClr>
                        </a:solidFill>
                        <a:effectLst/>
                        <a:latin typeface="Comic Sans MS" panose="030F0702030302020204" pitchFamily="66" charset="0"/>
                        <a:ea typeface="Times New Roman"/>
                      </a:endParaRPr>
                    </a:p>
                  </a:txBody>
                  <a:tcPr marL="44450" marR="44450" marT="0" marB="0" anchor="ctr"/>
                </a:tc>
                <a:tc gridSpan="2">
                  <a:txBody>
                    <a:bodyPr/>
                    <a:lstStyle/>
                    <a:p>
                      <a:pPr algn="ctr">
                        <a:lnSpc>
                          <a:spcPct val="150000"/>
                        </a:lnSpc>
                        <a:spcAft>
                          <a:spcPts val="0"/>
                        </a:spcAft>
                      </a:pPr>
                      <a:r>
                        <a:rPr lang="es-CL" sz="1600" b="1" dirty="0">
                          <a:solidFill>
                            <a:schemeClr val="accent3">
                              <a:lumMod val="50000"/>
                            </a:schemeClr>
                          </a:solidFill>
                          <a:effectLst/>
                          <a:latin typeface="Comic Sans MS" panose="030F0702030302020204" pitchFamily="66" charset="0"/>
                        </a:rPr>
                        <a:t>n=46</a:t>
                      </a:r>
                      <a:endParaRPr lang="es-CL" sz="1600" b="1" dirty="0">
                        <a:solidFill>
                          <a:schemeClr val="accent3">
                            <a:lumMod val="50000"/>
                          </a:schemeClr>
                        </a:solidFill>
                        <a:effectLst/>
                        <a:latin typeface="Comic Sans MS" panose="030F0702030302020204" pitchFamily="66" charset="0"/>
                        <a:ea typeface="Times New Roman"/>
                      </a:endParaRPr>
                    </a:p>
                  </a:txBody>
                  <a:tcPr marL="44450" marR="44450" marT="0" marB="0" anchor="ctr"/>
                </a:tc>
                <a:tc hMerge="1">
                  <a:txBody>
                    <a:bodyPr/>
                    <a:lstStyle/>
                    <a:p>
                      <a:pPr>
                        <a:lnSpc>
                          <a:spcPct val="115000"/>
                        </a:lnSpc>
                      </a:pPr>
                      <a:endParaRPr lang="es-CL" sz="2000" b="1" dirty="0">
                        <a:solidFill>
                          <a:schemeClr val="accent3">
                            <a:lumMod val="50000"/>
                          </a:schemeClr>
                        </a:solidFill>
                        <a:effectLst/>
                        <a:latin typeface="+mn-lt"/>
                      </a:endParaRPr>
                    </a:p>
                  </a:txBody>
                  <a:tcPr marL="44450" marR="44450" marT="0" marB="0" anchor="ctr"/>
                </a:tc>
                <a:tc gridSpan="2">
                  <a:txBody>
                    <a:bodyPr/>
                    <a:lstStyle/>
                    <a:p>
                      <a:pPr algn="ctr">
                        <a:lnSpc>
                          <a:spcPct val="150000"/>
                        </a:lnSpc>
                        <a:spcAft>
                          <a:spcPts val="0"/>
                        </a:spcAft>
                      </a:pPr>
                      <a:r>
                        <a:rPr lang="es-CL" sz="1600" b="1" dirty="0">
                          <a:solidFill>
                            <a:schemeClr val="accent3">
                              <a:lumMod val="50000"/>
                            </a:schemeClr>
                          </a:solidFill>
                          <a:effectLst/>
                          <a:latin typeface="Comic Sans MS" panose="030F0702030302020204" pitchFamily="66" charset="0"/>
                        </a:rPr>
                        <a:t>n=118</a:t>
                      </a:r>
                      <a:endParaRPr lang="es-CL" sz="1600" b="1" dirty="0">
                        <a:solidFill>
                          <a:schemeClr val="accent3">
                            <a:lumMod val="50000"/>
                          </a:schemeClr>
                        </a:solidFill>
                        <a:effectLst/>
                        <a:latin typeface="Comic Sans MS" panose="030F0702030302020204" pitchFamily="66" charset="0"/>
                        <a:ea typeface="Times New Roman"/>
                      </a:endParaRPr>
                    </a:p>
                  </a:txBody>
                  <a:tcPr marL="44450" marR="44450" marT="0" marB="0" anchor="ctr"/>
                </a:tc>
                <a:tc hMerge="1">
                  <a:txBody>
                    <a:bodyPr/>
                    <a:lstStyle/>
                    <a:p>
                      <a:pPr>
                        <a:lnSpc>
                          <a:spcPct val="115000"/>
                        </a:lnSpc>
                      </a:pPr>
                      <a:endParaRPr lang="es-CL" sz="2000" dirty="0">
                        <a:solidFill>
                          <a:schemeClr val="accent3">
                            <a:lumMod val="50000"/>
                          </a:schemeClr>
                        </a:solidFill>
                        <a:effectLst/>
                        <a:latin typeface="+mn-lt"/>
                      </a:endParaRPr>
                    </a:p>
                  </a:txBody>
                  <a:tcPr marL="44450" marR="44450" marT="0" marB="0" anchor="ctr"/>
                </a:tc>
              </a:tr>
              <a:tr h="463018">
                <a:tc>
                  <a:txBody>
                    <a:bodyPr/>
                    <a:lstStyle/>
                    <a:p>
                      <a:pPr>
                        <a:lnSpc>
                          <a:spcPct val="150000"/>
                        </a:lnSpc>
                        <a:spcAft>
                          <a:spcPts val="0"/>
                        </a:spcAft>
                      </a:pPr>
                      <a:r>
                        <a:rPr lang="es-CL" sz="1600" b="1" dirty="0" smtClean="0">
                          <a:solidFill>
                            <a:schemeClr val="accent3">
                              <a:lumMod val="50000"/>
                            </a:schemeClr>
                          </a:solidFill>
                          <a:effectLst/>
                          <a:latin typeface="Comic Sans MS" panose="030F0702030302020204" pitchFamily="66" charset="0"/>
                        </a:rPr>
                        <a:t>MMA</a:t>
                      </a:r>
                      <a:endParaRPr lang="es-CL" sz="1600" b="1" dirty="0">
                        <a:solidFill>
                          <a:schemeClr val="accent3">
                            <a:lumMod val="50000"/>
                          </a:schemeClr>
                        </a:solidFill>
                        <a:effectLst/>
                        <a:latin typeface="Comic Sans MS" panose="030F0702030302020204" pitchFamily="66" charset="0"/>
                        <a:ea typeface="Times New Roman"/>
                      </a:endParaRPr>
                    </a:p>
                  </a:txBody>
                  <a:tcPr marL="44450" marR="44450" marT="0" marB="0" anchor="ctr"/>
                </a:tc>
                <a:tc>
                  <a:txBody>
                    <a:bodyPr/>
                    <a:lstStyle/>
                    <a:p>
                      <a:pPr algn="ctr">
                        <a:lnSpc>
                          <a:spcPct val="150000"/>
                        </a:lnSpc>
                        <a:spcAft>
                          <a:spcPts val="0"/>
                        </a:spcAft>
                      </a:pPr>
                      <a:r>
                        <a:rPr lang="es-CL" sz="1600" b="1" dirty="0" smtClean="0">
                          <a:solidFill>
                            <a:schemeClr val="accent3">
                              <a:lumMod val="50000"/>
                            </a:schemeClr>
                          </a:solidFill>
                          <a:effectLst/>
                          <a:latin typeface="Comic Sans MS" panose="030F0702030302020204" pitchFamily="66" charset="0"/>
                        </a:rPr>
                        <a:t>21,86±4,16</a:t>
                      </a:r>
                      <a:endParaRPr lang="es-CL" sz="1600" b="1" dirty="0">
                        <a:solidFill>
                          <a:schemeClr val="accent3">
                            <a:lumMod val="50000"/>
                          </a:schemeClr>
                        </a:solidFill>
                        <a:effectLst/>
                        <a:latin typeface="Comic Sans MS" panose="030F0702030302020204" pitchFamily="66" charset="0"/>
                        <a:ea typeface="Times New Roman"/>
                      </a:endParaRPr>
                    </a:p>
                  </a:txBody>
                  <a:tcPr marL="44450" marR="44450" marT="0" marB="0" anchor="ctr"/>
                </a:tc>
                <a:tc>
                  <a:txBody>
                    <a:bodyPr/>
                    <a:lstStyle/>
                    <a:p>
                      <a:pPr algn="ctr">
                        <a:lnSpc>
                          <a:spcPct val="150000"/>
                        </a:lnSpc>
                        <a:spcAft>
                          <a:spcPts val="0"/>
                        </a:spcAft>
                      </a:pPr>
                      <a:r>
                        <a:rPr lang="es-CL" sz="1600" b="1" dirty="0" smtClean="0">
                          <a:solidFill>
                            <a:schemeClr val="accent3">
                              <a:lumMod val="50000"/>
                            </a:schemeClr>
                          </a:solidFill>
                          <a:effectLst/>
                          <a:latin typeface="Comic Sans MS" panose="030F0702030302020204" pitchFamily="66" charset="0"/>
                        </a:rPr>
                        <a:t>21,38±2,61</a:t>
                      </a:r>
                      <a:endParaRPr lang="es-CL" sz="1600" b="1" dirty="0">
                        <a:solidFill>
                          <a:schemeClr val="accent3">
                            <a:lumMod val="50000"/>
                          </a:schemeClr>
                        </a:solidFill>
                        <a:effectLst/>
                        <a:latin typeface="Comic Sans MS" panose="030F0702030302020204" pitchFamily="66" charset="0"/>
                        <a:ea typeface="Times New Roman"/>
                      </a:endParaRPr>
                    </a:p>
                  </a:txBody>
                  <a:tcPr marL="44450" marR="44450" marT="0" marB="0" anchor="ctr"/>
                </a:tc>
                <a:tc>
                  <a:txBody>
                    <a:bodyPr/>
                    <a:lstStyle/>
                    <a:p>
                      <a:pPr algn="ctr">
                        <a:lnSpc>
                          <a:spcPct val="150000"/>
                        </a:lnSpc>
                        <a:spcAft>
                          <a:spcPts val="0"/>
                        </a:spcAft>
                      </a:pPr>
                      <a:r>
                        <a:rPr lang="es-CL" sz="1600" b="1" dirty="0" smtClean="0">
                          <a:solidFill>
                            <a:schemeClr val="accent3">
                              <a:lumMod val="50000"/>
                            </a:schemeClr>
                          </a:solidFill>
                          <a:effectLst/>
                          <a:latin typeface="Comic Sans MS" panose="030F0702030302020204" pitchFamily="66" charset="0"/>
                        </a:rPr>
                        <a:t>14,57±2,44</a:t>
                      </a:r>
                      <a:endParaRPr lang="es-CL" sz="1600" b="1" dirty="0">
                        <a:solidFill>
                          <a:schemeClr val="accent3">
                            <a:lumMod val="50000"/>
                          </a:schemeClr>
                        </a:solidFill>
                        <a:effectLst/>
                        <a:latin typeface="Comic Sans MS" panose="030F0702030302020204" pitchFamily="66" charset="0"/>
                        <a:ea typeface="Times New Roman"/>
                      </a:endParaRPr>
                    </a:p>
                  </a:txBody>
                  <a:tcPr marL="44450" marR="44450" marT="0" marB="0" anchor="ctr"/>
                </a:tc>
                <a:tc>
                  <a:txBody>
                    <a:bodyPr/>
                    <a:lstStyle/>
                    <a:p>
                      <a:pPr algn="ctr">
                        <a:lnSpc>
                          <a:spcPct val="150000"/>
                        </a:lnSpc>
                        <a:spcAft>
                          <a:spcPts val="0"/>
                        </a:spcAft>
                      </a:pPr>
                      <a:r>
                        <a:rPr lang="es-CL" sz="1600" b="1" dirty="0" smtClean="0">
                          <a:solidFill>
                            <a:schemeClr val="accent3">
                              <a:lumMod val="50000"/>
                            </a:schemeClr>
                          </a:solidFill>
                          <a:effectLst/>
                          <a:latin typeface="Comic Sans MS" panose="030F0702030302020204" pitchFamily="66" charset="0"/>
                        </a:rPr>
                        <a:t>14,48±2,11</a:t>
                      </a:r>
                      <a:endParaRPr lang="es-CL" sz="1600" b="1" dirty="0">
                        <a:solidFill>
                          <a:schemeClr val="accent3">
                            <a:lumMod val="50000"/>
                          </a:schemeClr>
                        </a:solidFill>
                        <a:effectLst/>
                        <a:latin typeface="Comic Sans MS" panose="030F0702030302020204" pitchFamily="66" charset="0"/>
                        <a:ea typeface="Times New Roman"/>
                      </a:endParaRPr>
                    </a:p>
                  </a:txBody>
                  <a:tcPr marL="44450" marR="44450" marT="0" marB="0" anchor="ctr"/>
                </a:tc>
              </a:tr>
              <a:tr h="481325">
                <a:tc>
                  <a:txBody>
                    <a:bodyPr/>
                    <a:lstStyle/>
                    <a:p>
                      <a:pPr algn="r">
                        <a:lnSpc>
                          <a:spcPct val="150000"/>
                        </a:lnSpc>
                        <a:spcAft>
                          <a:spcPts val="0"/>
                        </a:spcAft>
                      </a:pPr>
                      <a:r>
                        <a:rPr lang="es-CL" sz="1600" b="1" dirty="0" smtClean="0">
                          <a:solidFill>
                            <a:schemeClr val="accent3">
                              <a:lumMod val="50000"/>
                            </a:schemeClr>
                          </a:solidFill>
                          <a:effectLst/>
                          <a:latin typeface="Comic Sans MS" panose="030F0702030302020204" pitchFamily="66" charset="0"/>
                        </a:rPr>
                        <a:t>             </a:t>
                      </a:r>
                      <a:r>
                        <a:rPr lang="es-CL" sz="1600" b="1" dirty="0" smtClean="0">
                          <a:solidFill>
                            <a:schemeClr val="accent3">
                              <a:lumMod val="50000"/>
                            </a:schemeClr>
                          </a:solidFill>
                          <a:effectLst/>
                          <a:latin typeface="Comic Sans MS" panose="030F0702030302020204" pitchFamily="66" charset="0"/>
                        </a:rPr>
                        <a:t> </a:t>
                      </a:r>
                      <a:r>
                        <a:rPr lang="es-CL" sz="1600" b="1" dirty="0" smtClean="0">
                          <a:solidFill>
                            <a:schemeClr val="accent3">
                              <a:lumMod val="50000"/>
                            </a:schemeClr>
                          </a:solidFill>
                          <a:effectLst/>
                          <a:latin typeface="Comic Sans MS" panose="030F0702030302020204" pitchFamily="66" charset="0"/>
                        </a:rPr>
                        <a:t>IC </a:t>
                      </a:r>
                      <a:r>
                        <a:rPr lang="es-CL" sz="1600" b="1" dirty="0">
                          <a:solidFill>
                            <a:schemeClr val="accent3">
                              <a:lumMod val="50000"/>
                            </a:schemeClr>
                          </a:solidFill>
                          <a:effectLst/>
                          <a:latin typeface="Comic Sans MS" panose="030F0702030302020204" pitchFamily="66" charset="0"/>
                        </a:rPr>
                        <a:t>95%</a:t>
                      </a:r>
                      <a:endParaRPr lang="es-CL" sz="1600" b="1" dirty="0">
                        <a:solidFill>
                          <a:schemeClr val="accent3">
                            <a:lumMod val="50000"/>
                          </a:schemeClr>
                        </a:solidFill>
                        <a:effectLst/>
                        <a:latin typeface="Comic Sans MS" panose="030F0702030302020204" pitchFamily="66" charset="0"/>
                        <a:ea typeface="Times New Roman"/>
                      </a:endParaRPr>
                    </a:p>
                  </a:txBody>
                  <a:tcPr marL="44450" marR="44450" marT="0" marB="0" anchor="ctr"/>
                </a:tc>
                <a:tc>
                  <a:txBody>
                    <a:bodyPr/>
                    <a:lstStyle/>
                    <a:p>
                      <a:pPr algn="ctr">
                        <a:lnSpc>
                          <a:spcPct val="150000"/>
                        </a:lnSpc>
                        <a:spcAft>
                          <a:spcPts val="0"/>
                        </a:spcAft>
                      </a:pPr>
                      <a:r>
                        <a:rPr lang="es-CL" sz="1600" b="1" dirty="0" smtClean="0">
                          <a:solidFill>
                            <a:schemeClr val="accent3">
                              <a:lumMod val="50000"/>
                            </a:schemeClr>
                          </a:solidFill>
                          <a:effectLst/>
                          <a:latin typeface="Comic Sans MS" panose="030F0702030302020204" pitchFamily="66" charset="0"/>
                        </a:rPr>
                        <a:t>20,62-23,09</a:t>
                      </a:r>
                      <a:endParaRPr lang="es-CL" sz="1600" b="1" dirty="0">
                        <a:solidFill>
                          <a:schemeClr val="accent3">
                            <a:lumMod val="50000"/>
                          </a:schemeClr>
                        </a:solidFill>
                        <a:effectLst/>
                        <a:latin typeface="Comic Sans MS" panose="030F0702030302020204" pitchFamily="66" charset="0"/>
                        <a:ea typeface="Times New Roman"/>
                      </a:endParaRPr>
                    </a:p>
                  </a:txBody>
                  <a:tcPr marL="44450" marR="44450" marT="0" marB="0" anchor="ctr"/>
                </a:tc>
                <a:tc>
                  <a:txBody>
                    <a:bodyPr/>
                    <a:lstStyle/>
                    <a:p>
                      <a:pPr algn="ctr">
                        <a:lnSpc>
                          <a:spcPct val="150000"/>
                        </a:lnSpc>
                        <a:spcAft>
                          <a:spcPts val="0"/>
                        </a:spcAft>
                      </a:pPr>
                      <a:r>
                        <a:rPr lang="es-CL" sz="1600" b="1" dirty="0" smtClean="0">
                          <a:solidFill>
                            <a:schemeClr val="accent3">
                              <a:lumMod val="50000"/>
                            </a:schemeClr>
                          </a:solidFill>
                          <a:effectLst/>
                          <a:latin typeface="Comic Sans MS" panose="030F0702030302020204" pitchFamily="66" charset="0"/>
                        </a:rPr>
                        <a:t>20,60-22,15</a:t>
                      </a:r>
                      <a:endParaRPr lang="es-CL" sz="1600" b="1" dirty="0">
                        <a:solidFill>
                          <a:schemeClr val="accent3">
                            <a:lumMod val="50000"/>
                          </a:schemeClr>
                        </a:solidFill>
                        <a:effectLst/>
                        <a:latin typeface="Comic Sans MS" panose="030F0702030302020204" pitchFamily="66" charset="0"/>
                        <a:ea typeface="Times New Roman"/>
                      </a:endParaRPr>
                    </a:p>
                  </a:txBody>
                  <a:tcPr marL="44450" marR="44450" marT="0" marB="0" anchor="ctr"/>
                </a:tc>
                <a:tc>
                  <a:txBody>
                    <a:bodyPr/>
                    <a:lstStyle/>
                    <a:p>
                      <a:pPr algn="ctr">
                        <a:lnSpc>
                          <a:spcPct val="150000"/>
                        </a:lnSpc>
                        <a:spcAft>
                          <a:spcPts val="0"/>
                        </a:spcAft>
                      </a:pPr>
                      <a:r>
                        <a:rPr lang="es-CL" sz="1600" b="1" dirty="0" smtClean="0">
                          <a:solidFill>
                            <a:schemeClr val="accent3">
                              <a:lumMod val="50000"/>
                            </a:schemeClr>
                          </a:solidFill>
                          <a:effectLst/>
                          <a:latin typeface="Comic Sans MS" panose="030F0702030302020204" pitchFamily="66" charset="0"/>
                        </a:rPr>
                        <a:t>14,12-15,0</a:t>
                      </a:r>
                      <a:endParaRPr lang="es-CL" sz="1600" b="1" dirty="0">
                        <a:solidFill>
                          <a:schemeClr val="accent3">
                            <a:lumMod val="50000"/>
                          </a:schemeClr>
                        </a:solidFill>
                        <a:effectLst/>
                        <a:latin typeface="Comic Sans MS" panose="030F0702030302020204" pitchFamily="66" charset="0"/>
                        <a:ea typeface="Times New Roman"/>
                      </a:endParaRPr>
                    </a:p>
                  </a:txBody>
                  <a:tcPr marL="44450" marR="44450" marT="0" marB="0" anchor="ctr"/>
                </a:tc>
                <a:tc>
                  <a:txBody>
                    <a:bodyPr/>
                    <a:lstStyle/>
                    <a:p>
                      <a:pPr algn="ctr">
                        <a:lnSpc>
                          <a:spcPct val="150000"/>
                        </a:lnSpc>
                        <a:spcAft>
                          <a:spcPts val="0"/>
                        </a:spcAft>
                      </a:pPr>
                      <a:r>
                        <a:rPr lang="es-CL" sz="1600" b="1" dirty="0" smtClean="0">
                          <a:solidFill>
                            <a:schemeClr val="accent3">
                              <a:lumMod val="50000"/>
                            </a:schemeClr>
                          </a:solidFill>
                          <a:effectLst/>
                          <a:latin typeface="Comic Sans MS" panose="030F0702030302020204" pitchFamily="66" charset="0"/>
                        </a:rPr>
                        <a:t>14,09-14,86</a:t>
                      </a:r>
                      <a:endParaRPr lang="es-CL" sz="1600" b="1" dirty="0">
                        <a:solidFill>
                          <a:schemeClr val="accent3">
                            <a:lumMod val="50000"/>
                          </a:schemeClr>
                        </a:solidFill>
                        <a:effectLst/>
                        <a:latin typeface="Comic Sans MS" panose="030F0702030302020204" pitchFamily="66" charset="0"/>
                        <a:ea typeface="Times New Roman"/>
                      </a:endParaRPr>
                    </a:p>
                  </a:txBody>
                  <a:tcPr marL="44450" marR="44450" marT="0" marB="0" anchor="ctr"/>
                </a:tc>
              </a:tr>
              <a:tr h="497205">
                <a:tc>
                  <a:txBody>
                    <a:bodyPr/>
                    <a:lstStyle/>
                    <a:p>
                      <a:pPr>
                        <a:lnSpc>
                          <a:spcPct val="150000"/>
                        </a:lnSpc>
                        <a:spcAft>
                          <a:spcPts val="0"/>
                        </a:spcAft>
                      </a:pPr>
                      <a:r>
                        <a:rPr lang="es-CL" sz="1600" b="1" dirty="0" smtClean="0">
                          <a:solidFill>
                            <a:schemeClr val="accent3">
                              <a:lumMod val="50000"/>
                            </a:schemeClr>
                          </a:solidFill>
                          <a:effectLst/>
                          <a:latin typeface="Comic Sans MS" panose="030F0702030302020204" pitchFamily="66" charset="0"/>
                        </a:rPr>
                        <a:t>IMMA</a:t>
                      </a:r>
                      <a:endParaRPr lang="es-CL" sz="1600" b="1" dirty="0">
                        <a:solidFill>
                          <a:schemeClr val="accent3">
                            <a:lumMod val="50000"/>
                          </a:schemeClr>
                        </a:solidFill>
                        <a:effectLst/>
                        <a:latin typeface="Comic Sans MS" panose="030F0702030302020204" pitchFamily="66" charset="0"/>
                        <a:ea typeface="Times New Roman"/>
                      </a:endParaRPr>
                    </a:p>
                  </a:txBody>
                  <a:tcPr marL="44450" marR="44450" marT="0" marB="0" anchor="ctr"/>
                </a:tc>
                <a:tc>
                  <a:txBody>
                    <a:bodyPr/>
                    <a:lstStyle/>
                    <a:p>
                      <a:pPr algn="ctr">
                        <a:lnSpc>
                          <a:spcPct val="150000"/>
                        </a:lnSpc>
                        <a:spcAft>
                          <a:spcPts val="0"/>
                        </a:spcAft>
                      </a:pPr>
                      <a:r>
                        <a:rPr lang="es-CL" sz="1600" b="1">
                          <a:solidFill>
                            <a:schemeClr val="accent3">
                              <a:lumMod val="50000"/>
                            </a:schemeClr>
                          </a:solidFill>
                          <a:effectLst/>
                          <a:latin typeface="Comic Sans MS" panose="030F0702030302020204" pitchFamily="66" charset="0"/>
                        </a:rPr>
                        <a:t>8,02</a:t>
                      </a:r>
                      <a:r>
                        <a:rPr lang="en-US" sz="1600" b="1">
                          <a:solidFill>
                            <a:schemeClr val="accent3">
                              <a:lumMod val="50000"/>
                            </a:schemeClr>
                          </a:solidFill>
                          <a:effectLst/>
                          <a:latin typeface="Comic Sans MS" panose="030F0702030302020204" pitchFamily="66" charset="0"/>
                        </a:rPr>
                        <a:t>±1,14</a:t>
                      </a:r>
                      <a:endParaRPr lang="es-CL" sz="1600" b="1">
                        <a:solidFill>
                          <a:schemeClr val="accent3">
                            <a:lumMod val="50000"/>
                          </a:schemeClr>
                        </a:solidFill>
                        <a:effectLst/>
                        <a:latin typeface="Comic Sans MS" panose="030F0702030302020204" pitchFamily="66" charset="0"/>
                        <a:ea typeface="Times New Roman"/>
                      </a:endParaRPr>
                    </a:p>
                  </a:txBody>
                  <a:tcPr marL="44450" marR="44450" marT="0" marB="0" anchor="ctr"/>
                </a:tc>
                <a:tc>
                  <a:txBody>
                    <a:bodyPr/>
                    <a:lstStyle/>
                    <a:p>
                      <a:pPr algn="ctr">
                        <a:lnSpc>
                          <a:spcPct val="150000"/>
                        </a:lnSpc>
                        <a:spcAft>
                          <a:spcPts val="0"/>
                        </a:spcAft>
                      </a:pPr>
                      <a:r>
                        <a:rPr lang="en-US" sz="1600" b="1" dirty="0" smtClean="0">
                          <a:solidFill>
                            <a:schemeClr val="accent3">
                              <a:lumMod val="50000"/>
                            </a:schemeClr>
                          </a:solidFill>
                          <a:effectLst/>
                          <a:latin typeface="Comic Sans MS" panose="030F0702030302020204" pitchFamily="66" charset="0"/>
                        </a:rPr>
                        <a:t>7,93±0,78</a:t>
                      </a:r>
                      <a:endParaRPr lang="es-CL" sz="1600" b="1" dirty="0">
                        <a:solidFill>
                          <a:schemeClr val="accent3">
                            <a:lumMod val="50000"/>
                          </a:schemeClr>
                        </a:solidFill>
                        <a:effectLst/>
                        <a:latin typeface="Comic Sans MS" panose="030F0702030302020204" pitchFamily="66" charset="0"/>
                        <a:ea typeface="Times New Roman"/>
                      </a:endParaRPr>
                    </a:p>
                  </a:txBody>
                  <a:tcPr marL="44450" marR="44450" marT="0" marB="0" anchor="ctr"/>
                </a:tc>
                <a:tc>
                  <a:txBody>
                    <a:bodyPr/>
                    <a:lstStyle/>
                    <a:p>
                      <a:pPr algn="ctr">
                        <a:lnSpc>
                          <a:spcPct val="150000"/>
                        </a:lnSpc>
                        <a:spcAft>
                          <a:spcPts val="0"/>
                        </a:spcAft>
                      </a:pPr>
                      <a:r>
                        <a:rPr lang="en-US" sz="1600" b="1" dirty="0">
                          <a:solidFill>
                            <a:schemeClr val="accent3">
                              <a:lumMod val="50000"/>
                            </a:schemeClr>
                          </a:solidFill>
                          <a:effectLst/>
                          <a:latin typeface="Comic Sans MS" panose="030F0702030302020204" pitchFamily="66" charset="0"/>
                        </a:rPr>
                        <a:t>6,48±0,89</a:t>
                      </a:r>
                      <a:endParaRPr lang="es-CL" sz="1600" b="1" dirty="0">
                        <a:solidFill>
                          <a:schemeClr val="accent3">
                            <a:lumMod val="50000"/>
                          </a:schemeClr>
                        </a:solidFill>
                        <a:effectLst/>
                        <a:latin typeface="Comic Sans MS" panose="030F0702030302020204" pitchFamily="66" charset="0"/>
                        <a:ea typeface="Times New Roman"/>
                      </a:endParaRPr>
                    </a:p>
                  </a:txBody>
                  <a:tcPr marL="44450" marR="44450" marT="0" marB="0" anchor="ctr"/>
                </a:tc>
                <a:tc>
                  <a:txBody>
                    <a:bodyPr/>
                    <a:lstStyle/>
                    <a:p>
                      <a:pPr algn="ctr">
                        <a:lnSpc>
                          <a:spcPct val="150000"/>
                        </a:lnSpc>
                        <a:spcAft>
                          <a:spcPts val="0"/>
                        </a:spcAft>
                      </a:pPr>
                      <a:r>
                        <a:rPr lang="en-US" sz="1600" b="1" dirty="0">
                          <a:solidFill>
                            <a:schemeClr val="accent3">
                              <a:lumMod val="50000"/>
                            </a:schemeClr>
                          </a:solidFill>
                          <a:effectLst/>
                          <a:latin typeface="Comic Sans MS" panose="030F0702030302020204" pitchFamily="66" charset="0"/>
                        </a:rPr>
                        <a:t>6,44±0,76</a:t>
                      </a:r>
                      <a:endParaRPr lang="es-CL" sz="1600" b="1" dirty="0">
                        <a:solidFill>
                          <a:schemeClr val="accent3">
                            <a:lumMod val="50000"/>
                          </a:schemeClr>
                        </a:solidFill>
                        <a:effectLst/>
                        <a:latin typeface="Comic Sans MS" panose="030F0702030302020204" pitchFamily="66" charset="0"/>
                        <a:ea typeface="Times New Roman"/>
                      </a:endParaRPr>
                    </a:p>
                  </a:txBody>
                  <a:tcPr marL="44450" marR="44450" marT="0" marB="0" anchor="ctr"/>
                </a:tc>
              </a:tr>
              <a:tr h="696690">
                <a:tc>
                  <a:txBody>
                    <a:bodyPr/>
                    <a:lstStyle/>
                    <a:p>
                      <a:pPr marL="0" algn="ctr" defTabSz="914400" rtl="0" eaLnBrk="1" latinLnBrk="0" hangingPunct="1">
                        <a:lnSpc>
                          <a:spcPct val="150000"/>
                        </a:lnSpc>
                        <a:spcAft>
                          <a:spcPts val="0"/>
                        </a:spcAft>
                      </a:pPr>
                      <a:r>
                        <a:rPr lang="en-US" sz="1600" b="1" kern="1200" dirty="0" smtClean="0">
                          <a:solidFill>
                            <a:schemeClr val="accent3">
                              <a:lumMod val="50000"/>
                            </a:schemeClr>
                          </a:solidFill>
                          <a:effectLst/>
                          <a:latin typeface="Comic Sans MS" panose="030F0702030302020204" pitchFamily="66" charset="0"/>
                          <a:ea typeface="+mn-ea"/>
                          <a:cs typeface="+mn-cs"/>
                        </a:rPr>
                        <a:t>               </a:t>
                      </a:r>
                      <a:r>
                        <a:rPr lang="en-US" sz="1600" b="1" kern="1200" dirty="0" smtClean="0">
                          <a:solidFill>
                            <a:schemeClr val="accent3">
                              <a:lumMod val="50000"/>
                            </a:schemeClr>
                          </a:solidFill>
                          <a:effectLst/>
                          <a:latin typeface="Comic Sans MS" panose="030F0702030302020204" pitchFamily="66" charset="0"/>
                          <a:ea typeface="+mn-ea"/>
                          <a:cs typeface="+mn-cs"/>
                        </a:rPr>
                        <a:t>IC </a:t>
                      </a:r>
                      <a:r>
                        <a:rPr lang="en-US" sz="1600" b="1" kern="1200" dirty="0">
                          <a:solidFill>
                            <a:schemeClr val="accent3">
                              <a:lumMod val="50000"/>
                            </a:schemeClr>
                          </a:solidFill>
                          <a:effectLst/>
                          <a:latin typeface="Comic Sans MS" panose="030F0702030302020204" pitchFamily="66" charset="0"/>
                          <a:ea typeface="+mn-ea"/>
                          <a:cs typeface="+mn-cs"/>
                        </a:rPr>
                        <a:t>95%</a:t>
                      </a:r>
                      <a:endParaRPr lang="es-CL" sz="1600" b="1" kern="1200" dirty="0">
                        <a:solidFill>
                          <a:schemeClr val="accent3">
                            <a:lumMod val="50000"/>
                          </a:schemeClr>
                        </a:solidFill>
                        <a:effectLst/>
                        <a:latin typeface="Comic Sans MS" panose="030F0702030302020204" pitchFamily="66" charset="0"/>
                        <a:ea typeface="+mn-ea"/>
                        <a:cs typeface="+mn-cs"/>
                      </a:endParaRPr>
                    </a:p>
                  </a:txBody>
                  <a:tcPr marL="44450" marR="44450" marT="0" marB="0" anchor="ctr"/>
                </a:tc>
                <a:tc>
                  <a:txBody>
                    <a:bodyPr/>
                    <a:lstStyle/>
                    <a:p>
                      <a:pPr marL="0" algn="ctr" defTabSz="914400" rtl="0" eaLnBrk="1" latinLnBrk="0" hangingPunct="1">
                        <a:lnSpc>
                          <a:spcPct val="150000"/>
                        </a:lnSpc>
                        <a:spcAft>
                          <a:spcPts val="0"/>
                        </a:spcAft>
                      </a:pPr>
                      <a:r>
                        <a:rPr lang="en-US" sz="1600" b="1" kern="1200" dirty="0">
                          <a:solidFill>
                            <a:schemeClr val="accent3">
                              <a:lumMod val="50000"/>
                            </a:schemeClr>
                          </a:solidFill>
                          <a:effectLst/>
                          <a:latin typeface="Comic Sans MS" panose="030F0702030302020204" pitchFamily="66" charset="0"/>
                          <a:ea typeface="+mn-ea"/>
                          <a:cs typeface="+mn-cs"/>
                        </a:rPr>
                        <a:t>7,69-8,37</a:t>
                      </a:r>
                      <a:endParaRPr lang="es-CL" sz="1600" b="1" kern="1200" dirty="0">
                        <a:solidFill>
                          <a:schemeClr val="accent3">
                            <a:lumMod val="50000"/>
                          </a:schemeClr>
                        </a:solidFill>
                        <a:effectLst/>
                        <a:latin typeface="Comic Sans MS" panose="030F0702030302020204" pitchFamily="66" charset="0"/>
                        <a:ea typeface="+mn-ea"/>
                        <a:cs typeface="+mn-cs"/>
                      </a:endParaRPr>
                    </a:p>
                  </a:txBody>
                  <a:tcPr marL="44450" marR="44450" marT="0" marB="0" anchor="ctr"/>
                </a:tc>
                <a:tc>
                  <a:txBody>
                    <a:bodyPr/>
                    <a:lstStyle/>
                    <a:p>
                      <a:pPr marL="0" algn="ctr" defTabSz="914400" rtl="0" eaLnBrk="1" latinLnBrk="0" hangingPunct="1">
                        <a:lnSpc>
                          <a:spcPct val="150000"/>
                        </a:lnSpc>
                        <a:spcAft>
                          <a:spcPts val="0"/>
                        </a:spcAft>
                      </a:pPr>
                      <a:r>
                        <a:rPr lang="en-US" sz="1600" b="1" kern="1200" dirty="0">
                          <a:solidFill>
                            <a:schemeClr val="accent3">
                              <a:lumMod val="50000"/>
                            </a:schemeClr>
                          </a:solidFill>
                          <a:effectLst/>
                          <a:latin typeface="Comic Sans MS" panose="030F0702030302020204" pitchFamily="66" charset="0"/>
                          <a:ea typeface="+mn-ea"/>
                          <a:cs typeface="+mn-cs"/>
                        </a:rPr>
                        <a:t>7,70-8,17</a:t>
                      </a:r>
                      <a:endParaRPr lang="es-CL" sz="1600" b="1" kern="1200" dirty="0">
                        <a:solidFill>
                          <a:schemeClr val="accent3">
                            <a:lumMod val="50000"/>
                          </a:schemeClr>
                        </a:solidFill>
                        <a:effectLst/>
                        <a:latin typeface="Comic Sans MS" panose="030F0702030302020204" pitchFamily="66" charset="0"/>
                        <a:ea typeface="+mn-ea"/>
                        <a:cs typeface="+mn-cs"/>
                      </a:endParaRPr>
                    </a:p>
                  </a:txBody>
                  <a:tcPr marL="44450" marR="44450" marT="0" marB="0" anchor="ctr"/>
                </a:tc>
                <a:tc>
                  <a:txBody>
                    <a:bodyPr/>
                    <a:lstStyle/>
                    <a:p>
                      <a:pPr marL="0" algn="ctr" defTabSz="914400" rtl="0" eaLnBrk="1" latinLnBrk="0" hangingPunct="1">
                        <a:lnSpc>
                          <a:spcPct val="150000"/>
                        </a:lnSpc>
                        <a:spcAft>
                          <a:spcPts val="0"/>
                        </a:spcAft>
                      </a:pPr>
                      <a:r>
                        <a:rPr lang="en-US" sz="1600" b="1" kern="1200" dirty="0">
                          <a:solidFill>
                            <a:schemeClr val="accent3">
                              <a:lumMod val="50000"/>
                            </a:schemeClr>
                          </a:solidFill>
                          <a:effectLst/>
                          <a:latin typeface="Comic Sans MS" panose="030F0702030302020204" pitchFamily="66" charset="0"/>
                          <a:ea typeface="+mn-ea"/>
                          <a:cs typeface="+mn-cs"/>
                        </a:rPr>
                        <a:t>6,32-6,64</a:t>
                      </a:r>
                      <a:endParaRPr lang="es-CL" sz="1600" b="1" kern="1200" dirty="0">
                        <a:solidFill>
                          <a:schemeClr val="accent3">
                            <a:lumMod val="50000"/>
                          </a:schemeClr>
                        </a:solidFill>
                        <a:effectLst/>
                        <a:latin typeface="Comic Sans MS" panose="030F0702030302020204" pitchFamily="66" charset="0"/>
                        <a:ea typeface="+mn-ea"/>
                        <a:cs typeface="+mn-cs"/>
                      </a:endParaRPr>
                    </a:p>
                  </a:txBody>
                  <a:tcPr marL="44450" marR="44450" marT="0" marB="0" anchor="ctr"/>
                </a:tc>
                <a:tc>
                  <a:txBody>
                    <a:bodyPr/>
                    <a:lstStyle/>
                    <a:p>
                      <a:pPr marL="0" algn="ctr" defTabSz="914400" rtl="0" eaLnBrk="1" latinLnBrk="0" hangingPunct="1">
                        <a:lnSpc>
                          <a:spcPct val="150000"/>
                        </a:lnSpc>
                        <a:spcAft>
                          <a:spcPts val="0"/>
                        </a:spcAft>
                      </a:pPr>
                      <a:r>
                        <a:rPr lang="en-US" sz="1600" b="1" kern="1200" dirty="0">
                          <a:solidFill>
                            <a:schemeClr val="accent3">
                              <a:lumMod val="50000"/>
                            </a:schemeClr>
                          </a:solidFill>
                          <a:effectLst/>
                          <a:latin typeface="Comic Sans MS" panose="030F0702030302020204" pitchFamily="66" charset="0"/>
                          <a:ea typeface="+mn-ea"/>
                          <a:cs typeface="+mn-cs"/>
                        </a:rPr>
                        <a:t>6,30-6,57</a:t>
                      </a:r>
                      <a:endParaRPr lang="es-CL" sz="1600" b="1" kern="1200" dirty="0">
                        <a:solidFill>
                          <a:schemeClr val="accent3">
                            <a:lumMod val="50000"/>
                          </a:schemeClr>
                        </a:solidFill>
                        <a:effectLst/>
                        <a:latin typeface="Comic Sans MS" panose="030F0702030302020204" pitchFamily="66" charset="0"/>
                        <a:ea typeface="+mn-ea"/>
                        <a:cs typeface="+mn-cs"/>
                      </a:endParaRPr>
                    </a:p>
                  </a:txBody>
                  <a:tcPr marL="44450" marR="44450" marT="0" marB="0" anchor="ctr"/>
                </a:tc>
              </a:tr>
            </a:tbl>
          </a:graphicData>
        </a:graphic>
      </p:graphicFrame>
      <p:sp>
        <p:nvSpPr>
          <p:cNvPr id="6" name="5 Rectángulo"/>
          <p:cNvSpPr/>
          <p:nvPr/>
        </p:nvSpPr>
        <p:spPr>
          <a:xfrm>
            <a:off x="1043608" y="5157192"/>
            <a:ext cx="7704856" cy="338554"/>
          </a:xfrm>
          <a:prstGeom prst="rect">
            <a:avLst/>
          </a:prstGeom>
        </p:spPr>
        <p:txBody>
          <a:bodyPr wrap="square">
            <a:spAutoFit/>
          </a:bodyPr>
          <a:lstStyle/>
          <a:p>
            <a:r>
              <a:rPr lang="en-US" sz="1600" dirty="0">
                <a:solidFill>
                  <a:schemeClr val="accent1">
                    <a:lumMod val="75000"/>
                  </a:schemeClr>
                </a:solidFill>
                <a:latin typeface="Comic Sans MS" panose="030F0702030302020204" pitchFamily="66" charset="0"/>
              </a:rPr>
              <a:t>t-student: p&gt;0.16; </a:t>
            </a:r>
            <a:r>
              <a:rPr lang="en-US" sz="1600" dirty="0" err="1" smtClean="0">
                <a:solidFill>
                  <a:schemeClr val="accent1">
                    <a:lumMod val="75000"/>
                  </a:schemeClr>
                </a:solidFill>
                <a:latin typeface="Comic Sans MS" panose="030F0702030302020204" pitchFamily="66" charset="0"/>
              </a:rPr>
              <a:t>promedio±DE</a:t>
            </a:r>
            <a:r>
              <a:rPr lang="en-US" sz="1600" dirty="0" smtClean="0">
                <a:solidFill>
                  <a:schemeClr val="accent1">
                    <a:lumMod val="75000"/>
                  </a:schemeClr>
                </a:solidFill>
                <a:latin typeface="Comic Sans MS" panose="030F0702030302020204" pitchFamily="66" charset="0"/>
              </a:rPr>
              <a:t>; IC: </a:t>
            </a:r>
            <a:r>
              <a:rPr lang="en-US" sz="1600" dirty="0" err="1" smtClean="0">
                <a:solidFill>
                  <a:schemeClr val="accent1">
                    <a:lumMod val="75000"/>
                  </a:schemeClr>
                </a:solidFill>
                <a:latin typeface="Comic Sans MS" panose="030F0702030302020204" pitchFamily="66" charset="0"/>
              </a:rPr>
              <a:t>intervalo</a:t>
            </a:r>
            <a:r>
              <a:rPr lang="en-US" sz="1600" dirty="0" smtClean="0">
                <a:solidFill>
                  <a:schemeClr val="accent1">
                    <a:lumMod val="75000"/>
                  </a:schemeClr>
                </a:solidFill>
                <a:latin typeface="Comic Sans MS" panose="030F0702030302020204" pitchFamily="66" charset="0"/>
              </a:rPr>
              <a:t> de </a:t>
            </a:r>
            <a:r>
              <a:rPr lang="en-US" sz="1600" dirty="0" err="1" smtClean="0">
                <a:solidFill>
                  <a:schemeClr val="accent1">
                    <a:lumMod val="75000"/>
                  </a:schemeClr>
                </a:solidFill>
                <a:latin typeface="Comic Sans MS" panose="030F0702030302020204" pitchFamily="66" charset="0"/>
              </a:rPr>
              <a:t>confianza</a:t>
            </a:r>
            <a:endParaRPr lang="es-CL" sz="1600" i="1" dirty="0">
              <a:solidFill>
                <a:schemeClr val="accent1">
                  <a:lumMod val="75000"/>
                </a:schemeClr>
              </a:solidFill>
              <a:latin typeface="Comic Sans MS" panose="030F0702030302020204" pitchFamily="66" charset="0"/>
            </a:endParaRPr>
          </a:p>
        </p:txBody>
      </p:sp>
    </p:spTree>
    <p:extLst>
      <p:ext uri="{BB962C8B-B14F-4D97-AF65-F5344CB8AC3E}">
        <p14:creationId xmlns:p14="http://schemas.microsoft.com/office/powerpoint/2010/main" val="3411172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a:spLocks noChangeArrowheads="1"/>
          </p:cNvSpPr>
          <p:nvPr/>
        </p:nvSpPr>
        <p:spPr bwMode="auto">
          <a:xfrm>
            <a:off x="269203" y="476672"/>
            <a:ext cx="766891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sz="2000" b="1" dirty="0" smtClean="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rPr>
              <a:t>Validación de los puntos de corte del IMMA obtenidos por la ecuación vs los obtenidos por DXA en AM de la comuna de Huechuraba</a:t>
            </a:r>
            <a:endParaRPr lang="es-CL" altLang="es-CL" sz="20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endParaRPr>
          </a:p>
        </p:txBody>
      </p:sp>
      <p:graphicFrame>
        <p:nvGraphicFramePr>
          <p:cNvPr id="5" name="4 Tabla"/>
          <p:cNvGraphicFramePr>
            <a:graphicFrameLocks noGrp="1"/>
          </p:cNvGraphicFramePr>
          <p:nvPr>
            <p:extLst>
              <p:ext uri="{D42A27DB-BD31-4B8C-83A1-F6EECF244321}">
                <p14:modId xmlns:p14="http://schemas.microsoft.com/office/powerpoint/2010/main" val="1430501179"/>
              </p:ext>
            </p:extLst>
          </p:nvPr>
        </p:nvGraphicFramePr>
        <p:xfrm>
          <a:off x="1313383" y="1844824"/>
          <a:ext cx="6624735" cy="3385820"/>
        </p:xfrm>
        <a:graphic>
          <a:graphicData uri="http://schemas.openxmlformats.org/drawingml/2006/table">
            <a:tbl>
              <a:tblPr firstRow="1" firstCol="1" bandRow="1">
                <a:tableStyleId>{08FB837D-C827-4EFA-A057-4D05807E0F7C}</a:tableStyleId>
              </a:tblPr>
              <a:tblGrid>
                <a:gridCol w="2424653"/>
                <a:gridCol w="2100041"/>
                <a:gridCol w="2100041"/>
              </a:tblGrid>
              <a:tr h="464705">
                <a:tc>
                  <a:txBody>
                    <a:bodyPr/>
                    <a:lstStyle/>
                    <a:p>
                      <a:pPr>
                        <a:lnSpc>
                          <a:spcPct val="115000"/>
                        </a:lnSpc>
                        <a:spcAft>
                          <a:spcPts val="0"/>
                        </a:spcAft>
                      </a:pPr>
                      <a:r>
                        <a:rPr lang="es-CL" sz="2000" dirty="0">
                          <a:solidFill>
                            <a:schemeClr val="accent3">
                              <a:lumMod val="50000"/>
                            </a:schemeClr>
                          </a:solidFill>
                          <a:effectLst/>
                          <a:latin typeface="Comic Sans MS" panose="030F0702030302020204" pitchFamily="66" charset="0"/>
                        </a:rPr>
                        <a:t> </a:t>
                      </a:r>
                      <a:endParaRPr lang="es-CL" sz="2000" dirty="0">
                        <a:solidFill>
                          <a:schemeClr val="accent3">
                            <a:lumMod val="50000"/>
                          </a:schemeClr>
                        </a:solidFill>
                        <a:effectLst/>
                        <a:latin typeface="Comic Sans MS" panose="030F0702030302020204" pitchFamily="66" charset="0"/>
                        <a:ea typeface="Times New Roman"/>
                      </a:endParaRPr>
                    </a:p>
                  </a:txBody>
                  <a:tcPr marL="44450" marR="44450" marT="0" marB="0"/>
                </a:tc>
                <a:tc>
                  <a:txBody>
                    <a:bodyPr/>
                    <a:lstStyle/>
                    <a:p>
                      <a:pPr algn="ctr">
                        <a:lnSpc>
                          <a:spcPct val="115000"/>
                        </a:lnSpc>
                        <a:spcAft>
                          <a:spcPts val="0"/>
                        </a:spcAft>
                      </a:pPr>
                      <a:r>
                        <a:rPr lang="es-CL" sz="2000" dirty="0">
                          <a:solidFill>
                            <a:schemeClr val="accent3">
                              <a:lumMod val="50000"/>
                            </a:schemeClr>
                          </a:solidFill>
                          <a:effectLst/>
                          <a:latin typeface="Comic Sans MS" panose="030F0702030302020204" pitchFamily="66" charset="0"/>
                        </a:rPr>
                        <a:t>Hombres </a:t>
                      </a:r>
                    </a:p>
                    <a:p>
                      <a:pPr algn="ctr">
                        <a:lnSpc>
                          <a:spcPct val="115000"/>
                        </a:lnSpc>
                        <a:spcAft>
                          <a:spcPts val="0"/>
                        </a:spcAft>
                      </a:pPr>
                      <a:r>
                        <a:rPr lang="es-CL" sz="2000" dirty="0">
                          <a:solidFill>
                            <a:schemeClr val="accent3">
                              <a:lumMod val="50000"/>
                            </a:schemeClr>
                          </a:solidFill>
                          <a:effectLst/>
                          <a:latin typeface="Comic Sans MS" panose="030F0702030302020204" pitchFamily="66" charset="0"/>
                        </a:rPr>
                        <a:t>n= </a:t>
                      </a:r>
                      <a:r>
                        <a:rPr lang="es-CL" sz="2000" dirty="0" smtClean="0">
                          <a:solidFill>
                            <a:schemeClr val="accent3">
                              <a:lumMod val="50000"/>
                            </a:schemeClr>
                          </a:solidFill>
                          <a:effectLst/>
                          <a:latin typeface="Comic Sans MS" panose="030F0702030302020204" pitchFamily="66" charset="0"/>
                        </a:rPr>
                        <a:t>46</a:t>
                      </a:r>
                      <a:endParaRPr lang="es-CL" sz="2000" dirty="0">
                        <a:solidFill>
                          <a:schemeClr val="accent3">
                            <a:lumMod val="50000"/>
                          </a:schemeClr>
                        </a:solidFill>
                        <a:effectLst/>
                        <a:latin typeface="Comic Sans MS" panose="030F0702030302020204" pitchFamily="66" charset="0"/>
                        <a:ea typeface="Times New Roman"/>
                      </a:endParaRPr>
                    </a:p>
                  </a:txBody>
                  <a:tcPr marL="44450" marR="44450" marT="0" marB="0"/>
                </a:tc>
                <a:tc>
                  <a:txBody>
                    <a:bodyPr/>
                    <a:lstStyle/>
                    <a:p>
                      <a:pPr algn="ctr">
                        <a:lnSpc>
                          <a:spcPct val="115000"/>
                        </a:lnSpc>
                        <a:spcAft>
                          <a:spcPts val="0"/>
                        </a:spcAft>
                      </a:pPr>
                      <a:r>
                        <a:rPr lang="es-CL" sz="2000" dirty="0">
                          <a:solidFill>
                            <a:schemeClr val="accent3">
                              <a:lumMod val="50000"/>
                            </a:schemeClr>
                          </a:solidFill>
                          <a:effectLst/>
                          <a:latin typeface="Comic Sans MS" panose="030F0702030302020204" pitchFamily="66" charset="0"/>
                        </a:rPr>
                        <a:t>Mujeres </a:t>
                      </a:r>
                    </a:p>
                    <a:p>
                      <a:pPr algn="ctr">
                        <a:lnSpc>
                          <a:spcPct val="115000"/>
                        </a:lnSpc>
                        <a:spcAft>
                          <a:spcPts val="0"/>
                        </a:spcAft>
                      </a:pPr>
                      <a:r>
                        <a:rPr lang="es-CL" sz="2000" dirty="0">
                          <a:solidFill>
                            <a:schemeClr val="accent3">
                              <a:lumMod val="50000"/>
                            </a:schemeClr>
                          </a:solidFill>
                          <a:effectLst/>
                          <a:latin typeface="Comic Sans MS" panose="030F0702030302020204" pitchFamily="66" charset="0"/>
                        </a:rPr>
                        <a:t>n= </a:t>
                      </a:r>
                      <a:r>
                        <a:rPr lang="es-CL" sz="2000" dirty="0" smtClean="0">
                          <a:solidFill>
                            <a:schemeClr val="accent3">
                              <a:lumMod val="50000"/>
                            </a:schemeClr>
                          </a:solidFill>
                          <a:effectLst/>
                          <a:latin typeface="Comic Sans MS" panose="030F0702030302020204" pitchFamily="66" charset="0"/>
                        </a:rPr>
                        <a:t>118</a:t>
                      </a:r>
                      <a:endParaRPr lang="es-CL" sz="2000" dirty="0">
                        <a:solidFill>
                          <a:schemeClr val="accent3">
                            <a:lumMod val="50000"/>
                          </a:schemeClr>
                        </a:solidFill>
                        <a:effectLst/>
                        <a:latin typeface="Comic Sans MS" panose="030F0702030302020204" pitchFamily="66" charset="0"/>
                        <a:ea typeface="Times New Roman"/>
                      </a:endParaRPr>
                    </a:p>
                  </a:txBody>
                  <a:tcPr marL="44450" marR="44450" marT="0" marB="0"/>
                </a:tc>
              </a:tr>
              <a:tr h="464705">
                <a:tc>
                  <a:txBody>
                    <a:bodyPr/>
                    <a:lstStyle/>
                    <a:p>
                      <a:pPr>
                        <a:lnSpc>
                          <a:spcPct val="115000"/>
                        </a:lnSpc>
                        <a:spcAft>
                          <a:spcPts val="0"/>
                        </a:spcAft>
                      </a:pPr>
                      <a:r>
                        <a:rPr lang="es-CL" sz="2000" dirty="0">
                          <a:solidFill>
                            <a:schemeClr val="accent3">
                              <a:lumMod val="50000"/>
                            </a:schemeClr>
                          </a:solidFill>
                          <a:effectLst/>
                          <a:latin typeface="Comic Sans MS" panose="030F0702030302020204" pitchFamily="66" charset="0"/>
                        </a:rPr>
                        <a:t>Sensibilidad</a:t>
                      </a:r>
                    </a:p>
                    <a:p>
                      <a:pPr algn="r">
                        <a:lnSpc>
                          <a:spcPct val="115000"/>
                        </a:lnSpc>
                        <a:spcAft>
                          <a:spcPts val="0"/>
                        </a:spcAft>
                      </a:pPr>
                      <a:r>
                        <a:rPr lang="es-CL" sz="2000" dirty="0">
                          <a:solidFill>
                            <a:schemeClr val="accent3">
                              <a:lumMod val="50000"/>
                            </a:schemeClr>
                          </a:solidFill>
                          <a:effectLst/>
                          <a:latin typeface="Comic Sans MS" panose="030F0702030302020204" pitchFamily="66" charset="0"/>
                        </a:rPr>
                        <a:t>IC 95%</a:t>
                      </a:r>
                      <a:endParaRPr lang="es-CL" sz="2000" dirty="0">
                        <a:solidFill>
                          <a:schemeClr val="accent3">
                            <a:lumMod val="50000"/>
                          </a:schemeClr>
                        </a:solidFill>
                        <a:effectLst/>
                        <a:latin typeface="Comic Sans MS" panose="030F0702030302020204" pitchFamily="66" charset="0"/>
                        <a:ea typeface="Times New Roman"/>
                      </a:endParaRPr>
                    </a:p>
                  </a:txBody>
                  <a:tcPr marL="44450" marR="44450" marT="0" marB="0"/>
                </a:tc>
                <a:tc>
                  <a:txBody>
                    <a:bodyPr/>
                    <a:lstStyle/>
                    <a:p>
                      <a:pPr algn="ctr">
                        <a:lnSpc>
                          <a:spcPct val="115000"/>
                        </a:lnSpc>
                        <a:spcAft>
                          <a:spcPts val="0"/>
                        </a:spcAft>
                      </a:pPr>
                      <a:r>
                        <a:rPr lang="es-CL" sz="2000" b="1" dirty="0">
                          <a:solidFill>
                            <a:schemeClr val="accent3">
                              <a:lumMod val="50000"/>
                            </a:schemeClr>
                          </a:solidFill>
                          <a:effectLst/>
                          <a:latin typeface="Comic Sans MS" panose="030F0702030302020204" pitchFamily="66" charset="0"/>
                        </a:rPr>
                        <a:t>80</a:t>
                      </a:r>
                    </a:p>
                    <a:p>
                      <a:pPr algn="ctr">
                        <a:lnSpc>
                          <a:spcPct val="115000"/>
                        </a:lnSpc>
                        <a:spcAft>
                          <a:spcPts val="0"/>
                        </a:spcAft>
                      </a:pPr>
                      <a:r>
                        <a:rPr lang="es-CL" sz="2000" b="1" dirty="0" smtClean="0">
                          <a:solidFill>
                            <a:schemeClr val="accent3">
                              <a:lumMod val="50000"/>
                            </a:schemeClr>
                          </a:solidFill>
                          <a:effectLst/>
                          <a:latin typeface="Comic Sans MS" panose="030F0702030302020204" pitchFamily="66" charset="0"/>
                        </a:rPr>
                        <a:t>44,4-97,5</a:t>
                      </a:r>
                      <a:endParaRPr lang="es-CL" sz="2000" b="1" dirty="0">
                        <a:solidFill>
                          <a:schemeClr val="accent3">
                            <a:lumMod val="50000"/>
                          </a:schemeClr>
                        </a:solidFill>
                        <a:effectLst/>
                        <a:latin typeface="Comic Sans MS" panose="030F0702030302020204" pitchFamily="66" charset="0"/>
                        <a:ea typeface="Times New Roman"/>
                      </a:endParaRPr>
                    </a:p>
                  </a:txBody>
                  <a:tcPr marL="44450" marR="44450" marT="0" marB="0"/>
                </a:tc>
                <a:tc>
                  <a:txBody>
                    <a:bodyPr/>
                    <a:lstStyle/>
                    <a:p>
                      <a:pPr algn="ctr">
                        <a:lnSpc>
                          <a:spcPct val="115000"/>
                        </a:lnSpc>
                        <a:spcAft>
                          <a:spcPts val="0"/>
                        </a:spcAft>
                      </a:pPr>
                      <a:r>
                        <a:rPr lang="es-CL" sz="2000" b="1" dirty="0" smtClean="0">
                          <a:solidFill>
                            <a:schemeClr val="accent3">
                              <a:lumMod val="50000"/>
                            </a:schemeClr>
                          </a:solidFill>
                          <a:effectLst/>
                          <a:latin typeface="Comic Sans MS" panose="030F0702030302020204" pitchFamily="66" charset="0"/>
                        </a:rPr>
                        <a:t>76,9</a:t>
                      </a:r>
                      <a:endParaRPr lang="es-CL" sz="2000" b="1" dirty="0">
                        <a:solidFill>
                          <a:schemeClr val="accent3">
                            <a:lumMod val="50000"/>
                          </a:schemeClr>
                        </a:solidFill>
                        <a:effectLst/>
                        <a:latin typeface="Comic Sans MS" panose="030F0702030302020204" pitchFamily="66" charset="0"/>
                      </a:endParaRPr>
                    </a:p>
                    <a:p>
                      <a:pPr algn="ctr">
                        <a:lnSpc>
                          <a:spcPct val="115000"/>
                        </a:lnSpc>
                        <a:spcAft>
                          <a:spcPts val="0"/>
                        </a:spcAft>
                      </a:pPr>
                      <a:r>
                        <a:rPr lang="es-CL" sz="2000" b="1" dirty="0" smtClean="0">
                          <a:solidFill>
                            <a:schemeClr val="accent3">
                              <a:lumMod val="50000"/>
                            </a:schemeClr>
                          </a:solidFill>
                          <a:effectLst/>
                          <a:latin typeface="Comic Sans MS" panose="030F0702030302020204" pitchFamily="66" charset="0"/>
                        </a:rPr>
                        <a:t>56,4-91</a:t>
                      </a:r>
                      <a:endParaRPr lang="es-CL" sz="2000" b="1" dirty="0">
                        <a:solidFill>
                          <a:schemeClr val="accent3">
                            <a:lumMod val="50000"/>
                          </a:schemeClr>
                        </a:solidFill>
                        <a:effectLst/>
                        <a:latin typeface="Comic Sans MS" panose="030F0702030302020204" pitchFamily="66" charset="0"/>
                        <a:ea typeface="Times New Roman"/>
                      </a:endParaRPr>
                    </a:p>
                  </a:txBody>
                  <a:tcPr marL="44450" marR="44450" marT="0" marB="0"/>
                </a:tc>
              </a:tr>
              <a:tr h="464705">
                <a:tc>
                  <a:txBody>
                    <a:bodyPr/>
                    <a:lstStyle/>
                    <a:p>
                      <a:pPr>
                        <a:lnSpc>
                          <a:spcPct val="115000"/>
                        </a:lnSpc>
                        <a:spcAft>
                          <a:spcPts val="0"/>
                        </a:spcAft>
                      </a:pPr>
                      <a:r>
                        <a:rPr lang="es-CL" sz="2000">
                          <a:solidFill>
                            <a:schemeClr val="accent3">
                              <a:lumMod val="50000"/>
                            </a:schemeClr>
                          </a:solidFill>
                          <a:effectLst/>
                          <a:latin typeface="Comic Sans MS" panose="030F0702030302020204" pitchFamily="66" charset="0"/>
                        </a:rPr>
                        <a:t>Especificidad</a:t>
                      </a:r>
                    </a:p>
                    <a:p>
                      <a:pPr algn="r">
                        <a:lnSpc>
                          <a:spcPct val="115000"/>
                        </a:lnSpc>
                        <a:spcAft>
                          <a:spcPts val="0"/>
                        </a:spcAft>
                      </a:pPr>
                      <a:r>
                        <a:rPr lang="es-CL" sz="2000">
                          <a:solidFill>
                            <a:schemeClr val="accent3">
                              <a:lumMod val="50000"/>
                            </a:schemeClr>
                          </a:solidFill>
                          <a:effectLst/>
                          <a:latin typeface="Comic Sans MS" panose="030F0702030302020204" pitchFamily="66" charset="0"/>
                        </a:rPr>
                        <a:t>IC 95%</a:t>
                      </a:r>
                      <a:endParaRPr lang="es-CL" sz="2000">
                        <a:solidFill>
                          <a:schemeClr val="accent3">
                            <a:lumMod val="50000"/>
                          </a:schemeClr>
                        </a:solidFill>
                        <a:effectLst/>
                        <a:latin typeface="Comic Sans MS" panose="030F0702030302020204" pitchFamily="66" charset="0"/>
                        <a:ea typeface="Times New Roman"/>
                      </a:endParaRPr>
                    </a:p>
                  </a:txBody>
                  <a:tcPr marL="44450" marR="44450" marT="0" marB="0"/>
                </a:tc>
                <a:tc>
                  <a:txBody>
                    <a:bodyPr/>
                    <a:lstStyle/>
                    <a:p>
                      <a:pPr algn="ctr">
                        <a:lnSpc>
                          <a:spcPct val="115000"/>
                        </a:lnSpc>
                        <a:spcAft>
                          <a:spcPts val="0"/>
                        </a:spcAft>
                      </a:pPr>
                      <a:r>
                        <a:rPr lang="en-US" sz="2000" b="1" dirty="0">
                          <a:solidFill>
                            <a:schemeClr val="accent3">
                              <a:lumMod val="50000"/>
                            </a:schemeClr>
                          </a:solidFill>
                          <a:effectLst/>
                          <a:latin typeface="Comic Sans MS" panose="030F0702030302020204" pitchFamily="66" charset="0"/>
                        </a:rPr>
                        <a:t>91,7</a:t>
                      </a:r>
                      <a:endParaRPr lang="es-CL" sz="2000" b="1" dirty="0">
                        <a:solidFill>
                          <a:schemeClr val="accent3">
                            <a:lumMod val="50000"/>
                          </a:schemeClr>
                        </a:solidFill>
                        <a:effectLst/>
                        <a:latin typeface="Comic Sans MS" panose="030F0702030302020204" pitchFamily="66" charset="0"/>
                      </a:endParaRPr>
                    </a:p>
                    <a:p>
                      <a:pPr algn="ctr">
                        <a:lnSpc>
                          <a:spcPct val="115000"/>
                        </a:lnSpc>
                        <a:spcAft>
                          <a:spcPts val="0"/>
                        </a:spcAft>
                      </a:pPr>
                      <a:r>
                        <a:rPr lang="en-US" sz="2000" b="1" dirty="0" smtClean="0">
                          <a:solidFill>
                            <a:schemeClr val="accent3">
                              <a:lumMod val="50000"/>
                            </a:schemeClr>
                          </a:solidFill>
                          <a:effectLst/>
                          <a:latin typeface="Comic Sans MS" panose="030F0702030302020204" pitchFamily="66" charset="0"/>
                        </a:rPr>
                        <a:t>77,5-98,2</a:t>
                      </a:r>
                      <a:endParaRPr lang="es-CL" sz="2000" b="1" dirty="0">
                        <a:solidFill>
                          <a:schemeClr val="accent3">
                            <a:lumMod val="50000"/>
                          </a:schemeClr>
                        </a:solidFill>
                        <a:effectLst/>
                        <a:latin typeface="Comic Sans MS" panose="030F0702030302020204" pitchFamily="66" charset="0"/>
                        <a:ea typeface="Times New Roman"/>
                      </a:endParaRPr>
                    </a:p>
                  </a:txBody>
                  <a:tcPr marL="44450" marR="44450" marT="0" marB="0"/>
                </a:tc>
                <a:tc>
                  <a:txBody>
                    <a:bodyPr/>
                    <a:lstStyle/>
                    <a:p>
                      <a:pPr algn="ctr">
                        <a:lnSpc>
                          <a:spcPct val="115000"/>
                        </a:lnSpc>
                        <a:spcAft>
                          <a:spcPts val="0"/>
                        </a:spcAft>
                      </a:pPr>
                      <a:r>
                        <a:rPr lang="en-US" sz="2000" b="1" dirty="0" smtClean="0">
                          <a:solidFill>
                            <a:schemeClr val="accent3">
                              <a:lumMod val="50000"/>
                            </a:schemeClr>
                          </a:solidFill>
                          <a:effectLst/>
                          <a:latin typeface="Comic Sans MS" panose="030F0702030302020204" pitchFamily="66" charset="0"/>
                        </a:rPr>
                        <a:t>89,1</a:t>
                      </a:r>
                      <a:endParaRPr lang="es-CL" sz="2000" b="1" dirty="0">
                        <a:solidFill>
                          <a:schemeClr val="accent3">
                            <a:lumMod val="50000"/>
                          </a:schemeClr>
                        </a:solidFill>
                        <a:effectLst/>
                        <a:latin typeface="Comic Sans MS" panose="030F0702030302020204" pitchFamily="66" charset="0"/>
                      </a:endParaRPr>
                    </a:p>
                    <a:p>
                      <a:pPr algn="ctr">
                        <a:lnSpc>
                          <a:spcPct val="115000"/>
                        </a:lnSpc>
                        <a:spcAft>
                          <a:spcPts val="0"/>
                        </a:spcAft>
                      </a:pPr>
                      <a:r>
                        <a:rPr lang="en-US" sz="2000" b="1" dirty="0" smtClean="0">
                          <a:solidFill>
                            <a:schemeClr val="accent3">
                              <a:lumMod val="50000"/>
                            </a:schemeClr>
                          </a:solidFill>
                          <a:effectLst/>
                          <a:latin typeface="Comic Sans MS" panose="030F0702030302020204" pitchFamily="66" charset="0"/>
                        </a:rPr>
                        <a:t>80,9- 94,7</a:t>
                      </a:r>
                      <a:endParaRPr lang="es-CL" sz="2000" b="1" dirty="0">
                        <a:solidFill>
                          <a:schemeClr val="accent3">
                            <a:lumMod val="50000"/>
                          </a:schemeClr>
                        </a:solidFill>
                        <a:effectLst/>
                        <a:latin typeface="Comic Sans MS" panose="030F0702030302020204" pitchFamily="66" charset="0"/>
                        <a:ea typeface="Times New Roman"/>
                      </a:endParaRPr>
                    </a:p>
                  </a:txBody>
                  <a:tcPr marL="44450" marR="44450" marT="0" marB="0"/>
                </a:tc>
              </a:tr>
              <a:tr h="464705">
                <a:tc>
                  <a:txBody>
                    <a:bodyPr/>
                    <a:lstStyle/>
                    <a:p>
                      <a:pPr>
                        <a:lnSpc>
                          <a:spcPct val="115000"/>
                        </a:lnSpc>
                        <a:spcAft>
                          <a:spcPts val="0"/>
                        </a:spcAft>
                      </a:pPr>
                      <a:r>
                        <a:rPr lang="en-US" sz="2000" dirty="0" smtClean="0">
                          <a:solidFill>
                            <a:schemeClr val="accent3">
                              <a:lumMod val="50000"/>
                            </a:schemeClr>
                          </a:solidFill>
                          <a:effectLst/>
                          <a:latin typeface="Comic Sans MS" panose="030F0702030302020204" pitchFamily="66" charset="0"/>
                        </a:rPr>
                        <a:t>VPPP      </a:t>
                      </a:r>
                      <a:r>
                        <a:rPr lang="en-US" sz="2000" baseline="0" dirty="0" smtClean="0">
                          <a:solidFill>
                            <a:schemeClr val="accent3">
                              <a:lumMod val="50000"/>
                            </a:schemeClr>
                          </a:solidFill>
                          <a:effectLst/>
                          <a:latin typeface="Comic Sans MS" panose="030F0702030302020204" pitchFamily="66" charset="0"/>
                        </a:rPr>
                        <a:t>  </a:t>
                      </a:r>
                    </a:p>
                    <a:p>
                      <a:pPr algn="r">
                        <a:lnSpc>
                          <a:spcPct val="115000"/>
                        </a:lnSpc>
                        <a:spcAft>
                          <a:spcPts val="0"/>
                        </a:spcAft>
                      </a:pPr>
                      <a:r>
                        <a:rPr lang="en-US" sz="2000" dirty="0" smtClean="0">
                          <a:solidFill>
                            <a:schemeClr val="accent3">
                              <a:lumMod val="50000"/>
                            </a:schemeClr>
                          </a:solidFill>
                          <a:effectLst/>
                          <a:latin typeface="Comic Sans MS" panose="030F0702030302020204" pitchFamily="66" charset="0"/>
                        </a:rPr>
                        <a:t>IC </a:t>
                      </a:r>
                      <a:r>
                        <a:rPr lang="en-US" sz="2000" dirty="0" smtClean="0">
                          <a:solidFill>
                            <a:schemeClr val="accent3">
                              <a:lumMod val="50000"/>
                            </a:schemeClr>
                          </a:solidFill>
                          <a:effectLst/>
                          <a:latin typeface="Comic Sans MS" panose="030F0702030302020204" pitchFamily="66" charset="0"/>
                        </a:rPr>
                        <a:t>95%</a:t>
                      </a:r>
                      <a:endParaRPr lang="es-CL" sz="2000" dirty="0">
                        <a:solidFill>
                          <a:schemeClr val="accent3">
                            <a:lumMod val="50000"/>
                          </a:schemeClr>
                        </a:solidFill>
                        <a:effectLst/>
                        <a:latin typeface="Comic Sans MS" panose="030F0702030302020204" pitchFamily="66" charset="0"/>
                        <a:ea typeface="Times New Roman"/>
                      </a:endParaRPr>
                    </a:p>
                  </a:txBody>
                  <a:tcPr marL="44450" marR="44450" marT="0" marB="0"/>
                </a:tc>
                <a:tc>
                  <a:txBody>
                    <a:bodyPr/>
                    <a:lstStyle/>
                    <a:p>
                      <a:pPr algn="ctr">
                        <a:lnSpc>
                          <a:spcPct val="115000"/>
                        </a:lnSpc>
                        <a:spcAft>
                          <a:spcPts val="0"/>
                        </a:spcAft>
                      </a:pPr>
                      <a:r>
                        <a:rPr lang="es-CL" sz="2000" b="1" dirty="0" smtClean="0">
                          <a:solidFill>
                            <a:schemeClr val="accent3">
                              <a:lumMod val="50000"/>
                            </a:schemeClr>
                          </a:solidFill>
                          <a:effectLst/>
                          <a:latin typeface="Comic Sans MS" panose="030F0702030302020204" pitchFamily="66" charset="0"/>
                        </a:rPr>
                        <a:t>72,7</a:t>
                      </a:r>
                      <a:endParaRPr lang="es-CL" sz="2000" b="1" dirty="0">
                        <a:solidFill>
                          <a:schemeClr val="accent3">
                            <a:lumMod val="50000"/>
                          </a:schemeClr>
                        </a:solidFill>
                        <a:effectLst/>
                        <a:latin typeface="Comic Sans MS" panose="030F0702030302020204" pitchFamily="66" charset="0"/>
                      </a:endParaRPr>
                    </a:p>
                    <a:p>
                      <a:pPr algn="ctr">
                        <a:lnSpc>
                          <a:spcPct val="115000"/>
                        </a:lnSpc>
                        <a:spcAft>
                          <a:spcPts val="0"/>
                        </a:spcAft>
                      </a:pPr>
                      <a:r>
                        <a:rPr lang="es-CL" sz="2000" b="1" dirty="0">
                          <a:solidFill>
                            <a:schemeClr val="accent3">
                              <a:lumMod val="50000"/>
                            </a:schemeClr>
                          </a:solidFill>
                          <a:effectLst/>
                          <a:latin typeface="Comic Sans MS" panose="030F0702030302020204" pitchFamily="66" charset="0"/>
                        </a:rPr>
                        <a:t>39-94</a:t>
                      </a:r>
                      <a:endParaRPr lang="es-CL" sz="2000" b="1" dirty="0">
                        <a:solidFill>
                          <a:schemeClr val="accent3">
                            <a:lumMod val="50000"/>
                          </a:schemeClr>
                        </a:solidFill>
                        <a:effectLst/>
                        <a:latin typeface="Comic Sans MS" panose="030F0702030302020204" pitchFamily="66" charset="0"/>
                        <a:ea typeface="Times New Roman"/>
                      </a:endParaRPr>
                    </a:p>
                  </a:txBody>
                  <a:tcPr marL="44450" marR="44450" marT="0" marB="0"/>
                </a:tc>
                <a:tc>
                  <a:txBody>
                    <a:bodyPr/>
                    <a:lstStyle/>
                    <a:p>
                      <a:pPr algn="ctr">
                        <a:lnSpc>
                          <a:spcPct val="115000"/>
                        </a:lnSpc>
                        <a:spcAft>
                          <a:spcPts val="0"/>
                        </a:spcAft>
                      </a:pPr>
                      <a:r>
                        <a:rPr lang="es-CL" sz="2000" b="1" dirty="0" smtClean="0">
                          <a:solidFill>
                            <a:schemeClr val="accent3">
                              <a:lumMod val="50000"/>
                            </a:schemeClr>
                          </a:solidFill>
                          <a:effectLst/>
                          <a:latin typeface="Comic Sans MS" panose="030F0702030302020204" pitchFamily="66" charset="0"/>
                        </a:rPr>
                        <a:t>66,7</a:t>
                      </a:r>
                      <a:endParaRPr lang="es-CL" sz="2000" b="1" dirty="0">
                        <a:solidFill>
                          <a:schemeClr val="accent3">
                            <a:lumMod val="50000"/>
                          </a:schemeClr>
                        </a:solidFill>
                        <a:effectLst/>
                        <a:latin typeface="Comic Sans MS" panose="030F0702030302020204" pitchFamily="66" charset="0"/>
                      </a:endParaRPr>
                    </a:p>
                    <a:p>
                      <a:pPr algn="ctr">
                        <a:lnSpc>
                          <a:spcPct val="115000"/>
                        </a:lnSpc>
                        <a:spcAft>
                          <a:spcPts val="0"/>
                        </a:spcAft>
                      </a:pPr>
                      <a:r>
                        <a:rPr lang="es-CL" sz="2000" b="1" dirty="0" smtClean="0">
                          <a:solidFill>
                            <a:schemeClr val="accent3">
                              <a:lumMod val="50000"/>
                            </a:schemeClr>
                          </a:solidFill>
                          <a:effectLst/>
                          <a:latin typeface="Comic Sans MS" panose="030F0702030302020204" pitchFamily="66" charset="0"/>
                        </a:rPr>
                        <a:t>47,2-82,7</a:t>
                      </a:r>
                      <a:endParaRPr lang="es-CL" sz="2000" b="1" dirty="0">
                        <a:solidFill>
                          <a:schemeClr val="accent3">
                            <a:lumMod val="50000"/>
                          </a:schemeClr>
                        </a:solidFill>
                        <a:effectLst/>
                        <a:latin typeface="Comic Sans MS" panose="030F0702030302020204" pitchFamily="66" charset="0"/>
                        <a:ea typeface="Times New Roman"/>
                      </a:endParaRPr>
                    </a:p>
                  </a:txBody>
                  <a:tcPr marL="44450" marR="44450" marT="0" marB="0"/>
                </a:tc>
              </a:tr>
              <a:tr h="464705">
                <a:tc>
                  <a:txBody>
                    <a:bodyPr/>
                    <a:lstStyle/>
                    <a:p>
                      <a:pPr>
                        <a:lnSpc>
                          <a:spcPct val="115000"/>
                        </a:lnSpc>
                        <a:spcAft>
                          <a:spcPts val="0"/>
                        </a:spcAft>
                      </a:pPr>
                      <a:r>
                        <a:rPr lang="es-CL" sz="2000" dirty="0" smtClean="0">
                          <a:solidFill>
                            <a:schemeClr val="accent3">
                              <a:lumMod val="50000"/>
                            </a:schemeClr>
                          </a:solidFill>
                          <a:effectLst/>
                          <a:latin typeface="Comic Sans MS" panose="030F0702030302020204" pitchFamily="66" charset="0"/>
                        </a:rPr>
                        <a:t>VPPN      </a:t>
                      </a:r>
                    </a:p>
                    <a:p>
                      <a:pPr algn="r">
                        <a:lnSpc>
                          <a:spcPct val="115000"/>
                        </a:lnSpc>
                        <a:spcAft>
                          <a:spcPts val="0"/>
                        </a:spcAft>
                      </a:pPr>
                      <a:r>
                        <a:rPr lang="es-CL" sz="2000" dirty="0" smtClean="0">
                          <a:solidFill>
                            <a:schemeClr val="accent3">
                              <a:lumMod val="50000"/>
                            </a:schemeClr>
                          </a:solidFill>
                          <a:effectLst/>
                          <a:latin typeface="Comic Sans MS" panose="030F0702030302020204" pitchFamily="66" charset="0"/>
                        </a:rPr>
                        <a:t>IC </a:t>
                      </a:r>
                      <a:r>
                        <a:rPr lang="es-CL" sz="2000" dirty="0">
                          <a:solidFill>
                            <a:schemeClr val="accent3">
                              <a:lumMod val="50000"/>
                            </a:schemeClr>
                          </a:solidFill>
                          <a:effectLst/>
                          <a:latin typeface="Comic Sans MS" panose="030F0702030302020204" pitchFamily="66" charset="0"/>
                        </a:rPr>
                        <a:t>95%</a:t>
                      </a:r>
                      <a:endParaRPr lang="es-CL" sz="2000" dirty="0">
                        <a:solidFill>
                          <a:schemeClr val="accent3">
                            <a:lumMod val="50000"/>
                          </a:schemeClr>
                        </a:solidFill>
                        <a:effectLst/>
                        <a:latin typeface="Comic Sans MS" panose="030F0702030302020204" pitchFamily="66" charset="0"/>
                        <a:ea typeface="Times New Roman"/>
                      </a:endParaRPr>
                    </a:p>
                  </a:txBody>
                  <a:tcPr marL="44450" marR="44450" marT="0" marB="0"/>
                </a:tc>
                <a:tc>
                  <a:txBody>
                    <a:bodyPr/>
                    <a:lstStyle/>
                    <a:p>
                      <a:pPr algn="ctr">
                        <a:lnSpc>
                          <a:spcPct val="115000"/>
                        </a:lnSpc>
                        <a:spcAft>
                          <a:spcPts val="0"/>
                        </a:spcAft>
                      </a:pPr>
                      <a:r>
                        <a:rPr lang="es-CL" sz="2000" b="1" dirty="0" smtClean="0">
                          <a:solidFill>
                            <a:schemeClr val="accent3">
                              <a:lumMod val="50000"/>
                            </a:schemeClr>
                          </a:solidFill>
                          <a:effectLst/>
                          <a:latin typeface="Comic Sans MS" panose="030F0702030302020204" pitchFamily="66" charset="0"/>
                        </a:rPr>
                        <a:t>94,3</a:t>
                      </a:r>
                      <a:endParaRPr lang="es-CL" sz="2000" b="1" dirty="0">
                        <a:solidFill>
                          <a:schemeClr val="accent3">
                            <a:lumMod val="50000"/>
                          </a:schemeClr>
                        </a:solidFill>
                        <a:effectLst/>
                        <a:latin typeface="Comic Sans MS" panose="030F0702030302020204" pitchFamily="66" charset="0"/>
                      </a:endParaRPr>
                    </a:p>
                    <a:p>
                      <a:pPr algn="ctr">
                        <a:lnSpc>
                          <a:spcPct val="115000"/>
                        </a:lnSpc>
                        <a:spcAft>
                          <a:spcPts val="0"/>
                        </a:spcAft>
                      </a:pPr>
                      <a:r>
                        <a:rPr lang="es-CL" sz="2000" b="1" dirty="0" smtClean="0">
                          <a:solidFill>
                            <a:schemeClr val="accent3">
                              <a:lumMod val="50000"/>
                            </a:schemeClr>
                          </a:solidFill>
                          <a:effectLst/>
                          <a:latin typeface="Comic Sans MS" panose="030F0702030302020204" pitchFamily="66" charset="0"/>
                        </a:rPr>
                        <a:t>80,8-99,3</a:t>
                      </a:r>
                      <a:endParaRPr lang="es-CL" sz="2000" b="1" dirty="0">
                        <a:solidFill>
                          <a:schemeClr val="accent3">
                            <a:lumMod val="50000"/>
                          </a:schemeClr>
                        </a:solidFill>
                        <a:effectLst/>
                        <a:latin typeface="Comic Sans MS" panose="030F0702030302020204" pitchFamily="66" charset="0"/>
                        <a:ea typeface="Times New Roman"/>
                      </a:endParaRPr>
                    </a:p>
                  </a:txBody>
                  <a:tcPr marL="44450" marR="44450" marT="0" marB="0"/>
                </a:tc>
                <a:tc>
                  <a:txBody>
                    <a:bodyPr/>
                    <a:lstStyle/>
                    <a:p>
                      <a:pPr algn="ctr">
                        <a:lnSpc>
                          <a:spcPct val="115000"/>
                        </a:lnSpc>
                        <a:spcAft>
                          <a:spcPts val="0"/>
                        </a:spcAft>
                      </a:pPr>
                      <a:r>
                        <a:rPr lang="es-CL" sz="2000" b="1" dirty="0" smtClean="0">
                          <a:solidFill>
                            <a:schemeClr val="accent3">
                              <a:lumMod val="50000"/>
                            </a:schemeClr>
                          </a:solidFill>
                          <a:effectLst/>
                          <a:latin typeface="Comic Sans MS" panose="030F0702030302020204" pitchFamily="66" charset="0"/>
                        </a:rPr>
                        <a:t>93,2</a:t>
                      </a:r>
                      <a:endParaRPr lang="es-CL" sz="2000" b="1" dirty="0">
                        <a:solidFill>
                          <a:schemeClr val="accent3">
                            <a:lumMod val="50000"/>
                          </a:schemeClr>
                        </a:solidFill>
                        <a:effectLst/>
                        <a:latin typeface="Comic Sans MS" panose="030F0702030302020204" pitchFamily="66" charset="0"/>
                      </a:endParaRPr>
                    </a:p>
                    <a:p>
                      <a:pPr algn="ctr">
                        <a:lnSpc>
                          <a:spcPct val="115000"/>
                        </a:lnSpc>
                        <a:spcAft>
                          <a:spcPts val="0"/>
                        </a:spcAft>
                      </a:pPr>
                      <a:r>
                        <a:rPr lang="es-CL" sz="2000" b="1" dirty="0" smtClean="0">
                          <a:solidFill>
                            <a:schemeClr val="accent3">
                              <a:lumMod val="50000"/>
                            </a:schemeClr>
                          </a:solidFill>
                          <a:effectLst/>
                          <a:latin typeface="Comic Sans MS" panose="030F0702030302020204" pitchFamily="66" charset="0"/>
                        </a:rPr>
                        <a:t>85,7-97,5</a:t>
                      </a:r>
                      <a:endParaRPr lang="es-CL" sz="2000" b="1" dirty="0">
                        <a:solidFill>
                          <a:schemeClr val="accent3">
                            <a:lumMod val="50000"/>
                          </a:schemeClr>
                        </a:solidFill>
                        <a:effectLst/>
                        <a:latin typeface="Comic Sans MS" panose="030F0702030302020204" pitchFamily="66" charset="0"/>
                        <a:ea typeface="Times New Roman"/>
                      </a:endParaRPr>
                    </a:p>
                  </a:txBody>
                  <a:tcPr marL="44450" marR="44450" marT="0" marB="0"/>
                </a:tc>
              </a:tr>
            </a:tbl>
          </a:graphicData>
        </a:graphic>
      </p:graphicFrame>
    </p:spTree>
    <p:extLst>
      <p:ext uri="{BB962C8B-B14F-4D97-AF65-F5344CB8AC3E}">
        <p14:creationId xmlns:p14="http://schemas.microsoft.com/office/powerpoint/2010/main" val="1898978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23793" y="260648"/>
            <a:ext cx="7776864"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006CB7"/>
              </a:buClr>
              <a:buFont typeface="Arial" pitchFamily="-112" charset="0"/>
              <a:buChar char="•"/>
              <a:defRPr sz="2400" kern="1200" baseline="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112"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112"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None/>
              <a:defRPr/>
            </a:pPr>
            <a:r>
              <a:rPr lang="es-CL"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rPr>
              <a:t>Prevalencia de </a:t>
            </a:r>
            <a:r>
              <a:rPr lang="es-CL" b="1" dirty="0" err="1">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rPr>
              <a:t>sarcopenia</a:t>
            </a:r>
            <a:r>
              <a:rPr lang="es-CL"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rPr>
              <a:t> (n=1006)</a:t>
            </a:r>
            <a:endParaRPr lang="es-CL"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endParaRPr>
          </a:p>
          <a:p>
            <a:pPr marL="0" lvl="1" indent="0" algn="ctr">
              <a:buFont typeface="Arial" pitchFamily="-112" charset="0"/>
              <a:buNone/>
              <a:defRPr/>
            </a:pPr>
            <a:endParaRPr lang="es-CL" sz="1800" i="1" dirty="0" smtClean="0"/>
          </a:p>
          <a:p>
            <a:pPr marL="0" lvl="1" indent="0">
              <a:buFont typeface="Arial" pitchFamily="-112" charset="0"/>
              <a:buNone/>
              <a:defRPr/>
            </a:pPr>
            <a:endParaRPr lang="es-CL" sz="1800" i="1" dirty="0"/>
          </a:p>
          <a:p>
            <a:pPr marL="0" lvl="1" indent="0">
              <a:buFont typeface="Arial" pitchFamily="-112" charset="0"/>
              <a:buNone/>
              <a:defRPr/>
            </a:pPr>
            <a:endParaRPr lang="es-CL" sz="1800" i="1" dirty="0" smtClean="0"/>
          </a:p>
          <a:p>
            <a:pPr marL="0" lvl="1" indent="0">
              <a:buFont typeface="Arial" pitchFamily="-112" charset="0"/>
              <a:buNone/>
              <a:defRPr/>
            </a:pPr>
            <a:endParaRPr lang="es-CL" sz="1800" i="1" dirty="0"/>
          </a:p>
          <a:p>
            <a:pPr marL="0" lvl="1" indent="0">
              <a:buFont typeface="Arial" pitchFamily="-112" charset="0"/>
              <a:buNone/>
              <a:defRPr/>
            </a:pPr>
            <a:endParaRPr lang="es-CL" sz="1800" i="1" dirty="0" smtClean="0"/>
          </a:p>
          <a:p>
            <a:pPr marL="0" lvl="1" indent="0">
              <a:buFont typeface="Arial" pitchFamily="-112" charset="0"/>
              <a:buNone/>
              <a:defRPr/>
            </a:pPr>
            <a:endParaRPr lang="es-CL" sz="1800" i="1" dirty="0"/>
          </a:p>
          <a:p>
            <a:pPr marL="0" lvl="1" indent="0">
              <a:buFont typeface="Arial" pitchFamily="-112" charset="0"/>
              <a:buNone/>
              <a:defRPr/>
            </a:pPr>
            <a:endParaRPr lang="es-CL" sz="1800" i="1"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07" y="841375"/>
            <a:ext cx="7809636" cy="481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5516176"/>
            <a:ext cx="4772167"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ángulo 1"/>
          <p:cNvSpPr/>
          <p:nvPr/>
        </p:nvSpPr>
        <p:spPr>
          <a:xfrm>
            <a:off x="2627784" y="6309320"/>
            <a:ext cx="4027136" cy="276999"/>
          </a:xfrm>
          <a:prstGeom prst="rect">
            <a:avLst/>
          </a:prstGeom>
        </p:spPr>
        <p:txBody>
          <a:bodyPr wrap="square">
            <a:spAutoFit/>
          </a:bodyPr>
          <a:lstStyle/>
          <a:p>
            <a:r>
              <a:rPr lang="es-CL" sz="1200" b="1" dirty="0">
                <a:solidFill>
                  <a:schemeClr val="accent1">
                    <a:lumMod val="75000"/>
                  </a:schemeClr>
                </a:solidFill>
                <a:latin typeface="Comic Sans MS" panose="030F0702030302020204" pitchFamily="66" charset="0"/>
              </a:rPr>
              <a:t>Lera L, Albala C, </a:t>
            </a:r>
            <a:r>
              <a:rPr lang="es-CL" sz="1200" b="1" dirty="0" smtClean="0">
                <a:solidFill>
                  <a:schemeClr val="accent1">
                    <a:lumMod val="75000"/>
                  </a:schemeClr>
                </a:solidFill>
                <a:latin typeface="Comic Sans MS" panose="030F0702030302020204" pitchFamily="66" charset="0"/>
              </a:rPr>
              <a:t>et al (2017)</a:t>
            </a:r>
            <a:endParaRPr lang="es-CL" sz="1200" b="1" dirty="0">
              <a:solidFill>
                <a:schemeClr val="accent1">
                  <a:lumMod val="75000"/>
                </a:schemeClr>
              </a:solidFill>
              <a:latin typeface="Comic Sans MS" panose="030F0702030302020204" pitchFamily="66" charset="0"/>
            </a:endParaRPr>
          </a:p>
        </p:txBody>
      </p:sp>
    </p:spTree>
    <p:extLst>
      <p:ext uri="{BB962C8B-B14F-4D97-AF65-F5344CB8AC3E}">
        <p14:creationId xmlns:p14="http://schemas.microsoft.com/office/powerpoint/2010/main" val="41938892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750478" y="332656"/>
            <a:ext cx="7138988" cy="576064"/>
          </a:xfrm>
        </p:spPr>
        <p:txBody>
          <a:bodyPr>
            <a:normAutofit/>
          </a:bodyPr>
          <a:lstStyle/>
          <a:p>
            <a:pPr algn="ctr"/>
            <a:r>
              <a:rPr lang="es-CL" altLang="es-CL" sz="20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ea typeface="+mn-ea"/>
                <a:cs typeface="+mn-cs"/>
              </a:rPr>
              <a:t>Clasificación por los estados de </a:t>
            </a:r>
            <a:r>
              <a:rPr lang="es-CL" altLang="es-CL" sz="2000" b="1" dirty="0" err="1">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ea typeface="+mn-ea"/>
                <a:cs typeface="+mn-cs"/>
              </a:rPr>
              <a:t>sarcopenia</a:t>
            </a:r>
            <a:endParaRPr lang="es-CL" altLang="es-CL" sz="20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ea typeface="+mn-ea"/>
              <a:cs typeface="+mn-cs"/>
            </a:endParaRPr>
          </a:p>
        </p:txBody>
      </p:sp>
      <p:graphicFrame>
        <p:nvGraphicFramePr>
          <p:cNvPr id="3" name="2 Tabla"/>
          <p:cNvGraphicFramePr>
            <a:graphicFrameLocks noGrp="1"/>
          </p:cNvGraphicFramePr>
          <p:nvPr>
            <p:extLst/>
          </p:nvPr>
        </p:nvGraphicFramePr>
        <p:xfrm>
          <a:off x="1043608" y="1340768"/>
          <a:ext cx="6552729" cy="4373879"/>
        </p:xfrm>
        <a:graphic>
          <a:graphicData uri="http://schemas.openxmlformats.org/drawingml/2006/table">
            <a:tbl>
              <a:tblPr firstRow="1" firstCol="1" bandRow="1">
                <a:tableStyleId>{5C22544A-7EE6-4342-B048-85BDC9FD1C3A}</a:tableStyleId>
              </a:tblPr>
              <a:tblGrid>
                <a:gridCol w="1837734"/>
                <a:gridCol w="1571665"/>
                <a:gridCol w="1571665"/>
                <a:gridCol w="1571665"/>
              </a:tblGrid>
              <a:tr h="966236">
                <a:tc>
                  <a:txBody>
                    <a:bodyPr/>
                    <a:lstStyle/>
                    <a:p>
                      <a:pPr algn="just">
                        <a:lnSpc>
                          <a:spcPct val="150000"/>
                        </a:lnSpc>
                        <a:spcAft>
                          <a:spcPts val="0"/>
                        </a:spcAft>
                      </a:pPr>
                      <a:r>
                        <a:rPr lang="en-US" sz="1400" dirty="0">
                          <a:effectLst/>
                        </a:rPr>
                        <a:t> </a:t>
                      </a:r>
                      <a:endParaRPr lang="es-CL" sz="1400" dirty="0">
                        <a:effectLst/>
                        <a:latin typeface="Times New Roman"/>
                        <a:ea typeface="Calibri"/>
                      </a:endParaRPr>
                    </a:p>
                  </a:txBody>
                  <a:tcPr marL="68580" marR="68580" marT="0" marB="0"/>
                </a:tc>
                <a:tc>
                  <a:txBody>
                    <a:bodyPr/>
                    <a:lstStyle/>
                    <a:p>
                      <a:pPr algn="ctr">
                        <a:lnSpc>
                          <a:spcPct val="150000"/>
                        </a:lnSpc>
                        <a:spcAft>
                          <a:spcPts val="0"/>
                        </a:spcAft>
                      </a:pPr>
                      <a:r>
                        <a:rPr lang="en-US" sz="1400" dirty="0">
                          <a:effectLst/>
                        </a:rPr>
                        <a:t>Men </a:t>
                      </a:r>
                      <a:endParaRPr lang="en-US" sz="1400" dirty="0" smtClean="0">
                        <a:effectLst/>
                      </a:endParaRPr>
                    </a:p>
                    <a:p>
                      <a:pPr algn="ctr">
                        <a:lnSpc>
                          <a:spcPct val="150000"/>
                        </a:lnSpc>
                        <a:spcAft>
                          <a:spcPts val="0"/>
                        </a:spcAft>
                      </a:pPr>
                      <a:r>
                        <a:rPr lang="en-US" sz="1400" dirty="0" smtClean="0">
                          <a:effectLst/>
                        </a:rPr>
                        <a:t>n=319</a:t>
                      </a:r>
                      <a:endParaRPr lang="es-CL" sz="1400" dirty="0">
                        <a:effectLst/>
                      </a:endParaRPr>
                    </a:p>
                    <a:p>
                      <a:pPr algn="ctr">
                        <a:lnSpc>
                          <a:spcPct val="150000"/>
                        </a:lnSpc>
                        <a:spcAft>
                          <a:spcPts val="0"/>
                        </a:spcAft>
                      </a:pPr>
                      <a:r>
                        <a:rPr lang="es-CL" sz="1400" dirty="0">
                          <a:effectLst/>
                        </a:rPr>
                        <a:t>%  (95%CI)</a:t>
                      </a:r>
                      <a:endParaRPr lang="es-CL" sz="1400" dirty="0">
                        <a:effectLst/>
                        <a:latin typeface="Times New Roman"/>
                        <a:ea typeface="Calibri"/>
                      </a:endParaRPr>
                    </a:p>
                  </a:txBody>
                  <a:tcPr marL="68580" marR="68580" marT="0" marB="0"/>
                </a:tc>
                <a:tc>
                  <a:txBody>
                    <a:bodyPr/>
                    <a:lstStyle/>
                    <a:p>
                      <a:pPr algn="ctr">
                        <a:lnSpc>
                          <a:spcPct val="150000"/>
                        </a:lnSpc>
                        <a:spcAft>
                          <a:spcPts val="0"/>
                        </a:spcAft>
                      </a:pPr>
                      <a:r>
                        <a:rPr lang="en-US" sz="1400" dirty="0">
                          <a:effectLst/>
                        </a:rPr>
                        <a:t>Women </a:t>
                      </a:r>
                      <a:r>
                        <a:rPr lang="en-US" sz="1400" dirty="0" smtClean="0">
                          <a:effectLst/>
                        </a:rPr>
                        <a:t>n=687</a:t>
                      </a:r>
                      <a:endParaRPr lang="es-CL" sz="1400" dirty="0">
                        <a:effectLst/>
                      </a:endParaRPr>
                    </a:p>
                    <a:p>
                      <a:pPr algn="ctr">
                        <a:lnSpc>
                          <a:spcPct val="150000"/>
                        </a:lnSpc>
                        <a:spcAft>
                          <a:spcPts val="0"/>
                        </a:spcAft>
                      </a:pPr>
                      <a:r>
                        <a:rPr lang="es-CL" sz="1400" dirty="0">
                          <a:effectLst/>
                        </a:rPr>
                        <a:t>%  (95%CI)</a:t>
                      </a:r>
                      <a:endParaRPr lang="es-CL" sz="1400" dirty="0">
                        <a:effectLst/>
                        <a:latin typeface="Times New Roman"/>
                        <a:ea typeface="Calibri"/>
                      </a:endParaRPr>
                    </a:p>
                  </a:txBody>
                  <a:tcPr marL="68580" marR="68580" marT="0" marB="0"/>
                </a:tc>
                <a:tc>
                  <a:txBody>
                    <a:bodyPr/>
                    <a:lstStyle/>
                    <a:p>
                      <a:pPr algn="ctr">
                        <a:lnSpc>
                          <a:spcPct val="150000"/>
                        </a:lnSpc>
                        <a:spcAft>
                          <a:spcPts val="0"/>
                        </a:spcAft>
                      </a:pPr>
                      <a:r>
                        <a:rPr lang="en-US" sz="1400" dirty="0">
                          <a:effectLst/>
                        </a:rPr>
                        <a:t>Total </a:t>
                      </a:r>
                      <a:endParaRPr lang="en-US" sz="1400" dirty="0" smtClean="0">
                        <a:effectLst/>
                      </a:endParaRPr>
                    </a:p>
                    <a:p>
                      <a:pPr algn="ctr">
                        <a:lnSpc>
                          <a:spcPct val="150000"/>
                        </a:lnSpc>
                        <a:spcAft>
                          <a:spcPts val="0"/>
                        </a:spcAft>
                      </a:pPr>
                      <a:r>
                        <a:rPr lang="en-US" sz="1400" dirty="0" smtClean="0">
                          <a:effectLst/>
                        </a:rPr>
                        <a:t>n=1006</a:t>
                      </a:r>
                      <a:endParaRPr lang="es-CL" sz="1400" dirty="0">
                        <a:effectLst/>
                      </a:endParaRPr>
                    </a:p>
                    <a:p>
                      <a:pPr algn="ctr">
                        <a:lnSpc>
                          <a:spcPct val="150000"/>
                        </a:lnSpc>
                        <a:spcAft>
                          <a:spcPts val="0"/>
                        </a:spcAft>
                      </a:pPr>
                      <a:r>
                        <a:rPr lang="es-CL" sz="1400" dirty="0">
                          <a:effectLst/>
                        </a:rPr>
                        <a:t>%  (95%CI)</a:t>
                      </a:r>
                      <a:endParaRPr lang="es-CL" sz="1400" dirty="0">
                        <a:effectLst/>
                        <a:latin typeface="Times New Roman"/>
                        <a:ea typeface="Calibri"/>
                      </a:endParaRPr>
                    </a:p>
                  </a:txBody>
                  <a:tcPr marL="68580" marR="68580" marT="0" marB="0"/>
                </a:tc>
              </a:tr>
              <a:tr h="545932">
                <a:tc>
                  <a:txBody>
                    <a:bodyPr/>
                    <a:lstStyle/>
                    <a:p>
                      <a:pPr algn="just">
                        <a:lnSpc>
                          <a:spcPct val="100000"/>
                        </a:lnSpc>
                        <a:spcAft>
                          <a:spcPts val="0"/>
                        </a:spcAft>
                      </a:pPr>
                      <a:r>
                        <a:rPr lang="en-US" sz="1400" dirty="0">
                          <a:effectLst/>
                        </a:rPr>
                        <a:t>Non-sarcopenia</a:t>
                      </a:r>
                      <a:endParaRPr lang="es-CL" sz="1400" dirty="0">
                        <a:effectLst/>
                        <a:latin typeface="Times New Roman"/>
                        <a:ea typeface="Calibri"/>
                      </a:endParaRPr>
                    </a:p>
                  </a:txBody>
                  <a:tcPr marL="68580" marR="68580" marT="0" marB="0"/>
                </a:tc>
                <a:tc>
                  <a:txBody>
                    <a:bodyPr/>
                    <a:lstStyle/>
                    <a:p>
                      <a:pPr algn="ctr">
                        <a:lnSpc>
                          <a:spcPct val="100000"/>
                        </a:lnSpc>
                        <a:spcAft>
                          <a:spcPts val="0"/>
                        </a:spcAft>
                      </a:pPr>
                      <a:r>
                        <a:rPr lang="en-US" sz="1400" dirty="0">
                          <a:effectLst/>
                        </a:rPr>
                        <a:t>80.6 </a:t>
                      </a:r>
                      <a:endParaRPr lang="en-US" sz="1400" dirty="0" smtClean="0">
                        <a:effectLst/>
                      </a:endParaRPr>
                    </a:p>
                    <a:p>
                      <a:pPr algn="ctr">
                        <a:lnSpc>
                          <a:spcPct val="100000"/>
                        </a:lnSpc>
                        <a:spcAft>
                          <a:spcPts val="0"/>
                        </a:spcAft>
                      </a:pPr>
                      <a:r>
                        <a:rPr lang="en-US" sz="1400" dirty="0" smtClean="0">
                          <a:effectLst/>
                        </a:rPr>
                        <a:t>(</a:t>
                      </a:r>
                      <a:r>
                        <a:rPr lang="en-US" sz="1400" dirty="0">
                          <a:effectLst/>
                        </a:rPr>
                        <a:t>75.8-84.8)</a:t>
                      </a:r>
                      <a:endParaRPr lang="es-CL" sz="1400" dirty="0">
                        <a:effectLst/>
                        <a:latin typeface="Times New Roman"/>
                        <a:ea typeface="Calibri"/>
                      </a:endParaRPr>
                    </a:p>
                  </a:txBody>
                  <a:tcPr marL="68580" marR="68580" marT="0" marB="0"/>
                </a:tc>
                <a:tc>
                  <a:txBody>
                    <a:bodyPr/>
                    <a:lstStyle/>
                    <a:p>
                      <a:pPr algn="ctr">
                        <a:lnSpc>
                          <a:spcPct val="100000"/>
                        </a:lnSpc>
                        <a:spcAft>
                          <a:spcPts val="0"/>
                        </a:spcAft>
                      </a:pPr>
                      <a:r>
                        <a:rPr lang="en-US" sz="1400" dirty="0">
                          <a:effectLst/>
                        </a:rPr>
                        <a:t>81.1 </a:t>
                      </a:r>
                      <a:endParaRPr lang="en-US" sz="1400" dirty="0" smtClean="0">
                        <a:effectLst/>
                      </a:endParaRPr>
                    </a:p>
                    <a:p>
                      <a:pPr algn="ctr">
                        <a:lnSpc>
                          <a:spcPct val="100000"/>
                        </a:lnSpc>
                        <a:spcAft>
                          <a:spcPts val="0"/>
                        </a:spcAft>
                      </a:pPr>
                      <a:r>
                        <a:rPr lang="en-US" sz="1400" dirty="0" smtClean="0">
                          <a:effectLst/>
                        </a:rPr>
                        <a:t>(</a:t>
                      </a:r>
                      <a:r>
                        <a:rPr lang="en-US" sz="1400" dirty="0">
                          <a:effectLst/>
                        </a:rPr>
                        <a:t>77.9-83.9)</a:t>
                      </a:r>
                      <a:endParaRPr lang="es-CL" sz="1400" dirty="0">
                        <a:effectLst/>
                        <a:latin typeface="Times New Roman"/>
                        <a:ea typeface="Calibri"/>
                      </a:endParaRPr>
                    </a:p>
                  </a:txBody>
                  <a:tcPr marL="68580" marR="68580" marT="0" marB="0"/>
                </a:tc>
                <a:tc>
                  <a:txBody>
                    <a:bodyPr/>
                    <a:lstStyle/>
                    <a:p>
                      <a:pPr algn="ctr">
                        <a:lnSpc>
                          <a:spcPct val="100000"/>
                        </a:lnSpc>
                        <a:spcAft>
                          <a:spcPts val="0"/>
                        </a:spcAft>
                      </a:pPr>
                      <a:r>
                        <a:rPr lang="en-US" sz="1400" dirty="0">
                          <a:effectLst/>
                        </a:rPr>
                        <a:t>80.9 </a:t>
                      </a:r>
                      <a:endParaRPr lang="en-US" sz="1400" dirty="0" smtClean="0">
                        <a:effectLst/>
                      </a:endParaRPr>
                    </a:p>
                    <a:p>
                      <a:pPr algn="ctr">
                        <a:lnSpc>
                          <a:spcPct val="100000"/>
                        </a:lnSpc>
                        <a:spcAft>
                          <a:spcPts val="0"/>
                        </a:spcAft>
                      </a:pPr>
                      <a:r>
                        <a:rPr lang="en-US" sz="1400" dirty="0" smtClean="0">
                          <a:effectLst/>
                        </a:rPr>
                        <a:t>(</a:t>
                      </a:r>
                      <a:r>
                        <a:rPr lang="en-US" sz="1400" dirty="0">
                          <a:effectLst/>
                        </a:rPr>
                        <a:t>78.3-83.3)</a:t>
                      </a:r>
                      <a:endParaRPr lang="es-CL" sz="1400" dirty="0">
                        <a:effectLst/>
                        <a:latin typeface="Times New Roman"/>
                        <a:ea typeface="Calibri"/>
                      </a:endParaRPr>
                    </a:p>
                  </a:txBody>
                  <a:tcPr marL="68580" marR="68580" marT="0" marB="0"/>
                </a:tc>
              </a:tr>
              <a:tr h="504056">
                <a:tc>
                  <a:txBody>
                    <a:bodyPr/>
                    <a:lstStyle/>
                    <a:p>
                      <a:pPr algn="r">
                        <a:lnSpc>
                          <a:spcPct val="100000"/>
                        </a:lnSpc>
                        <a:spcAft>
                          <a:spcPts val="0"/>
                        </a:spcAft>
                      </a:pPr>
                      <a:r>
                        <a:rPr lang="en-US" sz="1400">
                          <a:effectLst/>
                        </a:rPr>
                        <a:t>               Normal</a:t>
                      </a:r>
                      <a:endParaRPr lang="es-CL" sz="1400">
                        <a:effectLst/>
                        <a:latin typeface="Times New Roman"/>
                        <a:ea typeface="Calibri"/>
                      </a:endParaRPr>
                    </a:p>
                  </a:txBody>
                  <a:tcPr marL="68580" marR="68580" marT="0" marB="0"/>
                </a:tc>
                <a:tc>
                  <a:txBody>
                    <a:bodyPr/>
                    <a:lstStyle/>
                    <a:p>
                      <a:pPr algn="ctr">
                        <a:lnSpc>
                          <a:spcPct val="100000"/>
                        </a:lnSpc>
                        <a:spcAft>
                          <a:spcPts val="0"/>
                        </a:spcAft>
                      </a:pPr>
                      <a:r>
                        <a:rPr lang="en-US" sz="1400" dirty="0">
                          <a:effectLst/>
                        </a:rPr>
                        <a:t>73.9 </a:t>
                      </a:r>
                      <a:endParaRPr lang="en-US" sz="1400" dirty="0" smtClean="0">
                        <a:effectLst/>
                      </a:endParaRPr>
                    </a:p>
                    <a:p>
                      <a:pPr algn="ctr">
                        <a:lnSpc>
                          <a:spcPct val="100000"/>
                        </a:lnSpc>
                        <a:spcAft>
                          <a:spcPts val="0"/>
                        </a:spcAft>
                      </a:pPr>
                      <a:r>
                        <a:rPr lang="en-US" sz="1400" dirty="0" smtClean="0">
                          <a:effectLst/>
                        </a:rPr>
                        <a:t>(</a:t>
                      </a:r>
                      <a:r>
                        <a:rPr lang="en-US" sz="1400" dirty="0">
                          <a:effectLst/>
                        </a:rPr>
                        <a:t>68.6-78.7)</a:t>
                      </a:r>
                      <a:endParaRPr lang="es-CL" sz="1400" dirty="0">
                        <a:effectLst/>
                        <a:latin typeface="Times New Roman"/>
                        <a:ea typeface="Calibri"/>
                      </a:endParaRPr>
                    </a:p>
                  </a:txBody>
                  <a:tcPr marL="68580" marR="68580" marT="0" marB="0"/>
                </a:tc>
                <a:tc>
                  <a:txBody>
                    <a:bodyPr/>
                    <a:lstStyle/>
                    <a:p>
                      <a:pPr algn="ctr">
                        <a:lnSpc>
                          <a:spcPct val="100000"/>
                        </a:lnSpc>
                        <a:spcAft>
                          <a:spcPts val="0"/>
                        </a:spcAft>
                      </a:pPr>
                      <a:r>
                        <a:rPr lang="en-US" sz="1400" dirty="0">
                          <a:effectLst/>
                        </a:rPr>
                        <a:t>74.7 </a:t>
                      </a:r>
                      <a:endParaRPr lang="en-US" sz="1400" dirty="0" smtClean="0">
                        <a:effectLst/>
                      </a:endParaRPr>
                    </a:p>
                    <a:p>
                      <a:pPr algn="ctr">
                        <a:lnSpc>
                          <a:spcPct val="100000"/>
                        </a:lnSpc>
                        <a:spcAft>
                          <a:spcPts val="0"/>
                        </a:spcAft>
                      </a:pPr>
                      <a:r>
                        <a:rPr lang="en-US" sz="1400" dirty="0" smtClean="0">
                          <a:effectLst/>
                        </a:rPr>
                        <a:t>(</a:t>
                      </a:r>
                      <a:r>
                        <a:rPr lang="en-US" sz="1400" dirty="0">
                          <a:effectLst/>
                        </a:rPr>
                        <a:t>71.2-77.9)</a:t>
                      </a:r>
                      <a:endParaRPr lang="es-CL" sz="1400" dirty="0">
                        <a:effectLst/>
                        <a:latin typeface="Times New Roman"/>
                        <a:ea typeface="Calibri"/>
                      </a:endParaRPr>
                    </a:p>
                  </a:txBody>
                  <a:tcPr marL="68580" marR="68580" marT="0" marB="0"/>
                </a:tc>
                <a:tc>
                  <a:txBody>
                    <a:bodyPr/>
                    <a:lstStyle/>
                    <a:p>
                      <a:pPr algn="ctr">
                        <a:lnSpc>
                          <a:spcPct val="100000"/>
                        </a:lnSpc>
                        <a:spcAft>
                          <a:spcPts val="0"/>
                        </a:spcAft>
                      </a:pPr>
                      <a:r>
                        <a:rPr lang="en-US" sz="1400" dirty="0">
                          <a:effectLst/>
                        </a:rPr>
                        <a:t>74.5  </a:t>
                      </a:r>
                      <a:endParaRPr lang="en-US" sz="1400" dirty="0" smtClean="0">
                        <a:effectLst/>
                      </a:endParaRPr>
                    </a:p>
                    <a:p>
                      <a:pPr algn="ctr">
                        <a:lnSpc>
                          <a:spcPct val="100000"/>
                        </a:lnSpc>
                        <a:spcAft>
                          <a:spcPts val="0"/>
                        </a:spcAft>
                      </a:pPr>
                      <a:r>
                        <a:rPr lang="en-US" sz="1400" dirty="0" smtClean="0">
                          <a:effectLst/>
                        </a:rPr>
                        <a:t>(</a:t>
                      </a:r>
                      <a:r>
                        <a:rPr lang="en-US" sz="1400" dirty="0">
                          <a:effectLst/>
                        </a:rPr>
                        <a:t>71.6-77.1)</a:t>
                      </a:r>
                      <a:endParaRPr lang="es-CL" sz="1400" dirty="0">
                        <a:effectLst/>
                        <a:latin typeface="Times New Roman"/>
                        <a:ea typeface="Calibri"/>
                      </a:endParaRPr>
                    </a:p>
                  </a:txBody>
                  <a:tcPr marL="68580" marR="68580" marT="0" marB="0"/>
                </a:tc>
              </a:tr>
              <a:tr h="576064">
                <a:tc>
                  <a:txBody>
                    <a:bodyPr/>
                    <a:lstStyle/>
                    <a:p>
                      <a:pPr algn="r">
                        <a:lnSpc>
                          <a:spcPct val="100000"/>
                        </a:lnSpc>
                        <a:spcAft>
                          <a:spcPts val="0"/>
                        </a:spcAft>
                      </a:pPr>
                      <a:r>
                        <a:rPr lang="en-US" sz="1400">
                          <a:effectLst/>
                        </a:rPr>
                        <a:t>Pre-sarcopenia</a:t>
                      </a:r>
                      <a:endParaRPr lang="es-CL" sz="1400">
                        <a:effectLst/>
                        <a:latin typeface="Times New Roman"/>
                        <a:ea typeface="Calibri"/>
                      </a:endParaRPr>
                    </a:p>
                  </a:txBody>
                  <a:tcPr marL="68580" marR="68580" marT="0" marB="0"/>
                </a:tc>
                <a:tc>
                  <a:txBody>
                    <a:bodyPr/>
                    <a:lstStyle/>
                    <a:p>
                      <a:pPr algn="ctr">
                        <a:lnSpc>
                          <a:spcPct val="100000"/>
                        </a:lnSpc>
                        <a:spcAft>
                          <a:spcPts val="0"/>
                        </a:spcAft>
                      </a:pPr>
                      <a:r>
                        <a:rPr lang="en-US" sz="1400" dirty="0">
                          <a:effectLst/>
                        </a:rPr>
                        <a:t>6.6 </a:t>
                      </a:r>
                      <a:endParaRPr lang="en-US" sz="1400" dirty="0" smtClean="0">
                        <a:effectLst/>
                      </a:endParaRPr>
                    </a:p>
                    <a:p>
                      <a:pPr algn="ctr">
                        <a:lnSpc>
                          <a:spcPct val="100000"/>
                        </a:lnSpc>
                        <a:spcAft>
                          <a:spcPts val="0"/>
                        </a:spcAft>
                      </a:pPr>
                      <a:r>
                        <a:rPr lang="en-US" sz="1400" dirty="0" smtClean="0">
                          <a:effectLst/>
                        </a:rPr>
                        <a:t>(</a:t>
                      </a:r>
                      <a:r>
                        <a:rPr lang="en-US" sz="1400" dirty="0">
                          <a:effectLst/>
                        </a:rPr>
                        <a:t>4.1-9.9)</a:t>
                      </a:r>
                      <a:endParaRPr lang="es-CL" sz="1400" dirty="0">
                        <a:effectLst/>
                        <a:latin typeface="Times New Roman"/>
                        <a:ea typeface="Calibri"/>
                      </a:endParaRPr>
                    </a:p>
                  </a:txBody>
                  <a:tcPr marL="68580" marR="68580" marT="0" marB="0"/>
                </a:tc>
                <a:tc>
                  <a:txBody>
                    <a:bodyPr/>
                    <a:lstStyle/>
                    <a:p>
                      <a:pPr algn="ctr">
                        <a:lnSpc>
                          <a:spcPct val="100000"/>
                        </a:lnSpc>
                        <a:spcAft>
                          <a:spcPts val="0"/>
                        </a:spcAft>
                      </a:pPr>
                      <a:r>
                        <a:rPr lang="en-US" sz="1400" dirty="0">
                          <a:effectLst/>
                        </a:rPr>
                        <a:t>6.4 </a:t>
                      </a:r>
                      <a:endParaRPr lang="en-US" sz="1400" dirty="0" smtClean="0">
                        <a:effectLst/>
                      </a:endParaRPr>
                    </a:p>
                    <a:p>
                      <a:pPr algn="ctr">
                        <a:lnSpc>
                          <a:spcPct val="100000"/>
                        </a:lnSpc>
                        <a:spcAft>
                          <a:spcPts val="0"/>
                        </a:spcAft>
                      </a:pPr>
                      <a:r>
                        <a:rPr lang="en-US" sz="1400" dirty="0" smtClean="0">
                          <a:effectLst/>
                        </a:rPr>
                        <a:t>(</a:t>
                      </a:r>
                      <a:r>
                        <a:rPr lang="en-US" sz="1400" dirty="0">
                          <a:effectLst/>
                        </a:rPr>
                        <a:t>4.7-8.5)</a:t>
                      </a:r>
                      <a:endParaRPr lang="es-CL" sz="1400" dirty="0">
                        <a:effectLst/>
                        <a:latin typeface="Times New Roman"/>
                        <a:ea typeface="Calibri"/>
                      </a:endParaRPr>
                    </a:p>
                  </a:txBody>
                  <a:tcPr marL="68580" marR="68580" marT="0" marB="0"/>
                </a:tc>
                <a:tc>
                  <a:txBody>
                    <a:bodyPr/>
                    <a:lstStyle/>
                    <a:p>
                      <a:pPr algn="ctr">
                        <a:lnSpc>
                          <a:spcPct val="100000"/>
                        </a:lnSpc>
                        <a:spcAft>
                          <a:spcPts val="0"/>
                        </a:spcAft>
                      </a:pPr>
                      <a:r>
                        <a:rPr lang="en-US" sz="1400" dirty="0">
                          <a:effectLst/>
                        </a:rPr>
                        <a:t>6.5 </a:t>
                      </a:r>
                      <a:endParaRPr lang="en-US" sz="1400" dirty="0" smtClean="0">
                        <a:effectLst/>
                      </a:endParaRPr>
                    </a:p>
                    <a:p>
                      <a:pPr algn="ctr">
                        <a:lnSpc>
                          <a:spcPct val="100000"/>
                        </a:lnSpc>
                        <a:spcAft>
                          <a:spcPts val="0"/>
                        </a:spcAft>
                      </a:pPr>
                      <a:r>
                        <a:rPr lang="en-US" sz="1400" dirty="0" smtClean="0">
                          <a:effectLst/>
                        </a:rPr>
                        <a:t>(</a:t>
                      </a:r>
                      <a:r>
                        <a:rPr lang="en-US" sz="1400" dirty="0">
                          <a:effectLst/>
                        </a:rPr>
                        <a:t>5.0-8.2)</a:t>
                      </a:r>
                      <a:endParaRPr lang="es-CL" sz="1400" dirty="0">
                        <a:effectLst/>
                        <a:latin typeface="Times New Roman"/>
                        <a:ea typeface="Calibri"/>
                      </a:endParaRPr>
                    </a:p>
                  </a:txBody>
                  <a:tcPr marL="68580" marR="68580" marT="0" marB="0"/>
                </a:tc>
              </a:tr>
              <a:tr h="576064">
                <a:tc>
                  <a:txBody>
                    <a:bodyPr/>
                    <a:lstStyle/>
                    <a:p>
                      <a:pPr>
                        <a:lnSpc>
                          <a:spcPct val="100000"/>
                        </a:lnSpc>
                        <a:spcAft>
                          <a:spcPts val="0"/>
                        </a:spcAft>
                      </a:pPr>
                      <a:r>
                        <a:rPr lang="en-US" sz="1400">
                          <a:effectLst/>
                        </a:rPr>
                        <a:t>Sarcopenia</a:t>
                      </a:r>
                      <a:endParaRPr lang="es-CL" sz="1400">
                        <a:effectLst/>
                        <a:latin typeface="Times New Roman"/>
                        <a:ea typeface="Calibri"/>
                      </a:endParaRPr>
                    </a:p>
                  </a:txBody>
                  <a:tcPr marL="68580" marR="68580" marT="0" marB="0"/>
                </a:tc>
                <a:tc>
                  <a:txBody>
                    <a:bodyPr/>
                    <a:lstStyle/>
                    <a:p>
                      <a:pPr algn="ctr">
                        <a:lnSpc>
                          <a:spcPct val="100000"/>
                        </a:lnSpc>
                        <a:spcAft>
                          <a:spcPts val="0"/>
                        </a:spcAft>
                      </a:pPr>
                      <a:r>
                        <a:rPr lang="en-US" sz="1400" dirty="0">
                          <a:effectLst/>
                        </a:rPr>
                        <a:t>19.4 </a:t>
                      </a:r>
                      <a:endParaRPr lang="en-US" sz="1400" dirty="0" smtClean="0">
                        <a:effectLst/>
                      </a:endParaRPr>
                    </a:p>
                    <a:p>
                      <a:pPr algn="ctr">
                        <a:lnSpc>
                          <a:spcPct val="100000"/>
                        </a:lnSpc>
                        <a:spcAft>
                          <a:spcPts val="0"/>
                        </a:spcAft>
                      </a:pPr>
                      <a:r>
                        <a:rPr lang="en-US" sz="1400" dirty="0" smtClean="0">
                          <a:effectLst/>
                        </a:rPr>
                        <a:t>(</a:t>
                      </a:r>
                      <a:r>
                        <a:rPr lang="en-US" sz="1400" dirty="0">
                          <a:effectLst/>
                        </a:rPr>
                        <a:t>15.2-24.2)</a:t>
                      </a:r>
                      <a:endParaRPr lang="es-CL" sz="1400" dirty="0">
                        <a:effectLst/>
                        <a:latin typeface="Times New Roman"/>
                        <a:ea typeface="Calibri"/>
                      </a:endParaRPr>
                    </a:p>
                  </a:txBody>
                  <a:tcPr marL="68580" marR="68580" marT="0" marB="0"/>
                </a:tc>
                <a:tc>
                  <a:txBody>
                    <a:bodyPr/>
                    <a:lstStyle/>
                    <a:p>
                      <a:pPr algn="ctr">
                        <a:lnSpc>
                          <a:spcPct val="100000"/>
                        </a:lnSpc>
                        <a:spcAft>
                          <a:spcPts val="0"/>
                        </a:spcAft>
                      </a:pPr>
                      <a:r>
                        <a:rPr lang="en-US" sz="1400" dirty="0">
                          <a:effectLst/>
                        </a:rPr>
                        <a:t>18.9 </a:t>
                      </a:r>
                      <a:endParaRPr lang="en-US" sz="1400" dirty="0" smtClean="0">
                        <a:effectLst/>
                      </a:endParaRPr>
                    </a:p>
                    <a:p>
                      <a:pPr algn="ctr">
                        <a:lnSpc>
                          <a:spcPct val="100000"/>
                        </a:lnSpc>
                        <a:spcAft>
                          <a:spcPts val="0"/>
                        </a:spcAft>
                      </a:pPr>
                      <a:r>
                        <a:rPr lang="en-US" sz="1400" dirty="0" smtClean="0">
                          <a:effectLst/>
                        </a:rPr>
                        <a:t>(</a:t>
                      </a:r>
                      <a:r>
                        <a:rPr lang="en-US" sz="1400" dirty="0">
                          <a:effectLst/>
                        </a:rPr>
                        <a:t>16.1-22.1)</a:t>
                      </a:r>
                      <a:endParaRPr lang="es-CL" sz="1400" dirty="0">
                        <a:effectLst/>
                        <a:latin typeface="Times New Roman"/>
                        <a:ea typeface="Calibri"/>
                      </a:endParaRPr>
                    </a:p>
                  </a:txBody>
                  <a:tcPr marL="68580" marR="68580" marT="0" marB="0"/>
                </a:tc>
                <a:tc>
                  <a:txBody>
                    <a:bodyPr/>
                    <a:lstStyle/>
                    <a:p>
                      <a:pPr algn="ctr">
                        <a:lnSpc>
                          <a:spcPct val="100000"/>
                        </a:lnSpc>
                        <a:spcAft>
                          <a:spcPts val="0"/>
                        </a:spcAft>
                      </a:pPr>
                      <a:r>
                        <a:rPr lang="en-US" sz="1400" dirty="0">
                          <a:effectLst/>
                        </a:rPr>
                        <a:t>19.1 </a:t>
                      </a:r>
                      <a:endParaRPr lang="en-US" sz="1400" dirty="0" smtClean="0">
                        <a:effectLst/>
                      </a:endParaRPr>
                    </a:p>
                    <a:p>
                      <a:pPr algn="ctr">
                        <a:lnSpc>
                          <a:spcPct val="100000"/>
                        </a:lnSpc>
                        <a:spcAft>
                          <a:spcPts val="0"/>
                        </a:spcAft>
                      </a:pPr>
                      <a:r>
                        <a:rPr lang="en-US" sz="1400" dirty="0" smtClean="0">
                          <a:effectLst/>
                        </a:rPr>
                        <a:t>(</a:t>
                      </a:r>
                      <a:r>
                        <a:rPr lang="en-US" sz="1400" dirty="0">
                          <a:effectLst/>
                        </a:rPr>
                        <a:t>16.7-21.7)</a:t>
                      </a:r>
                      <a:endParaRPr lang="es-CL" sz="1400" dirty="0">
                        <a:effectLst/>
                        <a:latin typeface="Times New Roman"/>
                        <a:ea typeface="Calibri"/>
                      </a:endParaRPr>
                    </a:p>
                  </a:txBody>
                  <a:tcPr marL="68580" marR="68580" marT="0" marB="0"/>
                </a:tc>
              </a:tr>
              <a:tr h="504056">
                <a:tc>
                  <a:txBody>
                    <a:bodyPr/>
                    <a:lstStyle/>
                    <a:p>
                      <a:pPr algn="r">
                        <a:lnSpc>
                          <a:spcPct val="100000"/>
                        </a:lnSpc>
                        <a:spcAft>
                          <a:spcPts val="0"/>
                        </a:spcAft>
                      </a:pPr>
                      <a:r>
                        <a:rPr lang="en-US" sz="1400">
                          <a:effectLst/>
                        </a:rPr>
                        <a:t>Sarcopenia</a:t>
                      </a:r>
                      <a:endParaRPr lang="es-CL" sz="1400">
                        <a:effectLst/>
                        <a:latin typeface="Times New Roman"/>
                        <a:ea typeface="Calibri"/>
                      </a:endParaRPr>
                    </a:p>
                  </a:txBody>
                  <a:tcPr marL="68580" marR="68580" marT="0" marB="0"/>
                </a:tc>
                <a:tc>
                  <a:txBody>
                    <a:bodyPr/>
                    <a:lstStyle/>
                    <a:p>
                      <a:pPr algn="ctr">
                        <a:lnSpc>
                          <a:spcPct val="100000"/>
                        </a:lnSpc>
                        <a:spcAft>
                          <a:spcPts val="0"/>
                        </a:spcAft>
                      </a:pPr>
                      <a:r>
                        <a:rPr lang="en-US" sz="1400" dirty="0">
                          <a:effectLst/>
                        </a:rPr>
                        <a:t>16.0 </a:t>
                      </a:r>
                      <a:endParaRPr lang="en-US" sz="1400" dirty="0" smtClean="0">
                        <a:effectLst/>
                      </a:endParaRPr>
                    </a:p>
                    <a:p>
                      <a:pPr algn="ctr">
                        <a:lnSpc>
                          <a:spcPct val="100000"/>
                        </a:lnSpc>
                        <a:spcAft>
                          <a:spcPts val="0"/>
                        </a:spcAft>
                      </a:pPr>
                      <a:r>
                        <a:rPr lang="en-US" sz="1400" dirty="0" smtClean="0">
                          <a:effectLst/>
                        </a:rPr>
                        <a:t>(</a:t>
                      </a:r>
                      <a:r>
                        <a:rPr lang="en-US" sz="1400" dirty="0">
                          <a:effectLst/>
                        </a:rPr>
                        <a:t>12.1-20.5)</a:t>
                      </a:r>
                      <a:endParaRPr lang="es-CL" sz="1400" dirty="0">
                        <a:effectLst/>
                        <a:latin typeface="Times New Roman"/>
                        <a:ea typeface="Calibri"/>
                      </a:endParaRPr>
                    </a:p>
                  </a:txBody>
                  <a:tcPr marL="68580" marR="68580" marT="0" marB="0"/>
                </a:tc>
                <a:tc>
                  <a:txBody>
                    <a:bodyPr/>
                    <a:lstStyle/>
                    <a:p>
                      <a:pPr algn="ctr">
                        <a:lnSpc>
                          <a:spcPct val="100000"/>
                        </a:lnSpc>
                        <a:spcAft>
                          <a:spcPts val="0"/>
                        </a:spcAft>
                      </a:pPr>
                      <a:r>
                        <a:rPr lang="en-US" sz="1400" dirty="0">
                          <a:effectLst/>
                        </a:rPr>
                        <a:t>17.3 </a:t>
                      </a:r>
                      <a:endParaRPr lang="en-US" sz="1400" dirty="0" smtClean="0">
                        <a:effectLst/>
                      </a:endParaRPr>
                    </a:p>
                    <a:p>
                      <a:pPr algn="ctr">
                        <a:lnSpc>
                          <a:spcPct val="100000"/>
                        </a:lnSpc>
                        <a:spcAft>
                          <a:spcPts val="0"/>
                        </a:spcAft>
                      </a:pPr>
                      <a:r>
                        <a:rPr lang="en-US" sz="1400" dirty="0" smtClean="0">
                          <a:effectLst/>
                        </a:rPr>
                        <a:t>(</a:t>
                      </a:r>
                      <a:r>
                        <a:rPr lang="en-US" sz="1400" dirty="0">
                          <a:effectLst/>
                        </a:rPr>
                        <a:t>14.6-20.4)</a:t>
                      </a:r>
                      <a:endParaRPr lang="es-CL" sz="1400" dirty="0">
                        <a:effectLst/>
                        <a:latin typeface="Times New Roman"/>
                        <a:ea typeface="Calibri"/>
                      </a:endParaRPr>
                    </a:p>
                  </a:txBody>
                  <a:tcPr marL="68580" marR="68580" marT="0" marB="0"/>
                </a:tc>
                <a:tc>
                  <a:txBody>
                    <a:bodyPr/>
                    <a:lstStyle/>
                    <a:p>
                      <a:pPr algn="ctr">
                        <a:lnSpc>
                          <a:spcPct val="100000"/>
                        </a:lnSpc>
                        <a:spcAft>
                          <a:spcPts val="0"/>
                        </a:spcAft>
                      </a:pPr>
                      <a:r>
                        <a:rPr lang="en-US" sz="1400" dirty="0">
                          <a:effectLst/>
                        </a:rPr>
                        <a:t>16.9 </a:t>
                      </a:r>
                      <a:endParaRPr lang="en-US" sz="1400" dirty="0" smtClean="0">
                        <a:effectLst/>
                      </a:endParaRPr>
                    </a:p>
                    <a:p>
                      <a:pPr algn="ctr">
                        <a:lnSpc>
                          <a:spcPct val="100000"/>
                        </a:lnSpc>
                        <a:spcAft>
                          <a:spcPts val="0"/>
                        </a:spcAft>
                      </a:pPr>
                      <a:r>
                        <a:rPr lang="en-US" sz="1400" dirty="0" smtClean="0">
                          <a:effectLst/>
                        </a:rPr>
                        <a:t>(</a:t>
                      </a:r>
                      <a:r>
                        <a:rPr lang="en-US" sz="1400" dirty="0">
                          <a:effectLst/>
                        </a:rPr>
                        <a:t>14.6-19.4)</a:t>
                      </a:r>
                      <a:endParaRPr lang="es-CL" sz="1400" dirty="0">
                        <a:effectLst/>
                        <a:latin typeface="Times New Roman"/>
                        <a:ea typeface="Calibri"/>
                      </a:endParaRPr>
                    </a:p>
                  </a:txBody>
                  <a:tcPr marL="68580" marR="68580" marT="0" marB="0"/>
                </a:tc>
              </a:tr>
              <a:tr h="701471">
                <a:tc>
                  <a:txBody>
                    <a:bodyPr/>
                    <a:lstStyle/>
                    <a:p>
                      <a:pPr algn="r">
                        <a:lnSpc>
                          <a:spcPct val="100000"/>
                        </a:lnSpc>
                        <a:spcAft>
                          <a:spcPts val="0"/>
                        </a:spcAft>
                      </a:pPr>
                      <a:r>
                        <a:rPr lang="en-US" sz="1400" dirty="0">
                          <a:effectLst/>
                        </a:rPr>
                        <a:t>       Severe sarcopenia</a:t>
                      </a:r>
                      <a:endParaRPr lang="es-CL" sz="1400" dirty="0">
                        <a:effectLst/>
                        <a:latin typeface="Times New Roman"/>
                        <a:ea typeface="Calibri"/>
                      </a:endParaRPr>
                    </a:p>
                  </a:txBody>
                  <a:tcPr marL="68580" marR="68580" marT="0" marB="0"/>
                </a:tc>
                <a:tc>
                  <a:txBody>
                    <a:bodyPr/>
                    <a:lstStyle/>
                    <a:p>
                      <a:pPr algn="ctr">
                        <a:lnSpc>
                          <a:spcPct val="100000"/>
                        </a:lnSpc>
                        <a:spcAft>
                          <a:spcPts val="0"/>
                        </a:spcAft>
                      </a:pPr>
                      <a:r>
                        <a:rPr lang="en-US" sz="1400" dirty="0">
                          <a:effectLst/>
                        </a:rPr>
                        <a:t>3.4 </a:t>
                      </a:r>
                      <a:endParaRPr lang="en-US" sz="1400" dirty="0" smtClean="0">
                        <a:effectLst/>
                      </a:endParaRPr>
                    </a:p>
                    <a:p>
                      <a:pPr algn="ctr">
                        <a:lnSpc>
                          <a:spcPct val="100000"/>
                        </a:lnSpc>
                        <a:spcAft>
                          <a:spcPts val="0"/>
                        </a:spcAft>
                      </a:pPr>
                      <a:r>
                        <a:rPr lang="en-US" sz="1400" dirty="0" smtClean="0">
                          <a:effectLst/>
                        </a:rPr>
                        <a:t>(</a:t>
                      </a:r>
                      <a:r>
                        <a:rPr lang="en-US" sz="1400" dirty="0">
                          <a:effectLst/>
                        </a:rPr>
                        <a:t>1.7-6.1)</a:t>
                      </a:r>
                      <a:endParaRPr lang="es-CL" sz="1400" dirty="0">
                        <a:effectLst/>
                        <a:latin typeface="Times New Roman"/>
                        <a:ea typeface="Calibri"/>
                      </a:endParaRPr>
                    </a:p>
                  </a:txBody>
                  <a:tcPr marL="68580" marR="68580" marT="0" marB="0"/>
                </a:tc>
                <a:tc>
                  <a:txBody>
                    <a:bodyPr/>
                    <a:lstStyle/>
                    <a:p>
                      <a:pPr algn="ctr">
                        <a:lnSpc>
                          <a:spcPct val="100000"/>
                        </a:lnSpc>
                        <a:spcAft>
                          <a:spcPts val="0"/>
                        </a:spcAft>
                      </a:pPr>
                      <a:r>
                        <a:rPr lang="en-US" sz="1400" dirty="0">
                          <a:effectLst/>
                        </a:rPr>
                        <a:t>1.6 </a:t>
                      </a:r>
                      <a:endParaRPr lang="en-US" sz="1400" dirty="0" smtClean="0">
                        <a:effectLst/>
                      </a:endParaRPr>
                    </a:p>
                    <a:p>
                      <a:pPr algn="ctr">
                        <a:lnSpc>
                          <a:spcPct val="100000"/>
                        </a:lnSpc>
                        <a:spcAft>
                          <a:spcPts val="0"/>
                        </a:spcAft>
                      </a:pPr>
                      <a:r>
                        <a:rPr lang="en-US" sz="1400" dirty="0" smtClean="0">
                          <a:effectLst/>
                        </a:rPr>
                        <a:t>(</a:t>
                      </a:r>
                      <a:r>
                        <a:rPr lang="en-US" sz="1400" dirty="0">
                          <a:effectLst/>
                        </a:rPr>
                        <a:t>0.8-2.8)</a:t>
                      </a:r>
                      <a:endParaRPr lang="es-CL" sz="1400" dirty="0">
                        <a:effectLst/>
                        <a:latin typeface="Times New Roman"/>
                        <a:ea typeface="Calibri"/>
                      </a:endParaRPr>
                    </a:p>
                  </a:txBody>
                  <a:tcPr marL="68580" marR="68580" marT="0" marB="0"/>
                </a:tc>
                <a:tc>
                  <a:txBody>
                    <a:bodyPr/>
                    <a:lstStyle/>
                    <a:p>
                      <a:pPr algn="ctr">
                        <a:lnSpc>
                          <a:spcPct val="100000"/>
                        </a:lnSpc>
                        <a:spcAft>
                          <a:spcPts val="0"/>
                        </a:spcAft>
                      </a:pPr>
                      <a:r>
                        <a:rPr lang="en-US" sz="1400" dirty="0">
                          <a:effectLst/>
                        </a:rPr>
                        <a:t>2.2 </a:t>
                      </a:r>
                      <a:endParaRPr lang="en-US" sz="1400" dirty="0" smtClean="0">
                        <a:effectLst/>
                      </a:endParaRPr>
                    </a:p>
                    <a:p>
                      <a:pPr algn="ctr">
                        <a:lnSpc>
                          <a:spcPct val="100000"/>
                        </a:lnSpc>
                        <a:spcAft>
                          <a:spcPts val="0"/>
                        </a:spcAft>
                      </a:pPr>
                      <a:r>
                        <a:rPr lang="en-US" sz="1400" dirty="0" smtClean="0">
                          <a:effectLst/>
                        </a:rPr>
                        <a:t>(</a:t>
                      </a:r>
                      <a:r>
                        <a:rPr lang="en-US" sz="1400" dirty="0">
                          <a:effectLst/>
                        </a:rPr>
                        <a:t>1.4-3.3)</a:t>
                      </a:r>
                      <a:endParaRPr lang="es-CL" sz="1400" dirty="0">
                        <a:effectLst/>
                        <a:latin typeface="Times New Roman"/>
                        <a:ea typeface="Calibri"/>
                      </a:endParaRPr>
                    </a:p>
                  </a:txBody>
                  <a:tcPr marL="68580" marR="68580" marT="0" marB="0"/>
                </a:tc>
              </a:tr>
            </a:tbl>
          </a:graphicData>
        </a:graphic>
      </p:graphicFrame>
    </p:spTree>
    <p:extLst>
      <p:ext uri="{BB962C8B-B14F-4D97-AF65-F5344CB8AC3E}">
        <p14:creationId xmlns:p14="http://schemas.microsoft.com/office/powerpoint/2010/main" val="36793407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606462" y="260648"/>
            <a:ext cx="7138988" cy="576064"/>
          </a:xfrm>
        </p:spPr>
        <p:txBody>
          <a:bodyPr>
            <a:normAutofit/>
          </a:bodyPr>
          <a:lstStyle/>
          <a:p>
            <a:r>
              <a:rPr lang="es-CL" altLang="es-CL" sz="20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ea typeface="+mn-ea"/>
                <a:cs typeface="+mn-cs"/>
              </a:rPr>
              <a:t>Clasificación por los estados de </a:t>
            </a:r>
            <a:r>
              <a:rPr lang="es-CL" altLang="es-CL" sz="2000" b="1" dirty="0" err="1">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ea typeface="+mn-ea"/>
                <a:cs typeface="+mn-cs"/>
              </a:rPr>
              <a:t>sarcopenia</a:t>
            </a:r>
            <a:endParaRPr lang="es-CL" altLang="es-CL" sz="20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ea typeface="+mn-ea"/>
              <a:cs typeface="+mn-cs"/>
            </a:endParaRPr>
          </a:p>
        </p:txBody>
      </p:sp>
      <p:graphicFrame>
        <p:nvGraphicFramePr>
          <p:cNvPr id="3" name="2 Tabla"/>
          <p:cNvGraphicFramePr>
            <a:graphicFrameLocks noGrp="1"/>
          </p:cNvGraphicFramePr>
          <p:nvPr>
            <p:extLst/>
          </p:nvPr>
        </p:nvGraphicFramePr>
        <p:xfrm>
          <a:off x="899592" y="1196752"/>
          <a:ext cx="6552729" cy="4574035"/>
        </p:xfrm>
        <a:graphic>
          <a:graphicData uri="http://schemas.openxmlformats.org/drawingml/2006/table">
            <a:tbl>
              <a:tblPr firstRow="1" firstCol="1" bandRow="1">
                <a:tableStyleId>{5C22544A-7EE6-4342-B048-85BDC9FD1C3A}</a:tableStyleId>
              </a:tblPr>
              <a:tblGrid>
                <a:gridCol w="1837734"/>
                <a:gridCol w="1571665"/>
                <a:gridCol w="1571665"/>
                <a:gridCol w="1571665"/>
              </a:tblGrid>
              <a:tr h="720080">
                <a:tc>
                  <a:txBody>
                    <a:bodyPr/>
                    <a:lstStyle/>
                    <a:p>
                      <a:pPr algn="just">
                        <a:lnSpc>
                          <a:spcPct val="150000"/>
                        </a:lnSpc>
                        <a:spcAft>
                          <a:spcPts val="1000"/>
                        </a:spcAft>
                      </a:pPr>
                      <a:r>
                        <a:rPr lang="en-US" sz="1400" dirty="0">
                          <a:effectLst/>
                        </a:rPr>
                        <a:t> </a:t>
                      </a:r>
                      <a:endParaRPr lang="es-CL" sz="1400" dirty="0">
                        <a:effectLst/>
                        <a:latin typeface="Times New Roman"/>
                        <a:ea typeface="Calibri"/>
                      </a:endParaRPr>
                    </a:p>
                  </a:txBody>
                  <a:tcPr marL="68580" marR="68580" marT="0" marB="0" anchor="ctr"/>
                </a:tc>
                <a:tc>
                  <a:txBody>
                    <a:bodyPr/>
                    <a:lstStyle/>
                    <a:p>
                      <a:pPr algn="ctr">
                        <a:lnSpc>
                          <a:spcPct val="115000"/>
                        </a:lnSpc>
                        <a:spcAft>
                          <a:spcPts val="0"/>
                        </a:spcAft>
                      </a:pPr>
                      <a:r>
                        <a:rPr lang="en-US" sz="1400" dirty="0">
                          <a:effectLst/>
                        </a:rPr>
                        <a:t>Men</a:t>
                      </a:r>
                      <a:endParaRPr lang="es-CL" sz="1400" dirty="0">
                        <a:effectLst/>
                      </a:endParaRPr>
                    </a:p>
                    <a:p>
                      <a:pPr algn="ctr">
                        <a:lnSpc>
                          <a:spcPct val="115000"/>
                        </a:lnSpc>
                        <a:spcAft>
                          <a:spcPts val="0"/>
                        </a:spcAft>
                      </a:pPr>
                      <a:r>
                        <a:rPr lang="en-US" sz="1400" dirty="0">
                          <a:effectLst/>
                        </a:rPr>
                        <a:t>n=756</a:t>
                      </a:r>
                      <a:endParaRPr lang="es-CL" sz="1400" dirty="0">
                        <a:effectLst/>
                      </a:endParaRPr>
                    </a:p>
                    <a:p>
                      <a:pPr algn="ctr">
                        <a:lnSpc>
                          <a:spcPct val="115000"/>
                        </a:lnSpc>
                        <a:spcAft>
                          <a:spcPts val="0"/>
                        </a:spcAft>
                      </a:pPr>
                      <a:r>
                        <a:rPr lang="en-US" sz="1400" dirty="0">
                          <a:effectLst/>
                        </a:rPr>
                        <a:t>% (95% CI)</a:t>
                      </a:r>
                      <a:endParaRPr lang="es-CL" sz="1400" dirty="0">
                        <a:effectLst/>
                        <a:latin typeface="Calibri"/>
                        <a:ea typeface="Calibri"/>
                        <a:cs typeface="Times New Roman"/>
                      </a:endParaRPr>
                    </a:p>
                  </a:txBody>
                  <a:tcPr marL="68580" marR="68580" marT="9525" marB="0"/>
                </a:tc>
                <a:tc>
                  <a:txBody>
                    <a:bodyPr/>
                    <a:lstStyle/>
                    <a:p>
                      <a:pPr algn="ctr">
                        <a:lnSpc>
                          <a:spcPct val="115000"/>
                        </a:lnSpc>
                        <a:spcAft>
                          <a:spcPts val="0"/>
                        </a:spcAft>
                      </a:pPr>
                      <a:r>
                        <a:rPr lang="en-US" sz="1400" dirty="0" smtClean="0">
                          <a:effectLst/>
                        </a:rPr>
                        <a:t>Women </a:t>
                      </a:r>
                    </a:p>
                    <a:p>
                      <a:pPr algn="ctr">
                        <a:lnSpc>
                          <a:spcPct val="115000"/>
                        </a:lnSpc>
                        <a:spcAft>
                          <a:spcPts val="0"/>
                        </a:spcAft>
                      </a:pPr>
                      <a:r>
                        <a:rPr lang="en-US" sz="1400" dirty="0" smtClean="0">
                          <a:effectLst/>
                        </a:rPr>
                        <a:t>n=1555</a:t>
                      </a:r>
                      <a:endParaRPr lang="es-CL" sz="1400" dirty="0">
                        <a:effectLst/>
                      </a:endParaRPr>
                    </a:p>
                    <a:p>
                      <a:pPr algn="ctr">
                        <a:lnSpc>
                          <a:spcPct val="115000"/>
                        </a:lnSpc>
                        <a:spcAft>
                          <a:spcPts val="0"/>
                        </a:spcAft>
                      </a:pPr>
                      <a:r>
                        <a:rPr lang="en-US" sz="1400" dirty="0">
                          <a:effectLst/>
                        </a:rPr>
                        <a:t>% (95% CI</a:t>
                      </a:r>
                      <a:r>
                        <a:rPr lang="en-US" sz="1400" dirty="0" smtClean="0">
                          <a:effectLst/>
                        </a:rPr>
                        <a:t>)</a:t>
                      </a:r>
                    </a:p>
                    <a:p>
                      <a:pPr algn="ctr">
                        <a:lnSpc>
                          <a:spcPct val="115000"/>
                        </a:lnSpc>
                        <a:spcAft>
                          <a:spcPts val="0"/>
                        </a:spcAft>
                      </a:pPr>
                      <a:endParaRPr lang="en-US" sz="1400" dirty="0" smtClean="0">
                        <a:effectLst/>
                        <a:latin typeface="Calibri"/>
                        <a:ea typeface="Calibri"/>
                        <a:cs typeface="Times New Roman"/>
                      </a:endParaRPr>
                    </a:p>
                    <a:p>
                      <a:pPr algn="ctr">
                        <a:lnSpc>
                          <a:spcPct val="115000"/>
                        </a:lnSpc>
                        <a:spcAft>
                          <a:spcPts val="0"/>
                        </a:spcAft>
                      </a:pPr>
                      <a:endParaRPr lang="es-CL" sz="1400" dirty="0">
                        <a:effectLst/>
                        <a:latin typeface="Calibri"/>
                        <a:ea typeface="Calibri"/>
                        <a:cs typeface="Times New Roman"/>
                      </a:endParaRPr>
                    </a:p>
                  </a:txBody>
                  <a:tcPr marL="68580" marR="68580" marT="9525" marB="0"/>
                </a:tc>
                <a:tc>
                  <a:txBody>
                    <a:bodyPr/>
                    <a:lstStyle/>
                    <a:p>
                      <a:pPr algn="ctr">
                        <a:lnSpc>
                          <a:spcPct val="115000"/>
                        </a:lnSpc>
                        <a:spcAft>
                          <a:spcPts val="0"/>
                        </a:spcAft>
                      </a:pPr>
                      <a:r>
                        <a:rPr lang="en-US" sz="1400" dirty="0">
                          <a:effectLst/>
                        </a:rPr>
                        <a:t>Total</a:t>
                      </a:r>
                      <a:endParaRPr lang="es-CL" sz="1400" dirty="0">
                        <a:effectLst/>
                      </a:endParaRPr>
                    </a:p>
                    <a:p>
                      <a:pPr algn="ctr">
                        <a:lnSpc>
                          <a:spcPct val="115000"/>
                        </a:lnSpc>
                        <a:spcAft>
                          <a:spcPts val="0"/>
                        </a:spcAft>
                      </a:pPr>
                      <a:r>
                        <a:rPr lang="en-US" sz="1400" dirty="0">
                          <a:effectLst/>
                        </a:rPr>
                        <a:t>n=2311</a:t>
                      </a:r>
                      <a:endParaRPr lang="es-CL" sz="1400" dirty="0">
                        <a:effectLst/>
                      </a:endParaRPr>
                    </a:p>
                    <a:p>
                      <a:pPr algn="ctr">
                        <a:lnSpc>
                          <a:spcPct val="115000"/>
                        </a:lnSpc>
                        <a:spcAft>
                          <a:spcPts val="0"/>
                        </a:spcAft>
                      </a:pPr>
                      <a:r>
                        <a:rPr lang="en-US" sz="1400" dirty="0">
                          <a:effectLst/>
                        </a:rPr>
                        <a:t>% (95% CI)</a:t>
                      </a:r>
                      <a:endParaRPr lang="es-CL" sz="1400" dirty="0">
                        <a:effectLst/>
                        <a:latin typeface="Calibri"/>
                        <a:ea typeface="Calibri"/>
                        <a:cs typeface="Times New Roman"/>
                      </a:endParaRPr>
                    </a:p>
                  </a:txBody>
                  <a:tcPr marL="68580" marR="68580" marT="9525" marB="0"/>
                </a:tc>
              </a:tr>
              <a:tr h="390926">
                <a:tc>
                  <a:txBody>
                    <a:bodyPr/>
                    <a:lstStyle/>
                    <a:p>
                      <a:pPr algn="just">
                        <a:lnSpc>
                          <a:spcPct val="150000"/>
                        </a:lnSpc>
                        <a:spcAft>
                          <a:spcPts val="1000"/>
                        </a:spcAft>
                      </a:pPr>
                      <a:r>
                        <a:rPr lang="en-US" sz="1400">
                          <a:effectLst/>
                        </a:rPr>
                        <a:t>Non-sarcopenia</a:t>
                      </a:r>
                      <a:endParaRPr lang="es-CL" sz="1400">
                        <a:effectLst/>
                        <a:latin typeface="Times New Roman"/>
                        <a:ea typeface="Calibri"/>
                      </a:endParaRPr>
                    </a:p>
                  </a:txBody>
                  <a:tcPr marL="68580" marR="68580" marT="0" marB="0"/>
                </a:tc>
                <a:tc>
                  <a:txBody>
                    <a:bodyPr/>
                    <a:lstStyle/>
                    <a:p>
                      <a:pPr algn="ctr">
                        <a:lnSpc>
                          <a:spcPct val="115000"/>
                        </a:lnSpc>
                        <a:spcAft>
                          <a:spcPts val="0"/>
                        </a:spcAft>
                      </a:pPr>
                      <a:r>
                        <a:rPr lang="en-US" sz="1400">
                          <a:effectLst/>
                        </a:rPr>
                        <a:t>80.3</a:t>
                      </a:r>
                      <a:endParaRPr lang="es-CL" sz="1400">
                        <a:effectLst/>
                      </a:endParaRPr>
                    </a:p>
                    <a:p>
                      <a:pPr algn="ctr">
                        <a:lnSpc>
                          <a:spcPct val="115000"/>
                        </a:lnSpc>
                        <a:spcAft>
                          <a:spcPts val="0"/>
                        </a:spcAft>
                      </a:pPr>
                      <a:r>
                        <a:rPr lang="en-US" sz="1400">
                          <a:effectLst/>
                        </a:rPr>
                        <a:t>(77.3-83.1)</a:t>
                      </a:r>
                      <a:endParaRPr lang="es-CL" sz="1400">
                        <a:effectLst/>
                        <a:latin typeface="Calibri"/>
                        <a:ea typeface="Calibri"/>
                        <a:cs typeface="Times New Roman"/>
                      </a:endParaRPr>
                    </a:p>
                  </a:txBody>
                  <a:tcPr marL="68580" marR="68580" marT="9525" marB="0"/>
                </a:tc>
                <a:tc>
                  <a:txBody>
                    <a:bodyPr/>
                    <a:lstStyle/>
                    <a:p>
                      <a:pPr algn="ctr">
                        <a:lnSpc>
                          <a:spcPct val="115000"/>
                        </a:lnSpc>
                        <a:spcAft>
                          <a:spcPts val="0"/>
                        </a:spcAft>
                      </a:pPr>
                      <a:r>
                        <a:rPr lang="en-US" sz="1400">
                          <a:effectLst/>
                        </a:rPr>
                        <a:t>80.5</a:t>
                      </a:r>
                      <a:endParaRPr lang="es-CL" sz="1400">
                        <a:effectLst/>
                      </a:endParaRPr>
                    </a:p>
                    <a:p>
                      <a:pPr algn="ctr">
                        <a:lnSpc>
                          <a:spcPct val="115000"/>
                        </a:lnSpc>
                        <a:spcAft>
                          <a:spcPts val="0"/>
                        </a:spcAft>
                      </a:pPr>
                      <a:r>
                        <a:rPr lang="en-US" sz="1400">
                          <a:effectLst/>
                        </a:rPr>
                        <a:t>(78.5-82.5)</a:t>
                      </a:r>
                      <a:endParaRPr lang="es-CL" sz="1400">
                        <a:effectLst/>
                        <a:latin typeface="Calibri"/>
                        <a:ea typeface="Calibri"/>
                        <a:cs typeface="Times New Roman"/>
                      </a:endParaRPr>
                    </a:p>
                  </a:txBody>
                  <a:tcPr marL="68580" marR="68580" marT="9525" marB="0"/>
                </a:tc>
                <a:tc>
                  <a:txBody>
                    <a:bodyPr/>
                    <a:lstStyle/>
                    <a:p>
                      <a:pPr algn="ctr">
                        <a:lnSpc>
                          <a:spcPct val="115000"/>
                        </a:lnSpc>
                        <a:spcAft>
                          <a:spcPts val="0"/>
                        </a:spcAft>
                      </a:pPr>
                      <a:r>
                        <a:rPr lang="en-US" sz="1400">
                          <a:effectLst/>
                        </a:rPr>
                        <a:t>80.4</a:t>
                      </a:r>
                      <a:endParaRPr lang="es-CL" sz="1400">
                        <a:effectLst/>
                      </a:endParaRPr>
                    </a:p>
                    <a:p>
                      <a:pPr algn="ctr">
                        <a:lnSpc>
                          <a:spcPct val="115000"/>
                        </a:lnSpc>
                        <a:spcAft>
                          <a:spcPts val="0"/>
                        </a:spcAft>
                      </a:pPr>
                      <a:r>
                        <a:rPr lang="en-US" sz="1400">
                          <a:effectLst/>
                        </a:rPr>
                        <a:t>(78.8-82.0)</a:t>
                      </a:r>
                      <a:endParaRPr lang="es-CL" sz="1400">
                        <a:effectLst/>
                        <a:latin typeface="Calibri"/>
                        <a:ea typeface="Calibri"/>
                        <a:cs typeface="Times New Roman"/>
                      </a:endParaRPr>
                    </a:p>
                  </a:txBody>
                  <a:tcPr marL="68580" marR="68580" marT="9525" marB="0"/>
                </a:tc>
              </a:tr>
              <a:tr h="390926">
                <a:tc>
                  <a:txBody>
                    <a:bodyPr/>
                    <a:lstStyle/>
                    <a:p>
                      <a:pPr algn="r">
                        <a:lnSpc>
                          <a:spcPct val="150000"/>
                        </a:lnSpc>
                        <a:spcAft>
                          <a:spcPts val="1000"/>
                        </a:spcAft>
                      </a:pPr>
                      <a:r>
                        <a:rPr lang="en-US" sz="1400">
                          <a:effectLst/>
                        </a:rPr>
                        <a:t>               Normal</a:t>
                      </a:r>
                      <a:endParaRPr lang="es-CL" sz="1400">
                        <a:effectLst/>
                        <a:latin typeface="Times New Roman"/>
                        <a:ea typeface="Calibri"/>
                      </a:endParaRPr>
                    </a:p>
                  </a:txBody>
                  <a:tcPr marL="68580" marR="68580" marT="0" marB="0"/>
                </a:tc>
                <a:tc>
                  <a:txBody>
                    <a:bodyPr/>
                    <a:lstStyle/>
                    <a:p>
                      <a:pPr algn="ctr">
                        <a:lnSpc>
                          <a:spcPct val="115000"/>
                        </a:lnSpc>
                        <a:spcAft>
                          <a:spcPts val="0"/>
                        </a:spcAft>
                      </a:pPr>
                      <a:r>
                        <a:rPr lang="en-US" sz="1400">
                          <a:effectLst/>
                        </a:rPr>
                        <a:t>52.8</a:t>
                      </a:r>
                      <a:endParaRPr lang="es-CL" sz="1400">
                        <a:effectLst/>
                      </a:endParaRPr>
                    </a:p>
                    <a:p>
                      <a:pPr algn="ctr">
                        <a:lnSpc>
                          <a:spcPct val="115000"/>
                        </a:lnSpc>
                        <a:spcAft>
                          <a:spcPts val="0"/>
                        </a:spcAft>
                      </a:pPr>
                      <a:r>
                        <a:rPr lang="en-US" sz="1400">
                          <a:effectLst/>
                        </a:rPr>
                        <a:t>(49.1-56.4)</a:t>
                      </a:r>
                      <a:endParaRPr lang="es-CL" sz="1400">
                        <a:effectLst/>
                        <a:latin typeface="Calibri"/>
                        <a:ea typeface="Calibri"/>
                        <a:cs typeface="Times New Roman"/>
                      </a:endParaRPr>
                    </a:p>
                  </a:txBody>
                  <a:tcPr marL="68580" marR="68580" marT="9525" marB="0"/>
                </a:tc>
                <a:tc>
                  <a:txBody>
                    <a:bodyPr/>
                    <a:lstStyle/>
                    <a:p>
                      <a:pPr algn="ctr">
                        <a:lnSpc>
                          <a:spcPct val="115000"/>
                        </a:lnSpc>
                        <a:spcAft>
                          <a:spcPts val="0"/>
                        </a:spcAft>
                      </a:pPr>
                      <a:r>
                        <a:rPr lang="en-US" sz="1400">
                          <a:effectLst/>
                        </a:rPr>
                        <a:t>62.4</a:t>
                      </a:r>
                      <a:endParaRPr lang="es-CL" sz="1400">
                        <a:effectLst/>
                      </a:endParaRPr>
                    </a:p>
                    <a:p>
                      <a:pPr algn="ctr">
                        <a:lnSpc>
                          <a:spcPct val="115000"/>
                        </a:lnSpc>
                        <a:spcAft>
                          <a:spcPts val="0"/>
                        </a:spcAft>
                      </a:pPr>
                      <a:r>
                        <a:rPr lang="en-US" sz="1400">
                          <a:effectLst/>
                        </a:rPr>
                        <a:t>(60.0-64.9)</a:t>
                      </a:r>
                      <a:endParaRPr lang="es-CL" sz="1400">
                        <a:effectLst/>
                        <a:latin typeface="Calibri"/>
                        <a:ea typeface="Calibri"/>
                        <a:cs typeface="Times New Roman"/>
                      </a:endParaRPr>
                    </a:p>
                  </a:txBody>
                  <a:tcPr marL="68580" marR="68580" marT="9525" marB="0"/>
                </a:tc>
                <a:tc>
                  <a:txBody>
                    <a:bodyPr/>
                    <a:lstStyle/>
                    <a:p>
                      <a:pPr algn="ctr">
                        <a:lnSpc>
                          <a:spcPct val="115000"/>
                        </a:lnSpc>
                        <a:spcAft>
                          <a:spcPts val="0"/>
                        </a:spcAft>
                      </a:pPr>
                      <a:r>
                        <a:rPr lang="en-US" sz="1400">
                          <a:effectLst/>
                        </a:rPr>
                        <a:t>59.3</a:t>
                      </a:r>
                      <a:endParaRPr lang="es-CL" sz="1400">
                        <a:effectLst/>
                      </a:endParaRPr>
                    </a:p>
                    <a:p>
                      <a:pPr algn="ctr">
                        <a:lnSpc>
                          <a:spcPct val="115000"/>
                        </a:lnSpc>
                        <a:spcAft>
                          <a:spcPts val="0"/>
                        </a:spcAft>
                      </a:pPr>
                      <a:r>
                        <a:rPr lang="en-US" sz="1400">
                          <a:effectLst/>
                        </a:rPr>
                        <a:t>(57.2-61.3)</a:t>
                      </a:r>
                      <a:endParaRPr lang="es-CL" sz="1400">
                        <a:effectLst/>
                        <a:latin typeface="Calibri"/>
                        <a:ea typeface="Calibri"/>
                        <a:cs typeface="Times New Roman"/>
                      </a:endParaRPr>
                    </a:p>
                  </a:txBody>
                  <a:tcPr marL="68580" marR="68580" marT="9525" marB="0"/>
                </a:tc>
              </a:tr>
              <a:tr h="390926">
                <a:tc>
                  <a:txBody>
                    <a:bodyPr/>
                    <a:lstStyle/>
                    <a:p>
                      <a:pPr algn="r">
                        <a:lnSpc>
                          <a:spcPct val="150000"/>
                        </a:lnSpc>
                        <a:spcAft>
                          <a:spcPts val="1000"/>
                        </a:spcAft>
                      </a:pPr>
                      <a:r>
                        <a:rPr lang="en-US" sz="1400">
                          <a:effectLst/>
                        </a:rPr>
                        <a:t>Pre-sarcopenia</a:t>
                      </a:r>
                      <a:endParaRPr lang="es-CL" sz="1400">
                        <a:effectLst/>
                        <a:latin typeface="Times New Roman"/>
                        <a:ea typeface="Calibri"/>
                      </a:endParaRPr>
                    </a:p>
                  </a:txBody>
                  <a:tcPr marL="68580" marR="68580" marT="0" marB="0"/>
                </a:tc>
                <a:tc>
                  <a:txBody>
                    <a:bodyPr/>
                    <a:lstStyle/>
                    <a:p>
                      <a:pPr algn="ctr">
                        <a:lnSpc>
                          <a:spcPct val="115000"/>
                        </a:lnSpc>
                        <a:spcAft>
                          <a:spcPts val="0"/>
                        </a:spcAft>
                      </a:pPr>
                      <a:r>
                        <a:rPr lang="en-US" sz="1400">
                          <a:effectLst/>
                        </a:rPr>
                        <a:t>27.5</a:t>
                      </a:r>
                      <a:endParaRPr lang="es-CL" sz="1400">
                        <a:effectLst/>
                      </a:endParaRPr>
                    </a:p>
                    <a:p>
                      <a:pPr algn="ctr">
                        <a:lnSpc>
                          <a:spcPct val="115000"/>
                        </a:lnSpc>
                        <a:spcAft>
                          <a:spcPts val="0"/>
                        </a:spcAft>
                      </a:pPr>
                      <a:r>
                        <a:rPr lang="en-US" sz="1400">
                          <a:effectLst/>
                        </a:rPr>
                        <a:t>(24.4-30.8)</a:t>
                      </a:r>
                      <a:endParaRPr lang="es-CL" sz="1400">
                        <a:effectLst/>
                        <a:latin typeface="Calibri"/>
                        <a:ea typeface="Calibri"/>
                        <a:cs typeface="Times New Roman"/>
                      </a:endParaRPr>
                    </a:p>
                  </a:txBody>
                  <a:tcPr marL="68580" marR="68580" marT="9525" marB="0"/>
                </a:tc>
                <a:tc>
                  <a:txBody>
                    <a:bodyPr/>
                    <a:lstStyle/>
                    <a:p>
                      <a:pPr algn="ctr">
                        <a:lnSpc>
                          <a:spcPct val="115000"/>
                        </a:lnSpc>
                        <a:spcAft>
                          <a:spcPts val="0"/>
                        </a:spcAft>
                      </a:pPr>
                      <a:r>
                        <a:rPr lang="en-US" sz="1400">
                          <a:effectLst/>
                        </a:rPr>
                        <a:t>18.1</a:t>
                      </a:r>
                      <a:endParaRPr lang="es-CL" sz="1400">
                        <a:effectLst/>
                      </a:endParaRPr>
                    </a:p>
                    <a:p>
                      <a:pPr algn="ctr">
                        <a:lnSpc>
                          <a:spcPct val="115000"/>
                        </a:lnSpc>
                        <a:spcAft>
                          <a:spcPts val="0"/>
                        </a:spcAft>
                      </a:pPr>
                      <a:r>
                        <a:rPr lang="en-US" sz="1400">
                          <a:effectLst/>
                        </a:rPr>
                        <a:t>(16.2-20.1)</a:t>
                      </a:r>
                      <a:endParaRPr lang="es-CL" sz="1400">
                        <a:effectLst/>
                        <a:latin typeface="Calibri"/>
                        <a:ea typeface="Calibri"/>
                        <a:cs typeface="Times New Roman"/>
                      </a:endParaRPr>
                    </a:p>
                  </a:txBody>
                  <a:tcPr marL="68580" marR="68580" marT="9525" marB="0"/>
                </a:tc>
                <a:tc>
                  <a:txBody>
                    <a:bodyPr/>
                    <a:lstStyle/>
                    <a:p>
                      <a:pPr algn="ctr">
                        <a:lnSpc>
                          <a:spcPct val="115000"/>
                        </a:lnSpc>
                        <a:spcAft>
                          <a:spcPts val="0"/>
                        </a:spcAft>
                      </a:pPr>
                      <a:r>
                        <a:rPr lang="en-US" sz="1400">
                          <a:effectLst/>
                        </a:rPr>
                        <a:t>21.2</a:t>
                      </a:r>
                      <a:endParaRPr lang="es-CL" sz="1400">
                        <a:effectLst/>
                      </a:endParaRPr>
                    </a:p>
                    <a:p>
                      <a:pPr algn="ctr">
                        <a:lnSpc>
                          <a:spcPct val="115000"/>
                        </a:lnSpc>
                        <a:spcAft>
                          <a:spcPts val="0"/>
                        </a:spcAft>
                      </a:pPr>
                      <a:r>
                        <a:rPr lang="en-US" sz="1400">
                          <a:effectLst/>
                        </a:rPr>
                        <a:t>(19.5-22.9)</a:t>
                      </a:r>
                      <a:endParaRPr lang="es-CL" sz="1400">
                        <a:effectLst/>
                        <a:latin typeface="Calibri"/>
                        <a:ea typeface="Calibri"/>
                        <a:cs typeface="Times New Roman"/>
                      </a:endParaRPr>
                    </a:p>
                  </a:txBody>
                  <a:tcPr marL="68580" marR="68580" marT="9525" marB="0"/>
                </a:tc>
              </a:tr>
              <a:tr h="390926">
                <a:tc>
                  <a:txBody>
                    <a:bodyPr/>
                    <a:lstStyle/>
                    <a:p>
                      <a:pPr>
                        <a:lnSpc>
                          <a:spcPct val="150000"/>
                        </a:lnSpc>
                        <a:spcAft>
                          <a:spcPts val="1000"/>
                        </a:spcAft>
                      </a:pPr>
                      <a:r>
                        <a:rPr lang="en-US" sz="1400">
                          <a:effectLst/>
                        </a:rPr>
                        <a:t>Sarcopenia</a:t>
                      </a:r>
                      <a:endParaRPr lang="es-CL" sz="1400">
                        <a:effectLst/>
                        <a:latin typeface="Times New Roman"/>
                        <a:ea typeface="Calibri"/>
                      </a:endParaRPr>
                    </a:p>
                  </a:txBody>
                  <a:tcPr marL="68580" marR="68580" marT="0" marB="0"/>
                </a:tc>
                <a:tc>
                  <a:txBody>
                    <a:bodyPr/>
                    <a:lstStyle/>
                    <a:p>
                      <a:pPr algn="ctr">
                        <a:lnSpc>
                          <a:spcPct val="115000"/>
                        </a:lnSpc>
                        <a:spcAft>
                          <a:spcPts val="0"/>
                        </a:spcAft>
                      </a:pPr>
                      <a:r>
                        <a:rPr lang="en-US" sz="1400">
                          <a:effectLst/>
                        </a:rPr>
                        <a:t>19.7</a:t>
                      </a:r>
                      <a:endParaRPr lang="es-CL" sz="1400">
                        <a:effectLst/>
                      </a:endParaRPr>
                    </a:p>
                    <a:p>
                      <a:pPr algn="ctr">
                        <a:lnSpc>
                          <a:spcPct val="115000"/>
                        </a:lnSpc>
                        <a:spcAft>
                          <a:spcPts val="0"/>
                        </a:spcAft>
                      </a:pPr>
                      <a:r>
                        <a:rPr lang="en-US" sz="1400">
                          <a:effectLst/>
                        </a:rPr>
                        <a:t>(16.9-22.7)</a:t>
                      </a:r>
                      <a:endParaRPr lang="es-CL" sz="1400">
                        <a:effectLst/>
                        <a:latin typeface="Calibri"/>
                        <a:ea typeface="Calibri"/>
                        <a:cs typeface="Times New Roman"/>
                      </a:endParaRPr>
                    </a:p>
                  </a:txBody>
                  <a:tcPr marL="68580" marR="68580" marT="9525" marB="0"/>
                </a:tc>
                <a:tc>
                  <a:txBody>
                    <a:bodyPr/>
                    <a:lstStyle/>
                    <a:p>
                      <a:pPr algn="ctr">
                        <a:lnSpc>
                          <a:spcPct val="115000"/>
                        </a:lnSpc>
                        <a:spcAft>
                          <a:spcPts val="0"/>
                        </a:spcAft>
                      </a:pPr>
                      <a:r>
                        <a:rPr lang="en-US" sz="1400">
                          <a:effectLst/>
                        </a:rPr>
                        <a:t>19.5</a:t>
                      </a:r>
                      <a:endParaRPr lang="es-CL" sz="1400">
                        <a:effectLst/>
                      </a:endParaRPr>
                    </a:p>
                    <a:p>
                      <a:pPr algn="ctr">
                        <a:lnSpc>
                          <a:spcPct val="115000"/>
                        </a:lnSpc>
                        <a:spcAft>
                          <a:spcPts val="0"/>
                        </a:spcAft>
                      </a:pPr>
                      <a:r>
                        <a:rPr lang="en-US" sz="1400">
                          <a:effectLst/>
                        </a:rPr>
                        <a:t>(17.5-21.5)</a:t>
                      </a:r>
                      <a:endParaRPr lang="es-CL" sz="1400">
                        <a:effectLst/>
                        <a:latin typeface="Calibri"/>
                        <a:ea typeface="Calibri"/>
                        <a:cs typeface="Times New Roman"/>
                      </a:endParaRPr>
                    </a:p>
                  </a:txBody>
                  <a:tcPr marL="68580" marR="68580" marT="9525" marB="0"/>
                </a:tc>
                <a:tc>
                  <a:txBody>
                    <a:bodyPr/>
                    <a:lstStyle/>
                    <a:p>
                      <a:pPr algn="ctr">
                        <a:lnSpc>
                          <a:spcPct val="115000"/>
                        </a:lnSpc>
                        <a:spcAft>
                          <a:spcPts val="0"/>
                        </a:spcAft>
                      </a:pPr>
                      <a:r>
                        <a:rPr lang="en-US" sz="1400">
                          <a:effectLst/>
                        </a:rPr>
                        <a:t>19.6</a:t>
                      </a:r>
                      <a:endParaRPr lang="es-CL" sz="1400">
                        <a:effectLst/>
                      </a:endParaRPr>
                    </a:p>
                    <a:p>
                      <a:pPr algn="ctr">
                        <a:lnSpc>
                          <a:spcPct val="115000"/>
                        </a:lnSpc>
                        <a:spcAft>
                          <a:spcPts val="0"/>
                        </a:spcAft>
                      </a:pPr>
                      <a:r>
                        <a:rPr lang="en-US" sz="1400">
                          <a:effectLst/>
                        </a:rPr>
                        <a:t>(18.0-21.2)</a:t>
                      </a:r>
                      <a:endParaRPr lang="es-CL" sz="1400">
                        <a:effectLst/>
                        <a:latin typeface="Calibri"/>
                        <a:ea typeface="Calibri"/>
                        <a:cs typeface="Times New Roman"/>
                      </a:endParaRPr>
                    </a:p>
                  </a:txBody>
                  <a:tcPr marL="68580" marR="68580" marT="9525" marB="0"/>
                </a:tc>
              </a:tr>
              <a:tr h="390926">
                <a:tc>
                  <a:txBody>
                    <a:bodyPr/>
                    <a:lstStyle/>
                    <a:p>
                      <a:pPr algn="r">
                        <a:lnSpc>
                          <a:spcPct val="150000"/>
                        </a:lnSpc>
                        <a:spcAft>
                          <a:spcPts val="1000"/>
                        </a:spcAft>
                      </a:pPr>
                      <a:r>
                        <a:rPr lang="en-US" sz="1400">
                          <a:effectLst/>
                        </a:rPr>
                        <a:t>Sarcopenia</a:t>
                      </a:r>
                      <a:endParaRPr lang="es-CL" sz="1400">
                        <a:effectLst/>
                        <a:latin typeface="Times New Roman"/>
                        <a:ea typeface="Calibri"/>
                      </a:endParaRPr>
                    </a:p>
                  </a:txBody>
                  <a:tcPr marL="68580" marR="68580" marT="0" marB="0"/>
                </a:tc>
                <a:tc>
                  <a:txBody>
                    <a:bodyPr/>
                    <a:lstStyle/>
                    <a:p>
                      <a:pPr algn="ctr">
                        <a:lnSpc>
                          <a:spcPct val="115000"/>
                        </a:lnSpc>
                        <a:spcAft>
                          <a:spcPts val="0"/>
                        </a:spcAft>
                      </a:pPr>
                      <a:r>
                        <a:rPr lang="en-US" sz="1400">
                          <a:effectLst/>
                        </a:rPr>
                        <a:t>17.7</a:t>
                      </a:r>
                      <a:endParaRPr lang="es-CL" sz="1400">
                        <a:effectLst/>
                      </a:endParaRPr>
                    </a:p>
                    <a:p>
                      <a:pPr algn="ctr">
                        <a:lnSpc>
                          <a:spcPct val="115000"/>
                        </a:lnSpc>
                        <a:spcAft>
                          <a:spcPts val="0"/>
                        </a:spcAft>
                      </a:pPr>
                      <a:r>
                        <a:rPr lang="en-US" sz="1400">
                          <a:effectLst/>
                        </a:rPr>
                        <a:t>(15.1-20.6)</a:t>
                      </a:r>
                      <a:endParaRPr lang="es-CL" sz="1400">
                        <a:effectLst/>
                        <a:latin typeface="Calibri"/>
                        <a:ea typeface="Calibri"/>
                        <a:cs typeface="Times New Roman"/>
                      </a:endParaRPr>
                    </a:p>
                  </a:txBody>
                  <a:tcPr marL="68580" marR="68580" marT="9525" marB="0"/>
                </a:tc>
                <a:tc>
                  <a:txBody>
                    <a:bodyPr/>
                    <a:lstStyle/>
                    <a:p>
                      <a:pPr algn="ctr">
                        <a:lnSpc>
                          <a:spcPct val="115000"/>
                        </a:lnSpc>
                        <a:spcAft>
                          <a:spcPts val="0"/>
                        </a:spcAft>
                      </a:pPr>
                      <a:r>
                        <a:rPr lang="en-US" sz="1400">
                          <a:effectLst/>
                        </a:rPr>
                        <a:t>16.0</a:t>
                      </a:r>
                      <a:endParaRPr lang="es-CL" sz="1400">
                        <a:effectLst/>
                      </a:endParaRPr>
                    </a:p>
                    <a:p>
                      <a:pPr algn="ctr">
                        <a:lnSpc>
                          <a:spcPct val="115000"/>
                        </a:lnSpc>
                        <a:spcAft>
                          <a:spcPts val="0"/>
                        </a:spcAft>
                      </a:pPr>
                      <a:r>
                        <a:rPr lang="en-US" sz="1400">
                          <a:effectLst/>
                        </a:rPr>
                        <a:t>(14.2-17.9)</a:t>
                      </a:r>
                      <a:endParaRPr lang="es-CL" sz="1400">
                        <a:effectLst/>
                        <a:latin typeface="Calibri"/>
                        <a:ea typeface="Calibri"/>
                        <a:cs typeface="Times New Roman"/>
                      </a:endParaRPr>
                    </a:p>
                  </a:txBody>
                  <a:tcPr marL="68580" marR="68580" marT="9525" marB="0"/>
                </a:tc>
                <a:tc>
                  <a:txBody>
                    <a:bodyPr/>
                    <a:lstStyle/>
                    <a:p>
                      <a:pPr algn="ctr">
                        <a:lnSpc>
                          <a:spcPct val="115000"/>
                        </a:lnSpc>
                        <a:spcAft>
                          <a:spcPts val="0"/>
                        </a:spcAft>
                      </a:pPr>
                      <a:r>
                        <a:rPr lang="en-US" sz="1400">
                          <a:effectLst/>
                        </a:rPr>
                        <a:t>16.6</a:t>
                      </a:r>
                      <a:endParaRPr lang="es-CL" sz="1400">
                        <a:effectLst/>
                      </a:endParaRPr>
                    </a:p>
                    <a:p>
                      <a:pPr algn="ctr">
                        <a:lnSpc>
                          <a:spcPct val="115000"/>
                        </a:lnSpc>
                        <a:spcAft>
                          <a:spcPts val="0"/>
                        </a:spcAft>
                      </a:pPr>
                      <a:r>
                        <a:rPr lang="en-US" sz="1400">
                          <a:effectLst/>
                        </a:rPr>
                        <a:t>(15.1-18.2)</a:t>
                      </a:r>
                      <a:endParaRPr lang="es-CL" sz="1400">
                        <a:effectLst/>
                        <a:latin typeface="Calibri"/>
                        <a:ea typeface="Calibri"/>
                        <a:cs typeface="Times New Roman"/>
                      </a:endParaRPr>
                    </a:p>
                  </a:txBody>
                  <a:tcPr marL="68580" marR="68580" marT="9525" marB="0"/>
                </a:tc>
              </a:tr>
              <a:tr h="836425">
                <a:tc>
                  <a:txBody>
                    <a:bodyPr/>
                    <a:lstStyle/>
                    <a:p>
                      <a:pPr algn="r">
                        <a:lnSpc>
                          <a:spcPct val="150000"/>
                        </a:lnSpc>
                        <a:spcAft>
                          <a:spcPts val="1000"/>
                        </a:spcAft>
                      </a:pPr>
                      <a:r>
                        <a:rPr lang="en-US" sz="1400">
                          <a:effectLst/>
                        </a:rPr>
                        <a:t>       Severe sarcopenia</a:t>
                      </a:r>
                      <a:endParaRPr lang="es-CL" sz="1400">
                        <a:effectLst/>
                        <a:latin typeface="Times New Roman"/>
                        <a:ea typeface="Calibri"/>
                      </a:endParaRPr>
                    </a:p>
                  </a:txBody>
                  <a:tcPr marL="68580" marR="68580" marT="0" marB="0"/>
                </a:tc>
                <a:tc>
                  <a:txBody>
                    <a:bodyPr/>
                    <a:lstStyle/>
                    <a:p>
                      <a:pPr algn="ctr">
                        <a:lnSpc>
                          <a:spcPct val="115000"/>
                        </a:lnSpc>
                        <a:spcAft>
                          <a:spcPts val="0"/>
                        </a:spcAft>
                      </a:pPr>
                      <a:r>
                        <a:rPr lang="en-US" sz="1400">
                          <a:effectLst/>
                        </a:rPr>
                        <a:t>2.0</a:t>
                      </a:r>
                      <a:endParaRPr lang="es-CL" sz="1400">
                        <a:effectLst/>
                      </a:endParaRPr>
                    </a:p>
                    <a:p>
                      <a:pPr algn="ctr">
                        <a:lnSpc>
                          <a:spcPct val="115000"/>
                        </a:lnSpc>
                        <a:spcAft>
                          <a:spcPts val="0"/>
                        </a:spcAft>
                      </a:pPr>
                      <a:r>
                        <a:rPr lang="en-US" sz="1400">
                          <a:effectLst/>
                        </a:rPr>
                        <a:t>(1.1-3.3)</a:t>
                      </a:r>
                      <a:endParaRPr lang="es-CL" sz="1400">
                        <a:effectLst/>
                        <a:latin typeface="Calibri"/>
                        <a:ea typeface="Calibri"/>
                        <a:cs typeface="Times New Roman"/>
                      </a:endParaRPr>
                    </a:p>
                  </a:txBody>
                  <a:tcPr marL="68580" marR="68580" marT="9525" marB="0"/>
                </a:tc>
                <a:tc>
                  <a:txBody>
                    <a:bodyPr/>
                    <a:lstStyle/>
                    <a:p>
                      <a:pPr algn="ctr">
                        <a:lnSpc>
                          <a:spcPct val="115000"/>
                        </a:lnSpc>
                        <a:spcAft>
                          <a:spcPts val="0"/>
                        </a:spcAft>
                      </a:pPr>
                      <a:r>
                        <a:rPr lang="en-US" sz="1400">
                          <a:effectLst/>
                        </a:rPr>
                        <a:t>3.5</a:t>
                      </a:r>
                      <a:endParaRPr lang="es-CL" sz="1400">
                        <a:effectLst/>
                      </a:endParaRPr>
                    </a:p>
                    <a:p>
                      <a:pPr algn="ctr">
                        <a:lnSpc>
                          <a:spcPct val="115000"/>
                        </a:lnSpc>
                        <a:spcAft>
                          <a:spcPts val="0"/>
                        </a:spcAft>
                      </a:pPr>
                      <a:r>
                        <a:rPr lang="en-US" sz="1400">
                          <a:effectLst/>
                        </a:rPr>
                        <a:t>(2.6-4.5)</a:t>
                      </a:r>
                      <a:endParaRPr lang="es-CL" sz="1400">
                        <a:effectLst/>
                        <a:latin typeface="Calibri"/>
                        <a:ea typeface="Calibri"/>
                        <a:cs typeface="Times New Roman"/>
                      </a:endParaRPr>
                    </a:p>
                  </a:txBody>
                  <a:tcPr marL="68580" marR="68580" marT="9525" marB="0"/>
                </a:tc>
                <a:tc>
                  <a:txBody>
                    <a:bodyPr/>
                    <a:lstStyle/>
                    <a:p>
                      <a:pPr algn="ctr">
                        <a:lnSpc>
                          <a:spcPct val="115000"/>
                        </a:lnSpc>
                        <a:spcAft>
                          <a:spcPts val="0"/>
                        </a:spcAft>
                      </a:pPr>
                      <a:r>
                        <a:rPr lang="en-US" sz="1400" dirty="0">
                          <a:effectLst/>
                        </a:rPr>
                        <a:t>3.0</a:t>
                      </a:r>
                      <a:endParaRPr lang="es-CL" sz="1400" dirty="0">
                        <a:effectLst/>
                      </a:endParaRPr>
                    </a:p>
                    <a:p>
                      <a:pPr algn="ctr">
                        <a:lnSpc>
                          <a:spcPct val="115000"/>
                        </a:lnSpc>
                        <a:spcAft>
                          <a:spcPts val="0"/>
                        </a:spcAft>
                      </a:pPr>
                      <a:r>
                        <a:rPr lang="en-US" sz="1400" dirty="0">
                          <a:effectLst/>
                        </a:rPr>
                        <a:t>(2.3-3.8)</a:t>
                      </a:r>
                      <a:endParaRPr lang="es-CL" sz="1400" dirty="0">
                        <a:effectLst/>
                        <a:latin typeface="Calibri"/>
                        <a:ea typeface="Calibri"/>
                        <a:cs typeface="Times New Roman"/>
                      </a:endParaRPr>
                    </a:p>
                  </a:txBody>
                  <a:tcPr marL="68580" marR="68580" marT="9525" marB="0"/>
                </a:tc>
              </a:tr>
            </a:tbl>
          </a:graphicData>
        </a:graphic>
      </p:graphicFrame>
    </p:spTree>
    <p:extLst>
      <p:ext uri="{BB962C8B-B14F-4D97-AF65-F5344CB8AC3E}">
        <p14:creationId xmlns:p14="http://schemas.microsoft.com/office/powerpoint/2010/main" val="11817884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19695"/>
            <a:ext cx="8352928" cy="500994"/>
          </a:xfrm>
        </p:spPr>
        <p:txBody>
          <a:bodyPr>
            <a:noAutofit/>
          </a:bodyPr>
          <a:lstStyle/>
          <a:p>
            <a:pPr eaLnBrk="1" hangingPunct="1">
              <a:defRPr/>
            </a:pPr>
            <a:r>
              <a:rPr lang="es-ES_tradnl" sz="1600" b="1" dirty="0" smtClean="0">
                <a:solidFill>
                  <a:schemeClr val="tx2">
                    <a:lumMod val="75000"/>
                  </a:schemeClr>
                </a:solidFill>
                <a:latin typeface="Comic Sans MS" panose="030F0702030302020204" pitchFamily="66" charset="0"/>
              </a:rPr>
              <a:t/>
            </a:r>
            <a:br>
              <a:rPr lang="es-ES_tradnl" sz="1600" b="1" dirty="0" smtClean="0">
                <a:solidFill>
                  <a:schemeClr val="tx2">
                    <a:lumMod val="75000"/>
                  </a:schemeClr>
                </a:solidFill>
                <a:latin typeface="Comic Sans MS" panose="030F0702030302020204" pitchFamily="66" charset="0"/>
              </a:rPr>
            </a:br>
            <a:r>
              <a:rPr lang="es-ES_tradnl" sz="1600" b="1" dirty="0" smtClean="0">
                <a:solidFill>
                  <a:schemeClr val="tx2">
                    <a:lumMod val="75000"/>
                  </a:schemeClr>
                </a:solidFill>
                <a:latin typeface="Comic Sans MS" panose="030F0702030302020204" pitchFamily="66" charset="0"/>
              </a:rPr>
              <a:t/>
            </a:r>
            <a:br>
              <a:rPr lang="es-ES_tradnl" sz="1600" b="1" dirty="0" smtClean="0">
                <a:solidFill>
                  <a:schemeClr val="tx2">
                    <a:lumMod val="75000"/>
                  </a:schemeClr>
                </a:solidFill>
                <a:latin typeface="Comic Sans MS" panose="030F0702030302020204" pitchFamily="66" charset="0"/>
              </a:rPr>
            </a:br>
            <a:r>
              <a:rPr lang="es-ES_tradnl" sz="1600" b="1" dirty="0">
                <a:solidFill>
                  <a:schemeClr val="tx2">
                    <a:lumMod val="75000"/>
                  </a:schemeClr>
                </a:solidFill>
                <a:latin typeface="Comic Sans MS" panose="030F0702030302020204" pitchFamily="66" charset="0"/>
              </a:rPr>
              <a:t/>
            </a:r>
            <a:br>
              <a:rPr lang="es-ES_tradnl" sz="1600" b="1" dirty="0">
                <a:solidFill>
                  <a:schemeClr val="tx2">
                    <a:lumMod val="75000"/>
                  </a:schemeClr>
                </a:solidFill>
                <a:latin typeface="Comic Sans MS" panose="030F0702030302020204" pitchFamily="66" charset="0"/>
              </a:rPr>
            </a:br>
            <a:endParaRPr lang="es-CL" sz="1600" b="1" dirty="0">
              <a:solidFill>
                <a:schemeClr val="tx2">
                  <a:lumMod val="75000"/>
                </a:schemeClr>
              </a:solidFill>
              <a:latin typeface="Comic Sans MS" panose="030F0702030302020204" pitchFamily="66" charset="0"/>
            </a:endParaRPr>
          </a:p>
        </p:txBody>
      </p:sp>
      <p:sp>
        <p:nvSpPr>
          <p:cNvPr id="24580" name="2 CuadroTexto"/>
          <p:cNvSpPr txBox="1">
            <a:spLocks noChangeArrowheads="1"/>
          </p:cNvSpPr>
          <p:nvPr/>
        </p:nvSpPr>
        <p:spPr bwMode="auto">
          <a:xfrm>
            <a:off x="899592" y="349557"/>
            <a:ext cx="64910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itchFamily="34" charset="0"/>
              <a:buChar char="•"/>
              <a:defRPr sz="2400">
                <a:solidFill>
                  <a:schemeClr val="tx1"/>
                </a:solidFill>
                <a:latin typeface="Verdana" pitchFamily="34" charset="0"/>
              </a:defRPr>
            </a:lvl1pPr>
            <a:lvl2pPr marL="742950" indent="-285750">
              <a:spcBef>
                <a:spcPct val="20000"/>
              </a:spcBef>
              <a:buFont typeface="Arial" pitchFamily="34" charset="0"/>
              <a:buChar char="–"/>
              <a:defRPr sz="2000">
                <a:solidFill>
                  <a:schemeClr val="tx1"/>
                </a:solidFill>
                <a:latin typeface="Verdana" pitchFamily="34" charset="0"/>
              </a:defRPr>
            </a:lvl2pPr>
            <a:lvl3pPr marL="1143000" indent="-228600">
              <a:spcBef>
                <a:spcPct val="20000"/>
              </a:spcBef>
              <a:buFont typeface="Arial" pitchFamily="34" charset="0"/>
              <a:buChar char="•"/>
              <a:defRPr sz="2400">
                <a:solidFill>
                  <a:schemeClr val="tx1"/>
                </a:solidFill>
                <a:latin typeface="Verdana" pitchFamily="34" charset="0"/>
              </a:defRPr>
            </a:lvl3pPr>
            <a:lvl4pPr marL="1600200" indent="-228600">
              <a:spcBef>
                <a:spcPct val="20000"/>
              </a:spcBef>
              <a:buFont typeface="Arial" pitchFamily="34" charset="0"/>
              <a:buChar char="–"/>
              <a:defRPr sz="2000">
                <a:solidFill>
                  <a:schemeClr val="tx1"/>
                </a:solidFill>
                <a:latin typeface="Verdana" pitchFamily="34" charset="0"/>
              </a:defRPr>
            </a:lvl4pPr>
            <a:lvl5pPr marL="2057400" indent="-228600">
              <a:spcBef>
                <a:spcPct val="20000"/>
              </a:spcBef>
              <a:buFont typeface="Arial" pitchFamily="34"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9pPr>
          </a:lstStyle>
          <a:p>
            <a:pPr fontAlgn="base">
              <a:spcAft>
                <a:spcPct val="0"/>
              </a:spcAft>
              <a:buClr>
                <a:srgbClr val="006CB7"/>
              </a:buClr>
              <a:buNone/>
            </a:pPr>
            <a:r>
              <a:rPr lang="es-ES_tradnl" altLang="es-CL" sz="2000" b="1" dirty="0">
                <a:solidFill>
                  <a:srgbClr val="0A2F87"/>
                </a:solidFill>
                <a:latin typeface="Comic Sans MS" panose="030F0702030302020204" pitchFamily="66" charset="0"/>
              </a:rPr>
              <a:t>Equipo de investigación del proyecto</a:t>
            </a:r>
            <a:endParaRPr lang="es-CL" altLang="es-CL" sz="2000" b="1" dirty="0">
              <a:solidFill>
                <a:srgbClr val="0A2F87"/>
              </a:solidFill>
              <a:latin typeface="Comic Sans MS" panose="030F0702030302020204" pitchFamily="66" charset="0"/>
            </a:endParaRPr>
          </a:p>
        </p:txBody>
      </p:sp>
      <p:sp>
        <p:nvSpPr>
          <p:cNvPr id="5" name="Rectangle 3"/>
          <p:cNvSpPr>
            <a:spLocks noGrp="1" noChangeArrowheads="1"/>
          </p:cNvSpPr>
          <p:nvPr>
            <p:ph idx="1"/>
          </p:nvPr>
        </p:nvSpPr>
        <p:spPr>
          <a:xfrm>
            <a:off x="899592" y="946446"/>
            <a:ext cx="6563016" cy="1463278"/>
          </a:xfrm>
        </p:spPr>
        <p:txBody>
          <a:bodyPr/>
          <a:lstStyle/>
          <a:p>
            <a:pPr fontAlgn="base">
              <a:spcAft>
                <a:spcPct val="0"/>
              </a:spcAft>
              <a:buClr>
                <a:srgbClr val="006CB7"/>
              </a:buClr>
              <a:buNone/>
            </a:pPr>
            <a:r>
              <a:rPr lang="es-ES_tradnl" altLang="es-CL" sz="1600" b="1" dirty="0">
                <a:latin typeface="Comic Sans MS" panose="030F0702030302020204" pitchFamily="66" charset="0"/>
              </a:rPr>
              <a:t>Director: </a:t>
            </a:r>
            <a:r>
              <a:rPr lang="es-ES_tradnl" altLang="es-CL" sz="1600" dirty="0">
                <a:latin typeface="Comic Sans MS" panose="030F0702030302020204" pitchFamily="66" charset="0"/>
              </a:rPr>
              <a:t>Lydia Lera </a:t>
            </a:r>
            <a:endParaRPr lang="es-ES_tradnl" altLang="es-CL" sz="1600" dirty="0" smtClean="0">
              <a:latin typeface="Comic Sans MS" panose="030F0702030302020204" pitchFamily="66" charset="0"/>
            </a:endParaRPr>
          </a:p>
          <a:p>
            <a:pPr fontAlgn="base">
              <a:spcAft>
                <a:spcPct val="0"/>
              </a:spcAft>
              <a:buClr>
                <a:srgbClr val="006CB7"/>
              </a:buClr>
              <a:buNone/>
            </a:pPr>
            <a:r>
              <a:rPr lang="es-ES_tradnl" altLang="es-CL" sz="1600" b="1" dirty="0" smtClean="0">
                <a:latin typeface="Comic Sans MS" panose="030F0702030302020204" pitchFamily="66" charset="0"/>
              </a:rPr>
              <a:t>Director </a:t>
            </a:r>
            <a:r>
              <a:rPr lang="es-ES_tradnl" altLang="es-CL" sz="1600" b="1" dirty="0">
                <a:latin typeface="Comic Sans MS" panose="030F0702030302020204" pitchFamily="66" charset="0"/>
              </a:rPr>
              <a:t>alterno: </a:t>
            </a:r>
            <a:r>
              <a:rPr lang="es-ES_tradnl" altLang="es-CL" sz="1600" dirty="0">
                <a:latin typeface="Comic Sans MS" panose="030F0702030302020204" pitchFamily="66" charset="0"/>
              </a:rPr>
              <a:t>Bárbara </a:t>
            </a:r>
            <a:r>
              <a:rPr lang="es-ES_tradnl" altLang="es-CL" sz="1600" dirty="0" err="1" smtClean="0">
                <a:latin typeface="Comic Sans MS" panose="030F0702030302020204" pitchFamily="66" charset="0"/>
              </a:rPr>
              <a:t>Angel</a:t>
            </a:r>
            <a:endParaRPr lang="es-ES_tradnl" altLang="es-CL" sz="1600" dirty="0">
              <a:latin typeface="Comic Sans MS" panose="030F0702030302020204" pitchFamily="66" charset="0"/>
            </a:endParaRPr>
          </a:p>
          <a:p>
            <a:pPr fontAlgn="base">
              <a:spcAft>
                <a:spcPct val="0"/>
              </a:spcAft>
              <a:buClr>
                <a:srgbClr val="006CB7"/>
              </a:buClr>
              <a:buNone/>
            </a:pPr>
            <a:r>
              <a:rPr lang="es-ES_tradnl" altLang="es-CL" sz="1600" b="1" dirty="0">
                <a:latin typeface="Comic Sans MS" panose="030F0702030302020204" pitchFamily="66" charset="0"/>
              </a:rPr>
              <a:t>Investigador Principal: </a:t>
            </a:r>
            <a:r>
              <a:rPr lang="es-ES_tradnl" altLang="es-CL" sz="1600" dirty="0">
                <a:latin typeface="Comic Sans MS" panose="030F0702030302020204" pitchFamily="66" charset="0"/>
              </a:rPr>
              <a:t>Cecilia </a:t>
            </a:r>
            <a:r>
              <a:rPr lang="es-ES_tradnl" altLang="es-CL" sz="1600" dirty="0" smtClean="0">
                <a:latin typeface="Comic Sans MS" panose="030F0702030302020204" pitchFamily="66" charset="0"/>
              </a:rPr>
              <a:t>Albala</a:t>
            </a:r>
            <a:endParaRPr lang="es-ES_tradnl" altLang="es-CL" sz="1600" dirty="0">
              <a:latin typeface="Comic Sans MS" panose="030F0702030302020204" pitchFamily="66" charset="0"/>
            </a:endParaRPr>
          </a:p>
          <a:p>
            <a:pPr fontAlgn="base">
              <a:spcAft>
                <a:spcPct val="0"/>
              </a:spcAft>
              <a:buClr>
                <a:srgbClr val="006CB7"/>
              </a:buClr>
              <a:buNone/>
            </a:pPr>
            <a:r>
              <a:rPr lang="es-ES_tradnl" altLang="es-CL" sz="1600" b="1" dirty="0">
                <a:latin typeface="Comic Sans MS" panose="030F0702030302020204" pitchFamily="66" charset="0"/>
              </a:rPr>
              <a:t>Investigador </a:t>
            </a:r>
            <a:r>
              <a:rPr lang="es-ES_tradnl" altLang="es-CL" sz="1600" b="1" dirty="0" smtClean="0">
                <a:latin typeface="Comic Sans MS" panose="030F0702030302020204" pitchFamily="66" charset="0"/>
              </a:rPr>
              <a:t>Principal: </a:t>
            </a:r>
            <a:r>
              <a:rPr lang="es-ES_tradnl" altLang="es-CL" sz="1600" dirty="0" smtClean="0">
                <a:latin typeface="Comic Sans MS" panose="030F0702030302020204" pitchFamily="66" charset="0"/>
              </a:rPr>
              <a:t>Hugo </a:t>
            </a:r>
            <a:r>
              <a:rPr lang="es-ES_tradnl" altLang="es-CL" sz="1600" dirty="0">
                <a:latin typeface="Comic Sans MS" panose="030F0702030302020204" pitchFamily="66" charset="0"/>
              </a:rPr>
              <a:t>Sánchez</a:t>
            </a:r>
          </a:p>
          <a:p>
            <a:pPr eaLnBrk="1" hangingPunct="1">
              <a:buFont typeface="Arial" charset="0"/>
              <a:buNone/>
            </a:pPr>
            <a:endParaRPr lang="es-ES_tradnl" altLang="es-CL" sz="1600" dirty="0">
              <a:solidFill>
                <a:schemeClr val="tx2">
                  <a:lumMod val="75000"/>
                </a:schemeClr>
              </a:solidFill>
              <a:latin typeface="Comic Sans MS" panose="030F0702030302020204" pitchFamily="66" charset="0"/>
            </a:endParaRPr>
          </a:p>
          <a:p>
            <a:pPr eaLnBrk="1" hangingPunct="1">
              <a:buFont typeface="Arial" charset="0"/>
              <a:buNone/>
            </a:pPr>
            <a:endParaRPr lang="es-ES_tradnl" altLang="es-CL" sz="1600" dirty="0" smtClean="0">
              <a:solidFill>
                <a:schemeClr val="tx2">
                  <a:lumMod val="75000"/>
                </a:schemeClr>
              </a:solidFill>
              <a:latin typeface="Comic Sans MS" panose="030F0702030302020204" pitchFamily="66" charset="0"/>
            </a:endParaRPr>
          </a:p>
          <a:p>
            <a:pPr eaLnBrk="1" hangingPunct="1">
              <a:buFont typeface="Arial" charset="0"/>
              <a:buNone/>
            </a:pPr>
            <a:endParaRPr lang="es-ES_tradnl" altLang="es-CL" sz="1600" dirty="0" smtClean="0">
              <a:solidFill>
                <a:schemeClr val="tx2">
                  <a:lumMod val="75000"/>
                </a:schemeClr>
              </a:solidFill>
              <a:latin typeface="Comic Sans MS" panose="030F0702030302020204" pitchFamily="66" charset="0"/>
            </a:endParaRPr>
          </a:p>
          <a:p>
            <a:pPr eaLnBrk="1" hangingPunct="1">
              <a:buFont typeface="Arial" charset="0"/>
              <a:buNone/>
            </a:pPr>
            <a:endParaRPr lang="es-ES_tradnl" altLang="es-CL" sz="1600" dirty="0" smtClean="0">
              <a:solidFill>
                <a:schemeClr val="tx2">
                  <a:lumMod val="75000"/>
                </a:schemeClr>
              </a:solidFill>
              <a:latin typeface="Comic Sans MS" panose="030F0702030302020204" pitchFamily="66" charset="0"/>
            </a:endParaRPr>
          </a:p>
          <a:p>
            <a:pPr algn="just" eaLnBrk="1" hangingPunct="1">
              <a:spcBef>
                <a:spcPts val="0"/>
              </a:spcBef>
            </a:pPr>
            <a:endParaRPr lang="es-CL" altLang="es-CL" sz="1600" dirty="0">
              <a:solidFill>
                <a:schemeClr val="tx2">
                  <a:lumMod val="75000"/>
                </a:schemeClr>
              </a:solidFill>
              <a:latin typeface="Comic Sans MS" panose="030F0702030302020204" pitchFamily="66" charset="0"/>
            </a:endParaRPr>
          </a:p>
        </p:txBody>
      </p:sp>
      <p:sp>
        <p:nvSpPr>
          <p:cNvPr id="6" name="Rectangle 3"/>
          <p:cNvSpPr txBox="1">
            <a:spLocks noChangeArrowheads="1"/>
          </p:cNvSpPr>
          <p:nvPr/>
        </p:nvSpPr>
        <p:spPr bwMode="auto">
          <a:xfrm>
            <a:off x="971600" y="3068960"/>
            <a:ext cx="7237311" cy="356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6CB7"/>
              </a:buClr>
              <a:buFont typeface="Arial" pitchFamily="-112" charset="0"/>
              <a:buChar char="•"/>
              <a:defRPr sz="2400" kern="1200" baseline="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112"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112"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 typeface="Arial" charset="0"/>
              <a:buNone/>
            </a:pPr>
            <a:r>
              <a:rPr lang="es-ES_tradnl" altLang="es-CL" sz="1600" b="1" dirty="0">
                <a:solidFill>
                  <a:srgbClr val="0A2F87"/>
                </a:solidFill>
                <a:latin typeface="Comic Sans MS" panose="030F0702030302020204" pitchFamily="66" charset="0"/>
              </a:rPr>
              <a:t>Coordinador del proyecto: </a:t>
            </a:r>
            <a:r>
              <a:rPr lang="es-ES_tradnl" altLang="es-CL" sz="1600" dirty="0">
                <a:solidFill>
                  <a:srgbClr val="0A2F87"/>
                </a:solidFill>
                <a:latin typeface="Comic Sans MS" panose="030F0702030302020204" pitchFamily="66" charset="0"/>
              </a:rPr>
              <a:t>Rodrigo </a:t>
            </a:r>
            <a:r>
              <a:rPr lang="es-ES_tradnl" altLang="es-CL" sz="1600" dirty="0" err="1">
                <a:solidFill>
                  <a:srgbClr val="0A2F87"/>
                </a:solidFill>
                <a:latin typeface="Comic Sans MS" panose="030F0702030302020204" pitchFamily="66" charset="0"/>
              </a:rPr>
              <a:t>Saguez</a:t>
            </a:r>
            <a:endParaRPr lang="es-ES_tradnl" altLang="es-CL" sz="1600" dirty="0">
              <a:solidFill>
                <a:srgbClr val="0A2F87"/>
              </a:solidFill>
              <a:latin typeface="Comic Sans MS" panose="030F0702030302020204" pitchFamily="66" charset="0"/>
            </a:endParaRPr>
          </a:p>
          <a:p>
            <a:pPr eaLnBrk="1" hangingPunct="1">
              <a:buFont typeface="Arial" charset="0"/>
              <a:buNone/>
            </a:pPr>
            <a:endParaRPr lang="es-ES_tradnl" altLang="es-CL" sz="1600" b="1" dirty="0">
              <a:solidFill>
                <a:srgbClr val="0A2F87"/>
              </a:solidFill>
              <a:latin typeface="Comic Sans MS" panose="030F0702030302020204" pitchFamily="66" charset="0"/>
            </a:endParaRPr>
          </a:p>
          <a:p>
            <a:pPr eaLnBrk="1" hangingPunct="1">
              <a:buFont typeface="Arial" charset="0"/>
              <a:buNone/>
            </a:pPr>
            <a:r>
              <a:rPr lang="es-ES_tradnl" altLang="es-CL" sz="1600" b="1" dirty="0">
                <a:solidFill>
                  <a:srgbClr val="0A2F87"/>
                </a:solidFill>
                <a:latin typeface="Comic Sans MS" panose="030F0702030302020204" pitchFamily="66" charset="0"/>
              </a:rPr>
              <a:t>Encuestadores y personal de apoyo:</a:t>
            </a:r>
          </a:p>
          <a:p>
            <a:pPr eaLnBrk="1" hangingPunct="1">
              <a:buFont typeface="Arial" charset="0"/>
              <a:buNone/>
            </a:pPr>
            <a:endParaRPr lang="es-ES_tradnl" altLang="es-CL" sz="1600" dirty="0">
              <a:solidFill>
                <a:srgbClr val="0A2F87"/>
              </a:solidFill>
              <a:latin typeface="Comic Sans MS" panose="030F0702030302020204" pitchFamily="66" charset="0"/>
            </a:endParaRPr>
          </a:p>
          <a:p>
            <a:pPr eaLnBrk="1" hangingPunct="1">
              <a:buNone/>
            </a:pPr>
            <a:r>
              <a:rPr lang="es-ES_tradnl" altLang="es-CL" sz="1600" dirty="0">
                <a:solidFill>
                  <a:srgbClr val="0A2F87"/>
                </a:solidFill>
                <a:latin typeface="Comic Sans MS" panose="030F0702030302020204" pitchFamily="66" charset="0"/>
              </a:rPr>
              <a:t>José Miguel Aravena</a:t>
            </a:r>
          </a:p>
          <a:p>
            <a:pPr eaLnBrk="1" hangingPunct="1">
              <a:buNone/>
            </a:pPr>
            <a:r>
              <a:rPr lang="es-ES_tradnl" altLang="es-CL" sz="1600" dirty="0">
                <a:solidFill>
                  <a:srgbClr val="0A2F87"/>
                </a:solidFill>
                <a:latin typeface="Comic Sans MS" panose="030F0702030302020204" pitchFamily="66" charset="0"/>
              </a:rPr>
              <a:t>Carolina </a:t>
            </a:r>
            <a:r>
              <a:rPr lang="es-ES_tradnl" altLang="es-CL" sz="1600" dirty="0" err="1">
                <a:solidFill>
                  <a:srgbClr val="0A2F87"/>
                </a:solidFill>
                <a:latin typeface="Comic Sans MS" panose="030F0702030302020204" pitchFamily="66" charset="0"/>
              </a:rPr>
              <a:t>Estremaydoro</a:t>
            </a:r>
            <a:endParaRPr lang="es-ES_tradnl" altLang="es-CL" sz="1600" dirty="0">
              <a:solidFill>
                <a:srgbClr val="0A2F87"/>
              </a:solidFill>
              <a:latin typeface="Comic Sans MS" panose="030F0702030302020204" pitchFamily="66" charset="0"/>
            </a:endParaRPr>
          </a:p>
          <a:p>
            <a:pPr eaLnBrk="1" hangingPunct="1">
              <a:buFont typeface="Arial" charset="0"/>
              <a:buNone/>
            </a:pPr>
            <a:r>
              <a:rPr lang="es-ES_tradnl" altLang="es-CL" sz="1600" dirty="0">
                <a:solidFill>
                  <a:srgbClr val="0A2F87"/>
                </a:solidFill>
                <a:latin typeface="Comic Sans MS" panose="030F0702030302020204" pitchFamily="66" charset="0"/>
              </a:rPr>
              <a:t>Carlos Márquez</a:t>
            </a:r>
          </a:p>
          <a:p>
            <a:pPr eaLnBrk="1" hangingPunct="1">
              <a:buFont typeface="Arial" charset="0"/>
              <a:buNone/>
            </a:pPr>
            <a:r>
              <a:rPr lang="es-ES_tradnl" altLang="es-CL" sz="1600" dirty="0">
                <a:solidFill>
                  <a:srgbClr val="0A2F87"/>
                </a:solidFill>
                <a:latin typeface="Comic Sans MS" panose="030F0702030302020204" pitchFamily="66" charset="0"/>
              </a:rPr>
              <a:t>Guillermo </a:t>
            </a:r>
            <a:r>
              <a:rPr lang="es-ES_tradnl" altLang="es-CL" sz="1600" dirty="0" smtClean="0">
                <a:solidFill>
                  <a:srgbClr val="0A2F87"/>
                </a:solidFill>
                <a:latin typeface="Comic Sans MS" panose="030F0702030302020204" pitchFamily="66" charset="0"/>
              </a:rPr>
              <a:t>Parra</a:t>
            </a:r>
          </a:p>
          <a:p>
            <a:pPr eaLnBrk="1" hangingPunct="1">
              <a:buFont typeface="Arial" charset="0"/>
              <a:buNone/>
            </a:pPr>
            <a:endParaRPr lang="es-ES_tradnl" altLang="es-CL" sz="1600" dirty="0">
              <a:solidFill>
                <a:srgbClr val="0A2F87"/>
              </a:solidFill>
              <a:latin typeface="Comic Sans MS" panose="030F0702030302020204" pitchFamily="66" charset="0"/>
            </a:endParaRPr>
          </a:p>
          <a:p>
            <a:pPr eaLnBrk="1" hangingPunct="1">
              <a:buFont typeface="Arial" charset="0"/>
              <a:buNone/>
            </a:pPr>
            <a:r>
              <a:rPr lang="es-ES_tradnl" altLang="es-CL" sz="1600" b="1" dirty="0" err="1" smtClean="0">
                <a:solidFill>
                  <a:srgbClr val="0A2F87"/>
                </a:solidFill>
                <a:latin typeface="Comic Sans MS" panose="030F0702030302020204" pitchFamily="66" charset="0"/>
              </a:rPr>
              <a:t>Tesista</a:t>
            </a:r>
            <a:r>
              <a:rPr lang="es-ES_tradnl" altLang="es-CL" sz="1600" b="1" dirty="0" smtClean="0">
                <a:solidFill>
                  <a:srgbClr val="0A2F87"/>
                </a:solidFill>
                <a:latin typeface="Comic Sans MS" panose="030F0702030302020204" pitchFamily="66" charset="0"/>
              </a:rPr>
              <a:t>: </a:t>
            </a:r>
            <a:r>
              <a:rPr lang="es-ES_tradnl" altLang="es-CL" sz="1600" dirty="0" smtClean="0">
                <a:solidFill>
                  <a:srgbClr val="0A2F87"/>
                </a:solidFill>
                <a:latin typeface="Comic Sans MS" panose="030F0702030302020204" pitchFamily="66" charset="0"/>
              </a:rPr>
              <a:t>Andrea Valenzuela</a:t>
            </a:r>
            <a:endParaRPr lang="es-ES_tradnl" altLang="es-CL" sz="1600" dirty="0">
              <a:solidFill>
                <a:srgbClr val="0A2F87"/>
              </a:solidFill>
              <a:latin typeface="Comic Sans MS" panose="030F0702030302020204" pitchFamily="66" charset="0"/>
            </a:endParaRPr>
          </a:p>
          <a:p>
            <a:pPr eaLnBrk="1" hangingPunct="1">
              <a:buFont typeface="Arial" charset="0"/>
              <a:buNone/>
            </a:pPr>
            <a:endParaRPr lang="es-ES_tradnl" altLang="es-CL" sz="1600" b="1" dirty="0">
              <a:solidFill>
                <a:srgbClr val="0A2F87"/>
              </a:solidFill>
              <a:latin typeface="Comic Sans MS" panose="030F0702030302020204" pitchFamily="66" charset="0"/>
            </a:endParaRPr>
          </a:p>
          <a:p>
            <a:pPr eaLnBrk="1" hangingPunct="1">
              <a:buFont typeface="Arial" charset="0"/>
              <a:buNone/>
            </a:pPr>
            <a:r>
              <a:rPr lang="es-ES_tradnl" altLang="es-CL" sz="1600" b="1" dirty="0">
                <a:solidFill>
                  <a:srgbClr val="0A2F87"/>
                </a:solidFill>
                <a:latin typeface="Comic Sans MS" panose="030F0702030302020204" pitchFamily="66" charset="0"/>
              </a:rPr>
              <a:t>Secretaria: </a:t>
            </a:r>
            <a:r>
              <a:rPr lang="es-ES_tradnl" altLang="es-CL" sz="1600" dirty="0">
                <a:solidFill>
                  <a:srgbClr val="0A2F87"/>
                </a:solidFill>
                <a:latin typeface="Comic Sans MS" panose="030F0702030302020204" pitchFamily="66" charset="0"/>
              </a:rPr>
              <a:t>Jeannette Lara</a:t>
            </a:r>
          </a:p>
          <a:p>
            <a:pPr eaLnBrk="1" hangingPunct="1">
              <a:buFont typeface="Arial" charset="0"/>
              <a:buNone/>
            </a:pPr>
            <a:endParaRPr lang="es-ES_tradnl" altLang="es-CL" sz="1600" dirty="0" smtClean="0">
              <a:solidFill>
                <a:schemeClr val="tx2">
                  <a:lumMod val="75000"/>
                </a:schemeClr>
              </a:solidFill>
              <a:latin typeface="Comic Sans MS" panose="030F0702030302020204" pitchFamily="66" charset="0"/>
            </a:endParaRPr>
          </a:p>
          <a:p>
            <a:pPr eaLnBrk="1" hangingPunct="1">
              <a:buFont typeface="Arial" charset="0"/>
              <a:buNone/>
            </a:pPr>
            <a:endParaRPr lang="es-ES_tradnl" altLang="es-CL" sz="1600" dirty="0" smtClean="0">
              <a:solidFill>
                <a:schemeClr val="tx2">
                  <a:lumMod val="75000"/>
                </a:schemeClr>
              </a:solidFill>
              <a:latin typeface="Comic Sans MS" panose="030F0702030302020204" pitchFamily="66" charset="0"/>
            </a:endParaRPr>
          </a:p>
          <a:p>
            <a:pPr eaLnBrk="1" hangingPunct="1">
              <a:buFont typeface="Arial" charset="0"/>
              <a:buNone/>
            </a:pPr>
            <a:endParaRPr lang="es-ES_tradnl" altLang="es-CL" sz="1600" dirty="0" smtClean="0">
              <a:solidFill>
                <a:schemeClr val="tx2">
                  <a:lumMod val="75000"/>
                </a:schemeClr>
              </a:solidFill>
              <a:latin typeface="Comic Sans MS" panose="030F0702030302020204" pitchFamily="66" charset="0"/>
            </a:endParaRPr>
          </a:p>
          <a:p>
            <a:pPr eaLnBrk="1" hangingPunct="1">
              <a:buFont typeface="Arial" charset="0"/>
              <a:buNone/>
            </a:pPr>
            <a:endParaRPr lang="es-ES_tradnl" altLang="es-CL" sz="1600" dirty="0" smtClean="0">
              <a:solidFill>
                <a:schemeClr val="tx2">
                  <a:lumMod val="75000"/>
                </a:schemeClr>
              </a:solidFill>
              <a:latin typeface="Comic Sans MS" panose="030F0702030302020204" pitchFamily="66" charset="0"/>
            </a:endParaRPr>
          </a:p>
          <a:p>
            <a:pPr algn="just" eaLnBrk="1" hangingPunct="1">
              <a:spcBef>
                <a:spcPts val="0"/>
              </a:spcBef>
            </a:pPr>
            <a:endParaRPr lang="es-CL" altLang="es-CL" sz="1600" dirty="0">
              <a:solidFill>
                <a:schemeClr val="tx2">
                  <a:lumMod val="75000"/>
                </a:schemeClr>
              </a:solidFill>
              <a:latin typeface="Comic Sans MS" panose="030F0702030302020204" pitchFamily="66" charset="0"/>
            </a:endParaRPr>
          </a:p>
        </p:txBody>
      </p:sp>
      <p:sp>
        <p:nvSpPr>
          <p:cNvPr id="7" name="2 CuadroTexto"/>
          <p:cNvSpPr txBox="1">
            <a:spLocks noChangeArrowheads="1"/>
          </p:cNvSpPr>
          <p:nvPr/>
        </p:nvSpPr>
        <p:spPr bwMode="auto">
          <a:xfrm>
            <a:off x="971600" y="2409724"/>
            <a:ext cx="64910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itchFamily="34" charset="0"/>
              <a:buChar char="•"/>
              <a:defRPr sz="2400">
                <a:solidFill>
                  <a:schemeClr val="tx1"/>
                </a:solidFill>
                <a:latin typeface="Verdana" pitchFamily="34" charset="0"/>
              </a:defRPr>
            </a:lvl1pPr>
            <a:lvl2pPr marL="742950" indent="-285750">
              <a:spcBef>
                <a:spcPct val="20000"/>
              </a:spcBef>
              <a:buFont typeface="Arial" pitchFamily="34" charset="0"/>
              <a:buChar char="–"/>
              <a:defRPr sz="2000">
                <a:solidFill>
                  <a:schemeClr val="tx1"/>
                </a:solidFill>
                <a:latin typeface="Verdana" pitchFamily="34" charset="0"/>
              </a:defRPr>
            </a:lvl2pPr>
            <a:lvl3pPr marL="1143000" indent="-228600">
              <a:spcBef>
                <a:spcPct val="20000"/>
              </a:spcBef>
              <a:buFont typeface="Arial" pitchFamily="34" charset="0"/>
              <a:buChar char="•"/>
              <a:defRPr sz="2400">
                <a:solidFill>
                  <a:schemeClr val="tx1"/>
                </a:solidFill>
                <a:latin typeface="Verdana" pitchFamily="34" charset="0"/>
              </a:defRPr>
            </a:lvl3pPr>
            <a:lvl4pPr marL="1600200" indent="-228600">
              <a:spcBef>
                <a:spcPct val="20000"/>
              </a:spcBef>
              <a:buFont typeface="Arial" pitchFamily="34" charset="0"/>
              <a:buChar char="–"/>
              <a:defRPr sz="2000">
                <a:solidFill>
                  <a:schemeClr val="tx1"/>
                </a:solidFill>
                <a:latin typeface="Verdana" pitchFamily="34" charset="0"/>
              </a:defRPr>
            </a:lvl4pPr>
            <a:lvl5pPr marL="2057400" indent="-228600">
              <a:spcBef>
                <a:spcPct val="20000"/>
              </a:spcBef>
              <a:buFont typeface="Arial" pitchFamily="34"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9pPr>
          </a:lstStyle>
          <a:p>
            <a:pPr fontAlgn="base">
              <a:spcAft>
                <a:spcPct val="0"/>
              </a:spcAft>
              <a:buClr>
                <a:srgbClr val="006CB7"/>
              </a:buClr>
              <a:buNone/>
            </a:pPr>
            <a:r>
              <a:rPr lang="es-ES_tradnl" altLang="es-CL" sz="2000" b="1" dirty="0">
                <a:solidFill>
                  <a:srgbClr val="0A2F87"/>
                </a:solidFill>
                <a:latin typeface="Comic Sans MS" panose="030F0702030302020204" pitchFamily="66" charset="0"/>
              </a:rPr>
              <a:t>Equipo de apoyo del proyecto</a:t>
            </a:r>
            <a:endParaRPr lang="es-CL" altLang="es-CL" sz="2000" b="1" dirty="0">
              <a:solidFill>
                <a:srgbClr val="0A2F87"/>
              </a:solidFill>
              <a:latin typeface="Comic Sans MS" panose="030F0702030302020204" pitchFamily="66" charset="0"/>
            </a:endParaRPr>
          </a:p>
        </p:txBody>
      </p:sp>
    </p:spTree>
    <p:extLst>
      <p:ext uri="{BB962C8B-B14F-4D97-AF65-F5344CB8AC3E}">
        <p14:creationId xmlns:p14="http://schemas.microsoft.com/office/powerpoint/2010/main" val="3630244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539552" y="476672"/>
            <a:ext cx="7138988" cy="576064"/>
          </a:xfrm>
        </p:spPr>
        <p:txBody>
          <a:bodyPr>
            <a:normAutofit fontScale="90000"/>
          </a:bodyPr>
          <a:lstStyle/>
          <a:p>
            <a:pPr algn="ctr"/>
            <a:r>
              <a:rPr lang="es-CL" altLang="es-CL" sz="20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ea typeface="+mn-ea"/>
                <a:cs typeface="+mn-cs"/>
              </a:rPr>
              <a:t>Probabilidad de supervivencia por sexo</a:t>
            </a:r>
            <a:r>
              <a:rPr lang="es-ES" altLang="es-CL" sz="20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ea typeface="+mn-ea"/>
                <a:cs typeface="+mn-cs"/>
              </a:rPr>
              <a:t/>
            </a:r>
            <a:br>
              <a:rPr lang="es-ES" altLang="es-CL" sz="20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ea typeface="+mn-ea"/>
                <a:cs typeface="+mn-cs"/>
              </a:rPr>
            </a:br>
            <a:r>
              <a:rPr lang="es-ES" altLang="es-CL" sz="20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ea typeface="+mn-ea"/>
                <a:cs typeface="+mn-cs"/>
              </a:rPr>
              <a:t/>
            </a:r>
            <a:br>
              <a:rPr lang="es-ES" altLang="es-CL" sz="20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ea typeface="+mn-ea"/>
                <a:cs typeface="+mn-cs"/>
              </a:rPr>
            </a:br>
            <a:endParaRPr lang="es-CL" altLang="es-CL" sz="20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ea typeface="+mn-ea"/>
              <a:cs typeface="+mn-cs"/>
            </a:endParaRPr>
          </a:p>
        </p:txBody>
      </p:sp>
      <p:pic>
        <p:nvPicPr>
          <p:cNvPr id="10244" name="Imagen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206" y="1412776"/>
            <a:ext cx="4183770" cy="3059101"/>
          </a:xfrm>
          <a:prstGeom prst="rect">
            <a:avLst/>
          </a:prstGeom>
          <a:noFill/>
          <a:extLst>
            <a:ext uri="{909E8E84-426E-40DD-AFC4-6F175D3DCCD1}">
              <a14:hiddenFill xmlns:a14="http://schemas.microsoft.com/office/drawing/2010/main">
                <a:solidFill>
                  <a:srgbClr val="FFFFFF"/>
                </a:solidFill>
              </a14:hiddenFill>
            </a:ext>
          </a:extLst>
        </p:spPr>
      </p:pic>
      <p:pic>
        <p:nvPicPr>
          <p:cNvPr id="10243" name="Imagen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5472" y="1412776"/>
            <a:ext cx="4156904" cy="30383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a:spLocks noChangeArrowheads="1"/>
          </p:cNvSpPr>
          <p:nvPr/>
        </p:nvSpPr>
        <p:spPr bwMode="auto">
          <a:xfrm>
            <a:off x="0" y="8353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s-CL" sz="1200" b="0" i="0" u="none" strike="noStrike" cap="none" normalizeH="0" baseline="0" smtClean="0">
                <a:ln>
                  <a:noFill/>
                </a:ln>
                <a:solidFill>
                  <a:schemeClr val="tx1"/>
                </a:solidFill>
                <a:effectLst/>
                <a:latin typeface="Calibri" pitchFamily="34" charset="0"/>
                <a:ea typeface="Calibri" pitchFamily="34" charset="0"/>
                <a:cs typeface="AdvP40319B"/>
              </a:rPr>
              <a:t>Log-rank test for equality of survivor functions; Men: chi</a:t>
            </a:r>
            <a:r>
              <a:rPr kumimoji="0" lang="en-US" altLang="es-CL" sz="1200" b="0" i="0" u="none" strike="noStrike" cap="none" normalizeH="0" baseline="30000" smtClean="0">
                <a:ln>
                  <a:noFill/>
                </a:ln>
                <a:solidFill>
                  <a:schemeClr val="tx1"/>
                </a:solidFill>
                <a:effectLst/>
                <a:latin typeface="Calibri" pitchFamily="34" charset="0"/>
                <a:ea typeface="Calibri" pitchFamily="34" charset="0"/>
                <a:cs typeface="AdvP40319B"/>
              </a:rPr>
              <a:t>2</a:t>
            </a:r>
            <a:r>
              <a:rPr kumimoji="0" lang="en-US" altLang="es-CL" sz="1200" b="0" i="0" u="none" strike="noStrike" cap="none" normalizeH="0" baseline="0" smtClean="0">
                <a:ln>
                  <a:noFill/>
                </a:ln>
                <a:solidFill>
                  <a:schemeClr val="tx1"/>
                </a:solidFill>
                <a:effectLst/>
                <a:latin typeface="Calibri" pitchFamily="34" charset="0"/>
                <a:ea typeface="Calibri" pitchFamily="34" charset="0"/>
                <a:cs typeface="AdvP40319B"/>
              </a:rPr>
              <a:t>(1) = 19.91; p &lt;0.0001; Women: chi</a:t>
            </a:r>
            <a:r>
              <a:rPr kumimoji="0" lang="en-US" altLang="es-CL" sz="1200" b="0" i="0" u="none" strike="noStrike" cap="none" normalizeH="0" baseline="30000" smtClean="0">
                <a:ln>
                  <a:noFill/>
                </a:ln>
                <a:solidFill>
                  <a:schemeClr val="tx1"/>
                </a:solidFill>
                <a:effectLst/>
                <a:latin typeface="Calibri" pitchFamily="34" charset="0"/>
                <a:ea typeface="Calibri" pitchFamily="34" charset="0"/>
                <a:cs typeface="AdvP40319B"/>
              </a:rPr>
              <a:t>2</a:t>
            </a:r>
            <a:r>
              <a:rPr kumimoji="0" lang="en-US" altLang="es-CL" sz="1200" b="0" i="0" u="none" strike="noStrike" cap="none" normalizeH="0" baseline="0" smtClean="0">
                <a:ln>
                  <a:noFill/>
                </a:ln>
                <a:solidFill>
                  <a:schemeClr val="tx1"/>
                </a:solidFill>
                <a:effectLst/>
                <a:latin typeface="Calibri" pitchFamily="34" charset="0"/>
                <a:ea typeface="Calibri" pitchFamily="34" charset="0"/>
                <a:cs typeface="AdvP40319B"/>
              </a:rPr>
              <a:t>(1) = 47.15; p &lt;0.0001</a:t>
            </a:r>
            <a:endParaRPr kumimoji="0" lang="en-US" altLang="es-CL"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012931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611560" y="260648"/>
            <a:ext cx="7138988" cy="576064"/>
          </a:xfrm>
        </p:spPr>
        <p:txBody>
          <a:bodyPr>
            <a:noAutofit/>
          </a:bodyPr>
          <a:lstStyle/>
          <a:p>
            <a:pPr algn="ctr"/>
            <a:r>
              <a:rPr lang="es-CL" altLang="es-CL" sz="18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ea typeface="+mn-ea"/>
                <a:cs typeface="+mn-cs"/>
              </a:rPr>
              <a:t>Curvas de supervivencia de Kaplan-</a:t>
            </a:r>
            <a:r>
              <a:rPr lang="es-CL" altLang="es-CL" sz="1800" b="1" dirty="0" err="1">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ea typeface="+mn-ea"/>
                <a:cs typeface="+mn-cs"/>
              </a:rPr>
              <a:t>Meier</a:t>
            </a:r>
            <a:r>
              <a:rPr lang="es-ES" altLang="es-CL" sz="18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ea typeface="+mn-ea"/>
                <a:cs typeface="+mn-cs"/>
              </a:rPr>
              <a:t/>
            </a:r>
            <a:br>
              <a:rPr lang="es-ES" altLang="es-CL" sz="18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ea typeface="+mn-ea"/>
                <a:cs typeface="+mn-cs"/>
              </a:rPr>
            </a:br>
            <a:r>
              <a:rPr lang="es-ES" altLang="es-CL" sz="18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ea typeface="+mn-ea"/>
                <a:cs typeface="+mn-cs"/>
              </a:rPr>
              <a:t/>
            </a:r>
            <a:br>
              <a:rPr lang="es-ES" altLang="es-CL" sz="18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ea typeface="+mn-ea"/>
                <a:cs typeface="+mn-cs"/>
              </a:rPr>
            </a:br>
            <a:endParaRPr lang="es-CL" altLang="es-CL" sz="18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ea typeface="+mn-ea"/>
              <a:cs typeface="+mn-cs"/>
            </a:endParaRPr>
          </a:p>
        </p:txBody>
      </p:sp>
      <p:pic>
        <p:nvPicPr>
          <p:cNvPr id="11266" name="Imagen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487" y="1645439"/>
            <a:ext cx="4490442" cy="3282668"/>
          </a:xfrm>
          <a:prstGeom prst="rect">
            <a:avLst/>
          </a:prstGeom>
          <a:noFill/>
          <a:extLst>
            <a:ext uri="{909E8E84-426E-40DD-AFC4-6F175D3DCCD1}">
              <a14:hiddenFill xmlns:a14="http://schemas.microsoft.com/office/drawing/2010/main">
                <a:solidFill>
                  <a:srgbClr val="FFFFFF"/>
                </a:solidFill>
              </a14:hiddenFill>
            </a:ext>
          </a:extLst>
        </p:spPr>
      </p:pic>
      <p:pic>
        <p:nvPicPr>
          <p:cNvPr id="11265" name="Imagen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7433" y="1659666"/>
            <a:ext cx="4259063" cy="32826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a:spLocks noChangeArrowheads="1"/>
          </p:cNvSpPr>
          <p:nvPr/>
        </p:nvSpPr>
        <p:spPr bwMode="auto">
          <a:xfrm>
            <a:off x="0" y="8353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s-CL" sz="1200" b="0" i="0" u="none" strike="noStrike" cap="none" normalizeH="0" baseline="0" smtClean="0">
                <a:ln>
                  <a:noFill/>
                </a:ln>
                <a:solidFill>
                  <a:schemeClr val="tx1"/>
                </a:solidFill>
                <a:effectLst/>
                <a:latin typeface="Calibri" pitchFamily="34" charset="0"/>
                <a:ea typeface="Calibri" pitchFamily="34" charset="0"/>
                <a:cs typeface="AdvP40319B"/>
              </a:rPr>
              <a:t>Log-rank test for equality of survivor functions; Men: chi</a:t>
            </a:r>
            <a:r>
              <a:rPr kumimoji="0" lang="en-US" altLang="es-CL" sz="1200" b="0" i="0" u="none" strike="noStrike" cap="none" normalizeH="0" baseline="30000" smtClean="0">
                <a:ln>
                  <a:noFill/>
                </a:ln>
                <a:solidFill>
                  <a:schemeClr val="tx1"/>
                </a:solidFill>
                <a:effectLst/>
                <a:latin typeface="Calibri" pitchFamily="34" charset="0"/>
                <a:ea typeface="Calibri" pitchFamily="34" charset="0"/>
                <a:cs typeface="AdvP40319B"/>
              </a:rPr>
              <a:t>2</a:t>
            </a:r>
            <a:r>
              <a:rPr kumimoji="0" lang="en-US" altLang="es-CL" sz="1200" b="0" i="0" u="none" strike="noStrike" cap="none" normalizeH="0" baseline="0" smtClean="0">
                <a:ln>
                  <a:noFill/>
                </a:ln>
                <a:solidFill>
                  <a:schemeClr val="tx1"/>
                </a:solidFill>
                <a:effectLst/>
                <a:latin typeface="Calibri" pitchFamily="34" charset="0"/>
                <a:ea typeface="Calibri" pitchFamily="34" charset="0"/>
                <a:cs typeface="AdvP40319B"/>
              </a:rPr>
              <a:t>(1) = 19.91; p &lt;0.0001; Women: chi</a:t>
            </a:r>
            <a:r>
              <a:rPr kumimoji="0" lang="en-US" altLang="es-CL" sz="1200" b="0" i="0" u="none" strike="noStrike" cap="none" normalizeH="0" baseline="30000" smtClean="0">
                <a:ln>
                  <a:noFill/>
                </a:ln>
                <a:solidFill>
                  <a:schemeClr val="tx1"/>
                </a:solidFill>
                <a:effectLst/>
                <a:latin typeface="Calibri" pitchFamily="34" charset="0"/>
                <a:ea typeface="Calibri" pitchFamily="34" charset="0"/>
                <a:cs typeface="AdvP40319B"/>
              </a:rPr>
              <a:t>2</a:t>
            </a:r>
            <a:r>
              <a:rPr kumimoji="0" lang="en-US" altLang="es-CL" sz="1200" b="0" i="0" u="none" strike="noStrike" cap="none" normalizeH="0" baseline="0" smtClean="0">
                <a:ln>
                  <a:noFill/>
                </a:ln>
                <a:solidFill>
                  <a:schemeClr val="tx1"/>
                </a:solidFill>
                <a:effectLst/>
                <a:latin typeface="Calibri" pitchFamily="34" charset="0"/>
                <a:ea typeface="Calibri" pitchFamily="34" charset="0"/>
                <a:cs typeface="AdvP40319B"/>
              </a:rPr>
              <a:t>(1) = 47.15; p &lt;0.0001</a:t>
            </a:r>
            <a:endParaRPr kumimoji="0" lang="en-US" altLang="es-CL"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 name="2 Conector recto"/>
          <p:cNvCxnSpPr/>
          <p:nvPr/>
        </p:nvCxnSpPr>
        <p:spPr>
          <a:xfrm>
            <a:off x="467544" y="2348880"/>
            <a:ext cx="4032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5148064" y="2348880"/>
            <a:ext cx="388843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3011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539552" y="404664"/>
            <a:ext cx="7138988" cy="576064"/>
          </a:xfrm>
        </p:spPr>
        <p:txBody>
          <a:bodyPr>
            <a:noAutofit/>
          </a:bodyPr>
          <a:lstStyle/>
          <a:p>
            <a:pPr algn="ctr"/>
            <a:r>
              <a:rPr lang="es-CL" altLang="es-CL" sz="2000" b="1" dirty="0">
                <a:solidFill>
                  <a:srgbClr val="0A2F87"/>
                </a:solidFill>
                <a:latin typeface="Comic Sans MS" panose="030F0702030302020204" pitchFamily="66" charset="0"/>
                <a:ea typeface="+mn-ea"/>
                <a:cs typeface="+mn-cs"/>
              </a:rPr>
              <a:t>Curvas de supervivencia de Kaplan-</a:t>
            </a:r>
            <a:r>
              <a:rPr lang="es-CL" altLang="es-CL" sz="2000" b="1" dirty="0" err="1">
                <a:solidFill>
                  <a:srgbClr val="0A2F87"/>
                </a:solidFill>
                <a:latin typeface="Comic Sans MS" panose="030F0702030302020204" pitchFamily="66" charset="0"/>
                <a:ea typeface="+mn-ea"/>
                <a:cs typeface="+mn-cs"/>
              </a:rPr>
              <a:t>Meier</a:t>
            </a:r>
            <a:r>
              <a:rPr lang="es-CL" altLang="es-CL" sz="2000" b="1" dirty="0">
                <a:solidFill>
                  <a:srgbClr val="0A2F87"/>
                </a:solidFill>
                <a:latin typeface="Comic Sans MS" panose="030F0702030302020204" pitchFamily="66" charset="0"/>
                <a:ea typeface="+mn-ea"/>
                <a:cs typeface="+mn-cs"/>
              </a:rPr>
              <a:t> (dinamometría)</a:t>
            </a:r>
            <a:r>
              <a:rPr lang="es-ES" altLang="es-CL" sz="2000" b="1" dirty="0">
                <a:solidFill>
                  <a:srgbClr val="0A2F87"/>
                </a:solidFill>
                <a:latin typeface="Comic Sans MS" panose="030F0702030302020204" pitchFamily="66" charset="0"/>
                <a:ea typeface="+mn-ea"/>
                <a:cs typeface="+mn-cs"/>
              </a:rPr>
              <a:t/>
            </a:r>
            <a:br>
              <a:rPr lang="es-ES" altLang="es-CL" sz="2000" b="1" dirty="0">
                <a:solidFill>
                  <a:srgbClr val="0A2F87"/>
                </a:solidFill>
                <a:latin typeface="Comic Sans MS" panose="030F0702030302020204" pitchFamily="66" charset="0"/>
                <a:ea typeface="+mn-ea"/>
                <a:cs typeface="+mn-cs"/>
              </a:rPr>
            </a:br>
            <a:r>
              <a:rPr lang="es-ES" altLang="es-CL" sz="2000" b="1" dirty="0">
                <a:solidFill>
                  <a:srgbClr val="0A2F87"/>
                </a:solidFill>
                <a:latin typeface="Comic Sans MS" panose="030F0702030302020204" pitchFamily="66" charset="0"/>
                <a:ea typeface="+mn-ea"/>
                <a:cs typeface="+mn-cs"/>
              </a:rPr>
              <a:t/>
            </a:r>
            <a:br>
              <a:rPr lang="es-ES" altLang="es-CL" sz="2000" b="1" dirty="0">
                <a:solidFill>
                  <a:srgbClr val="0A2F87"/>
                </a:solidFill>
                <a:latin typeface="Comic Sans MS" panose="030F0702030302020204" pitchFamily="66" charset="0"/>
                <a:ea typeface="+mn-ea"/>
                <a:cs typeface="+mn-cs"/>
              </a:rPr>
            </a:br>
            <a:endParaRPr lang="es-CL" altLang="es-CL" sz="2000" b="1" dirty="0">
              <a:solidFill>
                <a:srgbClr val="0A2F87"/>
              </a:solidFill>
              <a:latin typeface="Comic Sans MS" panose="030F0702030302020204" pitchFamily="66" charset="0"/>
              <a:ea typeface="+mn-ea"/>
              <a:cs typeface="+mn-cs"/>
            </a:endParaRPr>
          </a:p>
        </p:txBody>
      </p:sp>
      <p:sp>
        <p:nvSpPr>
          <p:cNvPr id="5" name="Rectangle 7"/>
          <p:cNvSpPr>
            <a:spLocks noChangeArrowheads="1"/>
          </p:cNvSpPr>
          <p:nvPr/>
        </p:nvSpPr>
        <p:spPr bwMode="auto">
          <a:xfrm>
            <a:off x="0" y="8353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s-CL" sz="1200" b="0" i="0" u="none" strike="noStrike" cap="none" normalizeH="0" baseline="0" smtClean="0">
                <a:ln>
                  <a:noFill/>
                </a:ln>
                <a:solidFill>
                  <a:schemeClr val="tx1"/>
                </a:solidFill>
                <a:effectLst/>
                <a:latin typeface="Calibri" pitchFamily="34" charset="0"/>
                <a:ea typeface="Calibri" pitchFamily="34" charset="0"/>
                <a:cs typeface="AdvP40319B"/>
              </a:rPr>
              <a:t>Log-rank test for equality of survivor functions; Men: chi</a:t>
            </a:r>
            <a:r>
              <a:rPr kumimoji="0" lang="en-US" altLang="es-CL" sz="1200" b="0" i="0" u="none" strike="noStrike" cap="none" normalizeH="0" baseline="30000" smtClean="0">
                <a:ln>
                  <a:noFill/>
                </a:ln>
                <a:solidFill>
                  <a:schemeClr val="tx1"/>
                </a:solidFill>
                <a:effectLst/>
                <a:latin typeface="Calibri" pitchFamily="34" charset="0"/>
                <a:ea typeface="Calibri" pitchFamily="34" charset="0"/>
                <a:cs typeface="AdvP40319B"/>
              </a:rPr>
              <a:t>2</a:t>
            </a:r>
            <a:r>
              <a:rPr kumimoji="0" lang="en-US" altLang="es-CL" sz="1200" b="0" i="0" u="none" strike="noStrike" cap="none" normalizeH="0" baseline="0" smtClean="0">
                <a:ln>
                  <a:noFill/>
                </a:ln>
                <a:solidFill>
                  <a:schemeClr val="tx1"/>
                </a:solidFill>
                <a:effectLst/>
                <a:latin typeface="Calibri" pitchFamily="34" charset="0"/>
                <a:ea typeface="Calibri" pitchFamily="34" charset="0"/>
                <a:cs typeface="AdvP40319B"/>
              </a:rPr>
              <a:t>(1) = 19.91; p &lt;0.0001; Women: chi</a:t>
            </a:r>
            <a:r>
              <a:rPr kumimoji="0" lang="en-US" altLang="es-CL" sz="1200" b="0" i="0" u="none" strike="noStrike" cap="none" normalizeH="0" baseline="30000" smtClean="0">
                <a:ln>
                  <a:noFill/>
                </a:ln>
                <a:solidFill>
                  <a:schemeClr val="tx1"/>
                </a:solidFill>
                <a:effectLst/>
                <a:latin typeface="Calibri" pitchFamily="34" charset="0"/>
                <a:ea typeface="Calibri" pitchFamily="34" charset="0"/>
                <a:cs typeface="AdvP40319B"/>
              </a:rPr>
              <a:t>2</a:t>
            </a:r>
            <a:r>
              <a:rPr kumimoji="0" lang="en-US" altLang="es-CL" sz="1200" b="0" i="0" u="none" strike="noStrike" cap="none" normalizeH="0" baseline="0" smtClean="0">
                <a:ln>
                  <a:noFill/>
                </a:ln>
                <a:solidFill>
                  <a:schemeClr val="tx1"/>
                </a:solidFill>
                <a:effectLst/>
                <a:latin typeface="Calibri" pitchFamily="34" charset="0"/>
                <a:ea typeface="Calibri" pitchFamily="34" charset="0"/>
                <a:cs typeface="AdvP40319B"/>
              </a:rPr>
              <a:t>(1) = 47.15; p &lt;0.0001</a:t>
            </a:r>
            <a:endParaRPr kumimoji="0" lang="en-US" altLang="es-CL"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124744"/>
            <a:ext cx="3888432" cy="3063855"/>
          </a:xfrm>
          <a:prstGeom prst="rect">
            <a:avLst/>
          </a:prstGeom>
          <a:noFill/>
          <a:ln>
            <a:noFill/>
          </a:ln>
        </p:spPr>
      </p:pic>
      <p:pic>
        <p:nvPicPr>
          <p:cNvPr id="8" name="7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124744"/>
            <a:ext cx="4330238" cy="3063800"/>
          </a:xfrm>
          <a:prstGeom prst="rect">
            <a:avLst/>
          </a:prstGeom>
          <a:noFill/>
          <a:ln>
            <a:noFill/>
          </a:ln>
        </p:spPr>
      </p:pic>
    </p:spTree>
    <p:extLst>
      <p:ext uri="{BB962C8B-B14F-4D97-AF65-F5344CB8AC3E}">
        <p14:creationId xmlns:p14="http://schemas.microsoft.com/office/powerpoint/2010/main" val="13975600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39552" y="307583"/>
            <a:ext cx="753887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006CB7"/>
              </a:buClr>
              <a:buFont typeface="Arial" pitchFamily="-112" charset="0"/>
              <a:buChar char="•"/>
              <a:defRPr sz="2400" kern="1200" baseline="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112"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112"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None/>
              <a:defRPr/>
            </a:pPr>
            <a:r>
              <a:rPr lang="es-CL" b="1" dirty="0" smtClean="0">
                <a:solidFill>
                  <a:srgbClr val="0A2F87"/>
                </a:solidFill>
                <a:latin typeface="Comic Sans MS" panose="030F0702030302020204" pitchFamily="66" charset="0"/>
              </a:rPr>
              <a:t>Proyecto </a:t>
            </a:r>
            <a:r>
              <a:rPr lang="es-CL" b="1" dirty="0" err="1" smtClean="0">
                <a:solidFill>
                  <a:srgbClr val="0A2F87"/>
                </a:solidFill>
                <a:latin typeface="Comic Sans MS" panose="030F0702030302020204" pitchFamily="66" charset="0"/>
              </a:rPr>
              <a:t>Fondef</a:t>
            </a:r>
            <a:r>
              <a:rPr lang="es-CL" b="1" dirty="0" smtClean="0">
                <a:solidFill>
                  <a:srgbClr val="0A2F87"/>
                </a:solidFill>
                <a:latin typeface="Comic Sans MS" panose="030F0702030302020204" pitchFamily="66" charset="0"/>
              </a:rPr>
              <a:t> 15I10053</a:t>
            </a:r>
            <a:endParaRPr lang="es-CL" b="1" dirty="0">
              <a:solidFill>
                <a:srgbClr val="0A2F87"/>
              </a:solidFill>
              <a:latin typeface="Comic Sans MS" panose="030F0702030302020204" pitchFamily="66" charset="0"/>
            </a:endParaRPr>
          </a:p>
          <a:p>
            <a:pPr marL="0" lvl="1" indent="0">
              <a:buFont typeface="Arial" pitchFamily="-112" charset="0"/>
              <a:buNone/>
              <a:defRPr/>
            </a:pPr>
            <a:endParaRPr lang="es-CL" sz="1800" i="1" dirty="0"/>
          </a:p>
          <a:p>
            <a:pPr marL="0" lvl="1" indent="0">
              <a:buFont typeface="Arial" pitchFamily="-112" charset="0"/>
              <a:buNone/>
              <a:defRPr/>
            </a:pPr>
            <a:endParaRPr lang="es-CL" sz="1800" i="1" dirty="0" smtClean="0"/>
          </a:p>
          <a:p>
            <a:pPr marL="0" lvl="1" indent="0">
              <a:buFont typeface="Arial" pitchFamily="-112" charset="0"/>
              <a:buNone/>
              <a:defRPr/>
            </a:pPr>
            <a:endParaRPr lang="es-CL" sz="1800" i="1" dirty="0"/>
          </a:p>
          <a:p>
            <a:pPr marL="0" lvl="1" indent="0">
              <a:buFont typeface="Arial" pitchFamily="-112" charset="0"/>
              <a:buNone/>
              <a:defRPr/>
            </a:pPr>
            <a:endParaRPr lang="es-CL" sz="1800" i="1" dirty="0" smtClean="0"/>
          </a:p>
          <a:p>
            <a:pPr marL="0" lvl="1" indent="0">
              <a:buFont typeface="Arial" pitchFamily="-112" charset="0"/>
              <a:buNone/>
              <a:defRPr/>
            </a:pPr>
            <a:endParaRPr lang="es-CL" sz="1800" i="1" dirty="0"/>
          </a:p>
          <a:p>
            <a:pPr marL="0" lvl="1" indent="0">
              <a:buFont typeface="Arial" pitchFamily="-112" charset="0"/>
              <a:buNone/>
              <a:defRPr/>
            </a:pPr>
            <a:endParaRPr lang="es-CL" sz="1800" i="1" dirty="0" smtClean="0"/>
          </a:p>
          <a:p>
            <a:pPr marL="0" lvl="1" indent="0">
              <a:buFont typeface="Arial" pitchFamily="-112" charset="0"/>
              <a:buNone/>
              <a:defRPr/>
            </a:pPr>
            <a:endParaRPr lang="es-CL" sz="1800" i="1" dirty="0"/>
          </a:p>
          <a:p>
            <a:pPr marL="0" lvl="1" indent="0">
              <a:buFont typeface="Arial" pitchFamily="-112" charset="0"/>
              <a:buNone/>
              <a:defRPr/>
            </a:pPr>
            <a:endParaRPr lang="es-CL" sz="1800" i="1" dirty="0"/>
          </a:p>
        </p:txBody>
      </p:sp>
      <p:sp>
        <p:nvSpPr>
          <p:cNvPr id="2" name="1 CuadroTexto"/>
          <p:cNvSpPr txBox="1"/>
          <p:nvPr/>
        </p:nvSpPr>
        <p:spPr>
          <a:xfrm>
            <a:off x="395536" y="980728"/>
            <a:ext cx="8324850" cy="2308324"/>
          </a:xfrm>
          <a:prstGeom prst="rect">
            <a:avLst/>
          </a:prstGeom>
          <a:noFill/>
        </p:spPr>
        <p:txBody>
          <a:bodyPr>
            <a:spAutoFit/>
          </a:bodyPr>
          <a:lstStyle/>
          <a:p>
            <a:pPr>
              <a:spcBef>
                <a:spcPct val="20000"/>
              </a:spcBef>
              <a:defRPr/>
            </a:pPr>
            <a:endParaRPr lang="es-CL" sz="1600" dirty="0" smtClean="0">
              <a:solidFill>
                <a:srgbClr val="0A2F87"/>
              </a:solidFill>
              <a:latin typeface="Comic Sans MS" panose="030F0702030302020204" pitchFamily="66" charset="0"/>
            </a:endParaRPr>
          </a:p>
          <a:p>
            <a:pPr>
              <a:spcBef>
                <a:spcPct val="20000"/>
              </a:spcBef>
              <a:defRPr/>
            </a:pPr>
            <a:r>
              <a:rPr lang="es-CL" sz="1600" dirty="0" smtClean="0">
                <a:solidFill>
                  <a:srgbClr val="0A2F87"/>
                </a:solidFill>
                <a:latin typeface="Comic Sans MS" panose="030F0702030302020204" pitchFamily="66" charset="0"/>
              </a:rPr>
              <a:t>Aspectos </a:t>
            </a:r>
            <a:r>
              <a:rPr lang="es-CL" sz="1600" dirty="0">
                <a:solidFill>
                  <a:srgbClr val="0A2F87"/>
                </a:solidFill>
                <a:latin typeface="Comic Sans MS" panose="030F0702030302020204" pitchFamily="66" charset="0"/>
              </a:rPr>
              <a:t>no desarrollados en el proyecto FONIS (SA12I2337</a:t>
            </a:r>
            <a:r>
              <a:rPr lang="es-CL" sz="1600" dirty="0" smtClean="0">
                <a:solidFill>
                  <a:srgbClr val="0A2F87"/>
                </a:solidFill>
                <a:latin typeface="Comic Sans MS" panose="030F0702030302020204" pitchFamily="66" charset="0"/>
              </a:rPr>
              <a:t>):</a:t>
            </a:r>
          </a:p>
          <a:p>
            <a:pPr>
              <a:spcBef>
                <a:spcPct val="20000"/>
              </a:spcBef>
              <a:defRPr/>
            </a:pPr>
            <a:endParaRPr lang="es-CL" sz="1600" dirty="0">
              <a:solidFill>
                <a:srgbClr val="0A2F87"/>
              </a:solidFill>
              <a:latin typeface="Comic Sans MS" panose="030F0702030302020204" pitchFamily="66" charset="0"/>
            </a:endParaRPr>
          </a:p>
          <a:p>
            <a:pPr marL="342900" indent="-342900">
              <a:spcBef>
                <a:spcPct val="20000"/>
              </a:spcBef>
              <a:buFont typeface="Wingdings" panose="05000000000000000000" pitchFamily="2" charset="2"/>
              <a:buChar char="Ø"/>
              <a:defRPr/>
            </a:pPr>
            <a:r>
              <a:rPr lang="es-CL" sz="1600" dirty="0">
                <a:solidFill>
                  <a:srgbClr val="0A2F87"/>
                </a:solidFill>
                <a:latin typeface="Comic Sans MS" panose="030F0702030302020204" pitchFamily="66" charset="0"/>
              </a:rPr>
              <a:t>Validación </a:t>
            </a:r>
            <a:r>
              <a:rPr lang="es-CL" sz="1600" dirty="0" smtClean="0">
                <a:solidFill>
                  <a:srgbClr val="0A2F87"/>
                </a:solidFill>
                <a:latin typeface="Comic Sans MS" panose="030F0702030302020204" pitchFamily="66" charset="0"/>
              </a:rPr>
              <a:t>longitudinal</a:t>
            </a:r>
          </a:p>
          <a:p>
            <a:pPr marL="342900" indent="-342900">
              <a:spcBef>
                <a:spcPct val="20000"/>
              </a:spcBef>
              <a:buFont typeface="Wingdings" panose="05000000000000000000" pitchFamily="2" charset="2"/>
              <a:buChar char="Ø"/>
              <a:defRPr/>
            </a:pPr>
            <a:endParaRPr lang="es-CL" sz="1600" dirty="0">
              <a:solidFill>
                <a:srgbClr val="0A2F87"/>
              </a:solidFill>
              <a:latin typeface="Comic Sans MS" panose="030F0702030302020204" pitchFamily="66" charset="0"/>
            </a:endParaRPr>
          </a:p>
          <a:p>
            <a:pPr marL="342900" indent="-342900">
              <a:spcBef>
                <a:spcPct val="20000"/>
              </a:spcBef>
              <a:buFont typeface="Wingdings" panose="05000000000000000000" pitchFamily="2" charset="2"/>
              <a:buChar char="Ø"/>
              <a:defRPr/>
            </a:pPr>
            <a:r>
              <a:rPr lang="es-CL" sz="1600" dirty="0">
                <a:solidFill>
                  <a:srgbClr val="0A2F87"/>
                </a:solidFill>
                <a:latin typeface="Comic Sans MS" panose="030F0702030302020204" pitchFamily="66" charset="0"/>
              </a:rPr>
              <a:t>Elaboración de una herramienta tecnológica (HT) de uso fácil y rápido, que permita a los equipos de salud de la atención primaria de salud pesquisar la </a:t>
            </a:r>
            <a:r>
              <a:rPr lang="es-CL" sz="1600" dirty="0" err="1">
                <a:solidFill>
                  <a:srgbClr val="0A2F87"/>
                </a:solidFill>
                <a:latin typeface="Comic Sans MS" panose="030F0702030302020204" pitchFamily="66" charset="0"/>
              </a:rPr>
              <a:t>sarcopenia</a:t>
            </a:r>
            <a:r>
              <a:rPr lang="es-CL" sz="1600" dirty="0">
                <a:solidFill>
                  <a:srgbClr val="0A2F87"/>
                </a:solidFill>
                <a:latin typeface="Comic Sans MS" panose="030F0702030302020204" pitchFamily="66" charset="0"/>
              </a:rPr>
              <a:t> y ayude a la toma de decisiones </a:t>
            </a:r>
            <a:r>
              <a:rPr lang="es-CL" sz="1600" dirty="0" smtClean="0">
                <a:solidFill>
                  <a:srgbClr val="0A2F87"/>
                </a:solidFill>
                <a:latin typeface="Comic Sans MS" panose="030F0702030302020204" pitchFamily="66" charset="0"/>
              </a:rPr>
              <a:t>clínicas</a:t>
            </a:r>
            <a:endParaRPr lang="es-CL" sz="1600" dirty="0">
              <a:solidFill>
                <a:srgbClr val="0A2F87"/>
              </a:solidFill>
              <a:latin typeface="Comic Sans MS" panose="030F0702030302020204" pitchFamily="66" charset="0"/>
            </a:endParaRPr>
          </a:p>
        </p:txBody>
      </p:sp>
    </p:spTree>
    <p:extLst>
      <p:ext uri="{BB962C8B-B14F-4D97-AF65-F5344CB8AC3E}">
        <p14:creationId xmlns:p14="http://schemas.microsoft.com/office/powerpoint/2010/main" val="16043790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a:xfrm>
            <a:off x="539552" y="404664"/>
            <a:ext cx="7138988" cy="720080"/>
          </a:xfrm>
        </p:spPr>
        <p:txBody>
          <a:bodyPr>
            <a:noAutofit/>
          </a:bodyPr>
          <a:lstStyle/>
          <a:p>
            <a:pPr lvl="1" algn="ctr" rtl="0" eaLnBrk="0" fontAlgn="base" hangingPunct="0">
              <a:spcBef>
                <a:spcPct val="20000"/>
              </a:spcBef>
              <a:spcAft>
                <a:spcPct val="0"/>
              </a:spcAft>
              <a:defRPr/>
            </a:pPr>
            <a:r>
              <a:rPr lang="es-CL" altLang="es-CL" sz="2000" b="1" kern="1200" dirty="0" smtClean="0">
                <a:solidFill>
                  <a:srgbClr val="0A2F87"/>
                </a:solidFill>
                <a:latin typeface="Comic Sans MS" panose="030F0702030302020204" pitchFamily="66" charset="0"/>
                <a:ea typeface="+mn-ea"/>
                <a:cs typeface="+mn-cs"/>
              </a:rPr>
              <a:t>Hipótesis </a:t>
            </a:r>
            <a:r>
              <a:rPr lang="es-CL" altLang="es-CL" sz="2000" b="1" kern="1200" dirty="0">
                <a:solidFill>
                  <a:srgbClr val="0A2F87"/>
                </a:solidFill>
                <a:latin typeface="Comic Sans MS" panose="030F0702030302020204" pitchFamily="66" charset="0"/>
                <a:ea typeface="+mn-ea"/>
                <a:cs typeface="+mn-cs"/>
              </a:rPr>
              <a:t>de la propuesta</a:t>
            </a:r>
            <a:br>
              <a:rPr lang="es-CL" altLang="es-CL" sz="2000" b="1" kern="1200" dirty="0">
                <a:solidFill>
                  <a:srgbClr val="0A2F87"/>
                </a:solidFill>
                <a:latin typeface="Comic Sans MS" panose="030F0702030302020204" pitchFamily="66" charset="0"/>
                <a:ea typeface="+mn-ea"/>
                <a:cs typeface="+mn-cs"/>
              </a:rPr>
            </a:br>
            <a:endParaRPr lang="es-CL" altLang="es-CL" sz="2000" b="1" kern="1200" dirty="0">
              <a:solidFill>
                <a:srgbClr val="0A2F87"/>
              </a:solidFill>
              <a:latin typeface="Comic Sans MS" panose="030F0702030302020204" pitchFamily="66" charset="0"/>
              <a:ea typeface="+mn-ea"/>
              <a:cs typeface="+mn-cs"/>
            </a:endParaRPr>
          </a:p>
        </p:txBody>
      </p:sp>
      <p:sp>
        <p:nvSpPr>
          <p:cNvPr id="2" name="1 CuadroTexto"/>
          <p:cNvSpPr txBox="1"/>
          <p:nvPr/>
        </p:nvSpPr>
        <p:spPr>
          <a:xfrm>
            <a:off x="1043608" y="1988840"/>
            <a:ext cx="7128594" cy="1771650"/>
          </a:xfrm>
          <a:prstGeom prst="roundRect">
            <a:avLst>
              <a:gd name="adj" fmla="val 12870"/>
            </a:avLst>
          </a:prstGeom>
          <a:ln>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s-CL" sz="1400" b="1" dirty="0">
                <a:latin typeface="Comic Sans MS" panose="030F0702030302020204" pitchFamily="66" charset="0"/>
                <a:cs typeface="Arial" panose="020B0604020202020204" pitchFamily="34" charset="0"/>
              </a:rPr>
              <a:t>Hipótesis 1: </a:t>
            </a:r>
            <a:r>
              <a:rPr lang="es-CL" sz="1400" dirty="0">
                <a:latin typeface="Comic Sans MS" panose="030F0702030302020204" pitchFamily="66" charset="0"/>
                <a:cs typeface="Arial" panose="020B0604020202020204" pitchFamily="34" charset="0"/>
              </a:rPr>
              <a:t>La herramienta tecnológica (HT) desarrollada que utiliza mediciones antropométricas y de rendimiento físico permite la pesquisa de </a:t>
            </a:r>
            <a:r>
              <a:rPr lang="es-CL" sz="1400" dirty="0" err="1">
                <a:latin typeface="Comic Sans MS" panose="030F0702030302020204" pitchFamily="66" charset="0"/>
                <a:cs typeface="Arial" panose="020B0604020202020204" pitchFamily="34" charset="0"/>
              </a:rPr>
              <a:t>Sarcopenia</a:t>
            </a:r>
            <a:r>
              <a:rPr lang="es-CL" sz="1400" dirty="0">
                <a:latin typeface="Comic Sans MS" panose="030F0702030302020204" pitchFamily="66" charset="0"/>
                <a:cs typeface="Arial" panose="020B0604020202020204" pitchFamily="34" charset="0"/>
              </a:rPr>
              <a:t> en Adultos Mayores chilenos usuarios de la Atención Primaria de Salud.</a:t>
            </a:r>
          </a:p>
          <a:p>
            <a:pPr>
              <a:defRPr/>
            </a:pPr>
            <a:endParaRPr lang="es-CL" sz="1400" dirty="0">
              <a:latin typeface="Comic Sans MS" panose="030F0702030302020204" pitchFamily="66" charset="0"/>
              <a:cs typeface="Arial" panose="020B0604020202020204" pitchFamily="34" charset="0"/>
            </a:endParaRPr>
          </a:p>
          <a:p>
            <a:pPr>
              <a:defRPr/>
            </a:pPr>
            <a:r>
              <a:rPr lang="es-CL" sz="1400" b="1" dirty="0">
                <a:latin typeface="Comic Sans MS" panose="030F0702030302020204" pitchFamily="66" charset="0"/>
                <a:cs typeface="Arial" panose="020B0604020202020204" pitchFamily="34" charset="0"/>
              </a:rPr>
              <a:t>Hipótesis 2: </a:t>
            </a:r>
            <a:r>
              <a:rPr lang="es-CL" sz="1400" dirty="0">
                <a:latin typeface="Comic Sans MS" panose="030F0702030302020204" pitchFamily="66" charset="0"/>
                <a:cs typeface="Arial" panose="020B0604020202020204" pitchFamily="34" charset="0"/>
              </a:rPr>
              <a:t>El algoritmo diagnóstico en el cual se basa la HT tiene una sensibilidad y especificidad superior al 75% para la pesquisa de </a:t>
            </a:r>
            <a:r>
              <a:rPr lang="es-CL" sz="1400" dirty="0" err="1">
                <a:latin typeface="Comic Sans MS" panose="030F0702030302020204" pitchFamily="66" charset="0"/>
                <a:cs typeface="Arial" panose="020B0604020202020204" pitchFamily="34" charset="0"/>
              </a:rPr>
              <a:t>Sarcopenia</a:t>
            </a:r>
            <a:r>
              <a:rPr lang="es-CL" sz="1400" dirty="0">
                <a:latin typeface="Comic Sans MS" panose="030F0702030302020204" pitchFamily="66" charset="0"/>
                <a:cs typeface="Arial" panose="020B0604020202020204" pitchFamily="34" charset="0"/>
              </a:rPr>
              <a:t> en nivel primario de atención de Adultos Mayores chilenos.</a:t>
            </a:r>
          </a:p>
        </p:txBody>
      </p:sp>
    </p:spTree>
    <p:extLst>
      <p:ext uri="{BB962C8B-B14F-4D97-AF65-F5344CB8AC3E}">
        <p14:creationId xmlns:p14="http://schemas.microsoft.com/office/powerpoint/2010/main" val="16750073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a:xfrm>
            <a:off x="532189" y="116632"/>
            <a:ext cx="7138988" cy="720080"/>
          </a:xfrm>
        </p:spPr>
        <p:txBody>
          <a:bodyPr>
            <a:noAutofit/>
          </a:bodyPr>
          <a:lstStyle/>
          <a:p>
            <a:pPr lvl="1" algn="ctr" rtl="0" eaLnBrk="0" fontAlgn="base" hangingPunct="0">
              <a:spcBef>
                <a:spcPct val="20000"/>
              </a:spcBef>
              <a:spcAft>
                <a:spcPct val="0"/>
              </a:spcAft>
              <a:defRPr/>
            </a:pPr>
            <a:r>
              <a:rPr lang="es-CL" altLang="es-CL" sz="2000" b="1" kern="1200" dirty="0">
                <a:solidFill>
                  <a:srgbClr val="0A2F87"/>
                </a:solidFill>
                <a:latin typeface="Comic Sans MS" panose="030F0702030302020204" pitchFamily="66" charset="0"/>
                <a:ea typeface="+mn-ea"/>
                <a:cs typeface="+mn-cs"/>
              </a:rPr>
              <a:t>O</a:t>
            </a:r>
            <a:r>
              <a:rPr lang="es-CL" altLang="es-CL" sz="2000" b="1" kern="1200" dirty="0" smtClean="0">
                <a:solidFill>
                  <a:srgbClr val="0A2F87"/>
                </a:solidFill>
                <a:latin typeface="Comic Sans MS" panose="030F0702030302020204" pitchFamily="66" charset="0"/>
                <a:ea typeface="+mn-ea"/>
                <a:cs typeface="+mn-cs"/>
              </a:rPr>
              <a:t>bjetivos </a:t>
            </a:r>
            <a:r>
              <a:rPr lang="es-CL" altLang="es-CL" sz="2000" b="1" kern="1200" dirty="0">
                <a:solidFill>
                  <a:srgbClr val="0A2F87"/>
                </a:solidFill>
                <a:latin typeface="Comic Sans MS" panose="030F0702030302020204" pitchFamily="66" charset="0"/>
                <a:ea typeface="+mn-ea"/>
                <a:cs typeface="+mn-cs"/>
              </a:rPr>
              <a:t>de la propuesta</a:t>
            </a:r>
            <a:br>
              <a:rPr lang="es-CL" altLang="es-CL" sz="2000" b="1" kern="1200" dirty="0">
                <a:solidFill>
                  <a:srgbClr val="0A2F87"/>
                </a:solidFill>
                <a:latin typeface="Comic Sans MS" panose="030F0702030302020204" pitchFamily="66" charset="0"/>
                <a:ea typeface="+mn-ea"/>
                <a:cs typeface="+mn-cs"/>
              </a:rPr>
            </a:br>
            <a:endParaRPr lang="es-CL" altLang="es-CL" sz="2000" b="1" kern="1200" dirty="0">
              <a:solidFill>
                <a:srgbClr val="0A2F87"/>
              </a:solidFill>
              <a:latin typeface="Comic Sans MS" panose="030F0702030302020204" pitchFamily="66" charset="0"/>
              <a:ea typeface="+mn-ea"/>
              <a:cs typeface="+mn-cs"/>
            </a:endParaRPr>
          </a:p>
        </p:txBody>
      </p:sp>
      <p:sp>
        <p:nvSpPr>
          <p:cNvPr id="5" name="4 CuadroTexto"/>
          <p:cNvSpPr txBox="1"/>
          <p:nvPr/>
        </p:nvSpPr>
        <p:spPr>
          <a:xfrm>
            <a:off x="683568" y="1772816"/>
            <a:ext cx="7128594" cy="1055687"/>
          </a:xfrm>
          <a:prstGeom prst="roundRect">
            <a:avLst/>
          </a:prstGeom>
          <a:solidFill>
            <a:schemeClr val="tx2">
              <a:lumMod val="20000"/>
              <a:lumOff val="80000"/>
            </a:schemeClr>
          </a:solidFill>
          <a:ln>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s-CL" sz="1400" b="1" dirty="0">
                <a:latin typeface="Comic Sans MS" panose="030F0702030302020204" pitchFamily="66" charset="0"/>
                <a:cs typeface="Arial" panose="020B0604020202020204" pitchFamily="34" charset="0"/>
              </a:rPr>
              <a:t>Objetivo General</a:t>
            </a:r>
          </a:p>
          <a:p>
            <a:pPr>
              <a:defRPr/>
            </a:pPr>
            <a:r>
              <a:rPr lang="es-CL" sz="1400" dirty="0">
                <a:latin typeface="Comic Sans MS" panose="030F0702030302020204" pitchFamily="66" charset="0"/>
                <a:cs typeface="Arial" panose="020B0604020202020204" pitchFamily="34" charset="0"/>
              </a:rPr>
              <a:t>Diseñar y testear una herramienta tecnológica basada en un algoritmo diagnóstico validado longitudinalmente, para la pesquisa de </a:t>
            </a:r>
            <a:r>
              <a:rPr lang="es-CL" sz="1400" dirty="0" err="1">
                <a:latin typeface="Comic Sans MS" panose="030F0702030302020204" pitchFamily="66" charset="0"/>
                <a:cs typeface="Arial" panose="020B0604020202020204" pitchFamily="34" charset="0"/>
              </a:rPr>
              <a:t>sarcopenia</a:t>
            </a:r>
            <a:r>
              <a:rPr lang="es-CL" sz="1400" dirty="0">
                <a:latin typeface="Comic Sans MS" panose="030F0702030302020204" pitchFamily="66" charset="0"/>
                <a:cs typeface="Arial" panose="020B0604020202020204" pitchFamily="34" charset="0"/>
              </a:rPr>
              <a:t> en Adultos Mayores, para su uso en el nivel primario de atención de salud.</a:t>
            </a:r>
          </a:p>
        </p:txBody>
      </p:sp>
      <p:sp>
        <p:nvSpPr>
          <p:cNvPr id="6" name="5 CuadroTexto"/>
          <p:cNvSpPr txBox="1"/>
          <p:nvPr/>
        </p:nvSpPr>
        <p:spPr>
          <a:xfrm>
            <a:off x="687744" y="3429000"/>
            <a:ext cx="7128594" cy="2129552"/>
          </a:xfrm>
          <a:prstGeom prst="roundRect">
            <a:avLst>
              <a:gd name="adj" fmla="val 9094"/>
            </a:avLst>
          </a:prstGeom>
          <a:solidFill>
            <a:schemeClr val="tx2">
              <a:lumMod val="40000"/>
              <a:lumOff val="60000"/>
            </a:schemeClr>
          </a:solidFill>
          <a:ln>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s-CL" sz="1400" b="1" dirty="0">
                <a:latin typeface="Comic Sans MS" panose="030F0702030302020204" pitchFamily="66" charset="0"/>
                <a:cs typeface="Arial" panose="020B0604020202020204" pitchFamily="34" charset="0"/>
              </a:rPr>
              <a:t>Objetivos Específicos</a:t>
            </a:r>
          </a:p>
          <a:p>
            <a:pPr marL="342900" indent="-342900">
              <a:buFontTx/>
              <a:buAutoNum type="arabicPeriod"/>
              <a:defRPr/>
            </a:pPr>
            <a:r>
              <a:rPr lang="es-CL" sz="1400" dirty="0">
                <a:latin typeface="Comic Sans MS" panose="030F0702030302020204" pitchFamily="66" charset="0"/>
                <a:cs typeface="Arial" panose="020B0604020202020204" pitchFamily="34" charset="0"/>
              </a:rPr>
              <a:t>Evaluar fuerza muscular, rendimiento físico y composición corporal en una muestra de Adultos Mayores (AM).</a:t>
            </a:r>
          </a:p>
          <a:p>
            <a:pPr marL="342900" indent="-342900">
              <a:buFontTx/>
              <a:buAutoNum type="arabicPeriod"/>
              <a:defRPr/>
            </a:pPr>
            <a:r>
              <a:rPr lang="es-CL" sz="1400" dirty="0">
                <a:latin typeface="Comic Sans MS" panose="030F0702030302020204" pitchFamily="66" charset="0"/>
                <a:cs typeface="Arial" panose="020B0604020202020204" pitchFamily="34" charset="0"/>
              </a:rPr>
              <a:t>Validar longitudinal y biológicamente el algoritmo diagnóstico para la pesquisa de </a:t>
            </a:r>
            <a:r>
              <a:rPr lang="es-CL" sz="1400" dirty="0" err="1">
                <a:latin typeface="Comic Sans MS" panose="030F0702030302020204" pitchFamily="66" charset="0"/>
                <a:cs typeface="Arial" panose="020B0604020202020204" pitchFamily="34" charset="0"/>
              </a:rPr>
              <a:t>sarcopenia</a:t>
            </a:r>
            <a:r>
              <a:rPr lang="es-CL" sz="1400" dirty="0">
                <a:latin typeface="Comic Sans MS" panose="030F0702030302020204" pitchFamily="66" charset="0"/>
                <a:cs typeface="Arial" panose="020B0604020202020204" pitchFamily="34" charset="0"/>
              </a:rPr>
              <a:t> en Adultos Mayores.</a:t>
            </a:r>
          </a:p>
          <a:p>
            <a:pPr marL="342900" indent="-342900">
              <a:buFontTx/>
              <a:buAutoNum type="arabicPeriod"/>
              <a:defRPr/>
            </a:pPr>
            <a:r>
              <a:rPr lang="es-CL" sz="1400" dirty="0" smtClean="0">
                <a:latin typeface="Comic Sans MS" panose="030F0702030302020204" pitchFamily="66" charset="0"/>
                <a:cs typeface="Arial" panose="020B0604020202020204" pitchFamily="34" charset="0"/>
              </a:rPr>
              <a:t>Diseñar </a:t>
            </a:r>
            <a:r>
              <a:rPr lang="es-CL" sz="1400" dirty="0">
                <a:latin typeface="Comic Sans MS" panose="030F0702030302020204" pitchFamily="66" charset="0"/>
                <a:cs typeface="Arial" panose="020B0604020202020204" pitchFamily="34" charset="0"/>
              </a:rPr>
              <a:t>y testear una herramienta tecnológica para la pesquisa de </a:t>
            </a:r>
            <a:r>
              <a:rPr lang="es-CL" sz="1400" dirty="0" err="1">
                <a:latin typeface="Comic Sans MS" panose="030F0702030302020204" pitchFamily="66" charset="0"/>
                <a:cs typeface="Arial" panose="020B0604020202020204" pitchFamily="34" charset="0"/>
              </a:rPr>
              <a:t>sarcopenia</a:t>
            </a:r>
            <a:r>
              <a:rPr lang="es-CL" sz="1400" dirty="0">
                <a:latin typeface="Comic Sans MS" panose="030F0702030302020204" pitchFamily="66" charset="0"/>
                <a:cs typeface="Arial" panose="020B0604020202020204" pitchFamily="34" charset="0"/>
              </a:rPr>
              <a:t>.</a:t>
            </a:r>
          </a:p>
          <a:p>
            <a:pPr marL="342900" indent="-342900">
              <a:buFontTx/>
              <a:buAutoNum type="arabicPeriod"/>
              <a:defRPr/>
            </a:pPr>
            <a:r>
              <a:rPr lang="es-CL" sz="1400" dirty="0">
                <a:latin typeface="Comic Sans MS" panose="030F0702030302020204" pitchFamily="66" charset="0"/>
                <a:cs typeface="Arial" panose="020B0604020202020204" pitchFamily="34" charset="0"/>
              </a:rPr>
              <a:t>Elaborar manuales de capacitación para pesquisa de </a:t>
            </a:r>
            <a:r>
              <a:rPr lang="es-CL" sz="1400" dirty="0" err="1">
                <a:latin typeface="Comic Sans MS" panose="030F0702030302020204" pitchFamily="66" charset="0"/>
                <a:cs typeface="Arial" panose="020B0604020202020204" pitchFamily="34" charset="0"/>
              </a:rPr>
              <a:t>sarcopenia</a:t>
            </a:r>
            <a:r>
              <a:rPr lang="es-CL" sz="1400" dirty="0">
                <a:latin typeface="Comic Sans MS" panose="030F0702030302020204" pitchFamily="66" charset="0"/>
                <a:cs typeface="Arial" panose="020B0604020202020204" pitchFamily="34" charset="0"/>
              </a:rPr>
              <a:t> para profesionales de la salud.</a:t>
            </a:r>
          </a:p>
          <a:p>
            <a:pPr marL="342900" indent="-342900">
              <a:buFontTx/>
              <a:buAutoNum type="arabicPeriod"/>
              <a:defRPr/>
            </a:pPr>
            <a:r>
              <a:rPr lang="es-CL" sz="1400" dirty="0">
                <a:latin typeface="Comic Sans MS" panose="030F0702030302020204" pitchFamily="66" charset="0"/>
                <a:cs typeface="Arial" panose="020B0604020202020204" pitchFamily="34" charset="0"/>
              </a:rPr>
              <a:t>Formular recomendaciones para su aplicación en la Atención Primaria de Salud.</a:t>
            </a:r>
          </a:p>
        </p:txBody>
      </p:sp>
    </p:spTree>
    <p:extLst>
      <p:ext uri="{BB962C8B-B14F-4D97-AF65-F5344CB8AC3E}">
        <p14:creationId xmlns:p14="http://schemas.microsoft.com/office/powerpoint/2010/main" val="501083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a:xfrm>
            <a:off x="457200" y="274638"/>
            <a:ext cx="7427168" cy="562074"/>
          </a:xfrm>
        </p:spPr>
        <p:txBody>
          <a:bodyPr>
            <a:normAutofit/>
          </a:bodyPr>
          <a:lstStyle/>
          <a:p>
            <a:pPr algn="ctr"/>
            <a:r>
              <a:rPr lang="es-CL" altLang="es-CL" sz="2000" b="1" dirty="0">
                <a:solidFill>
                  <a:srgbClr val="0A2F87"/>
                </a:solidFill>
                <a:latin typeface="Comic Sans MS" panose="030F0702030302020204" pitchFamily="66" charset="0"/>
                <a:ea typeface="+mn-ea"/>
                <a:cs typeface="+mn-cs"/>
              </a:rPr>
              <a:t>Metodología a utilizar</a:t>
            </a:r>
          </a:p>
        </p:txBody>
      </p:sp>
      <p:graphicFrame>
        <p:nvGraphicFramePr>
          <p:cNvPr id="2" name="1 Diagrama"/>
          <p:cNvGraphicFramePr/>
          <p:nvPr>
            <p:extLst>
              <p:ext uri="{D42A27DB-BD31-4B8C-83A1-F6EECF244321}">
                <p14:modId xmlns:p14="http://schemas.microsoft.com/office/powerpoint/2010/main" val="2210304143"/>
              </p:ext>
            </p:extLst>
          </p:nvPr>
        </p:nvGraphicFramePr>
        <p:xfrm>
          <a:off x="683568" y="1124744"/>
          <a:ext cx="777686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errar llave"/>
          <p:cNvSpPr/>
          <p:nvPr/>
        </p:nvSpPr>
        <p:spPr>
          <a:xfrm rot="5400000">
            <a:off x="5795963" y="2039072"/>
            <a:ext cx="431800" cy="5184775"/>
          </a:xfrm>
          <a:prstGeom prst="rightBrace">
            <a:avLst>
              <a:gd name="adj1" fmla="val 71165"/>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b="1" dirty="0"/>
          </a:p>
        </p:txBody>
      </p:sp>
      <p:sp>
        <p:nvSpPr>
          <p:cNvPr id="15365" name="3 CuadroTexto"/>
          <p:cNvSpPr txBox="1">
            <a:spLocks noChangeArrowheads="1"/>
          </p:cNvSpPr>
          <p:nvPr/>
        </p:nvSpPr>
        <p:spPr bwMode="auto">
          <a:xfrm>
            <a:off x="5354638" y="4835484"/>
            <a:ext cx="17383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itchFamily="34" charset="0"/>
              </a:defRPr>
            </a:lvl1pPr>
            <a:lvl2pPr marL="742950" indent="-285750">
              <a:defRPr sz="2400">
                <a:solidFill>
                  <a:schemeClr val="tx1"/>
                </a:solidFill>
                <a:latin typeface="Century Gothic" pitchFamily="34" charset="0"/>
              </a:defRPr>
            </a:lvl2pPr>
            <a:lvl3pPr marL="1143000" indent="-228600">
              <a:defRPr sz="2400">
                <a:solidFill>
                  <a:schemeClr val="tx1"/>
                </a:solidFill>
                <a:latin typeface="Century Gothic" pitchFamily="34" charset="0"/>
              </a:defRPr>
            </a:lvl3pPr>
            <a:lvl4pPr marL="1600200" indent="-228600">
              <a:defRPr sz="2400">
                <a:solidFill>
                  <a:schemeClr val="tx1"/>
                </a:solidFill>
                <a:latin typeface="Century Gothic" pitchFamily="34" charset="0"/>
              </a:defRPr>
            </a:lvl4pPr>
            <a:lvl5pPr marL="2057400" indent="-22860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r>
              <a:rPr lang="es-CL" altLang="es-CL" sz="1600" b="1" dirty="0" err="1"/>
              <a:t>Fondef</a:t>
            </a:r>
            <a:r>
              <a:rPr lang="es-CL" altLang="es-CL" sz="1600" b="1" dirty="0"/>
              <a:t> </a:t>
            </a:r>
            <a:r>
              <a:rPr lang="es-CL" altLang="es-CL" sz="1600" b="1" dirty="0" err="1"/>
              <a:t>IDeA</a:t>
            </a:r>
            <a:r>
              <a:rPr lang="es-CL" altLang="es-CL" sz="1600" b="1" dirty="0"/>
              <a:t> IT</a:t>
            </a:r>
          </a:p>
        </p:txBody>
      </p:sp>
      <p:sp>
        <p:nvSpPr>
          <p:cNvPr id="8" name="7 Cerrar llave"/>
          <p:cNvSpPr/>
          <p:nvPr/>
        </p:nvSpPr>
        <p:spPr>
          <a:xfrm rot="5400000">
            <a:off x="1730374" y="3221419"/>
            <a:ext cx="431800" cy="2808287"/>
          </a:xfrm>
          <a:prstGeom prst="rightBrace">
            <a:avLst>
              <a:gd name="adj1" fmla="val 71165"/>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b="1" dirty="0"/>
          </a:p>
        </p:txBody>
      </p:sp>
      <p:sp>
        <p:nvSpPr>
          <p:cNvPr id="15367" name="8 CuadroTexto"/>
          <p:cNvSpPr txBox="1">
            <a:spLocks noChangeArrowheads="1"/>
          </p:cNvSpPr>
          <p:nvPr/>
        </p:nvSpPr>
        <p:spPr bwMode="auto">
          <a:xfrm>
            <a:off x="1042988" y="4847359"/>
            <a:ext cx="1806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pitchFamily="34" charset="0"/>
              </a:defRPr>
            </a:lvl1pPr>
            <a:lvl2pPr marL="742950" indent="-285750">
              <a:defRPr sz="2400">
                <a:solidFill>
                  <a:schemeClr val="tx1"/>
                </a:solidFill>
                <a:latin typeface="Century Gothic" pitchFamily="34" charset="0"/>
              </a:defRPr>
            </a:lvl2pPr>
            <a:lvl3pPr marL="1143000" indent="-228600">
              <a:defRPr sz="2400">
                <a:solidFill>
                  <a:schemeClr val="tx1"/>
                </a:solidFill>
                <a:latin typeface="Century Gothic" pitchFamily="34" charset="0"/>
              </a:defRPr>
            </a:lvl3pPr>
            <a:lvl4pPr marL="1600200" indent="-228600">
              <a:defRPr sz="2400">
                <a:solidFill>
                  <a:schemeClr val="tx1"/>
                </a:solidFill>
                <a:latin typeface="Century Gothic" pitchFamily="34" charset="0"/>
              </a:defRPr>
            </a:lvl4pPr>
            <a:lvl5pPr marL="2057400" indent="-22860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r>
              <a:rPr lang="es-CL" altLang="es-CL" sz="1600" b="1" dirty="0"/>
              <a:t>Proyecto FONIS</a:t>
            </a:r>
          </a:p>
        </p:txBody>
      </p:sp>
    </p:spTree>
    <p:extLst>
      <p:ext uri="{BB962C8B-B14F-4D97-AF65-F5344CB8AC3E}">
        <p14:creationId xmlns:p14="http://schemas.microsoft.com/office/powerpoint/2010/main" val="5607650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611560" y="332656"/>
            <a:ext cx="7138988" cy="576064"/>
          </a:xfrm>
        </p:spPr>
        <p:txBody>
          <a:bodyPr>
            <a:noAutofit/>
          </a:bodyPr>
          <a:lstStyle/>
          <a:p>
            <a:pPr algn="ctr"/>
            <a:r>
              <a:rPr lang="es-CL" altLang="es-CL" sz="2000" b="1" dirty="0">
                <a:solidFill>
                  <a:srgbClr val="0A2F87"/>
                </a:solidFill>
                <a:latin typeface="Comic Sans MS" panose="030F0702030302020204" pitchFamily="66" charset="0"/>
                <a:ea typeface="+mn-ea"/>
                <a:cs typeface="+mn-cs"/>
              </a:rPr>
              <a:t>Metodología experimental a utilizar</a:t>
            </a:r>
            <a:r>
              <a:rPr lang="es-ES" altLang="es-CL" sz="2000" b="1" dirty="0">
                <a:solidFill>
                  <a:srgbClr val="0A2F87"/>
                </a:solidFill>
                <a:latin typeface="Comic Sans MS" panose="030F0702030302020204" pitchFamily="66" charset="0"/>
                <a:ea typeface="+mn-ea"/>
                <a:cs typeface="+mn-cs"/>
              </a:rPr>
              <a:t> </a:t>
            </a:r>
            <a:br>
              <a:rPr lang="es-ES" altLang="es-CL" sz="2000" b="1" dirty="0">
                <a:solidFill>
                  <a:srgbClr val="0A2F87"/>
                </a:solidFill>
                <a:latin typeface="Comic Sans MS" panose="030F0702030302020204" pitchFamily="66" charset="0"/>
                <a:ea typeface="+mn-ea"/>
                <a:cs typeface="+mn-cs"/>
              </a:rPr>
            </a:br>
            <a:r>
              <a:rPr lang="es-ES" altLang="es-CL" sz="2000" b="1" dirty="0">
                <a:solidFill>
                  <a:srgbClr val="0A2F87"/>
                </a:solidFill>
                <a:latin typeface="Comic Sans MS" panose="030F0702030302020204" pitchFamily="66" charset="0"/>
                <a:ea typeface="+mn-ea"/>
                <a:cs typeface="+mn-cs"/>
              </a:rPr>
              <a:t/>
            </a:r>
            <a:br>
              <a:rPr lang="es-ES" altLang="es-CL" sz="2000" b="1" dirty="0">
                <a:solidFill>
                  <a:srgbClr val="0A2F87"/>
                </a:solidFill>
                <a:latin typeface="Comic Sans MS" panose="030F0702030302020204" pitchFamily="66" charset="0"/>
                <a:ea typeface="+mn-ea"/>
                <a:cs typeface="+mn-cs"/>
              </a:rPr>
            </a:br>
            <a:endParaRPr lang="es-CL" altLang="es-CL" sz="2000" b="1" dirty="0">
              <a:solidFill>
                <a:srgbClr val="0A2F87"/>
              </a:solidFill>
              <a:latin typeface="Comic Sans MS" panose="030F0702030302020204" pitchFamily="66" charset="0"/>
              <a:ea typeface="+mn-ea"/>
              <a:cs typeface="+mn-cs"/>
            </a:endParaRPr>
          </a:p>
        </p:txBody>
      </p:sp>
      <p:graphicFrame>
        <p:nvGraphicFramePr>
          <p:cNvPr id="4" name="3 Diagrama"/>
          <p:cNvGraphicFramePr/>
          <p:nvPr>
            <p:extLst>
              <p:ext uri="{D42A27DB-BD31-4B8C-83A1-F6EECF244321}">
                <p14:modId xmlns:p14="http://schemas.microsoft.com/office/powerpoint/2010/main" val="2316773322"/>
              </p:ext>
            </p:extLst>
          </p:nvPr>
        </p:nvGraphicFramePr>
        <p:xfrm>
          <a:off x="179512" y="908720"/>
          <a:ext cx="828092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0566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0" y="381000"/>
            <a:ext cx="3429000" cy="6096000"/>
          </a:xfrm>
          <a:prstGeom prst="rect">
            <a:avLst/>
          </a:prstGeom>
        </p:spPr>
      </p:pic>
    </p:spTree>
    <p:extLst>
      <p:ext uri="{BB962C8B-B14F-4D97-AF65-F5344CB8AC3E}">
        <p14:creationId xmlns:p14="http://schemas.microsoft.com/office/powerpoint/2010/main" val="16357882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188640"/>
            <a:ext cx="439248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arcador de contenido 2"/>
          <p:cNvSpPr>
            <a:spLocks noGrp="1"/>
          </p:cNvSpPr>
          <p:nvPr>
            <p:ph idx="1"/>
          </p:nvPr>
        </p:nvSpPr>
        <p:spPr>
          <a:xfrm>
            <a:off x="30591" y="836712"/>
            <a:ext cx="2267744" cy="1080121"/>
          </a:xfrm>
        </p:spPr>
        <p:txBody>
          <a:bodyPr>
            <a:normAutofit fontScale="40000" lnSpcReduction="20000"/>
          </a:bodyPr>
          <a:lstStyle/>
          <a:p>
            <a:pPr marL="0" indent="0" algn="just">
              <a:buNone/>
            </a:pPr>
            <a:endParaRPr lang="es-CL" sz="2000" dirty="0" smtClean="0">
              <a:latin typeface="Comic Sans MS" panose="030F0702030302020204" pitchFamily="66" charset="0"/>
            </a:endParaRPr>
          </a:p>
          <a:p>
            <a:pPr marL="0" indent="0" algn="just">
              <a:buNone/>
            </a:pPr>
            <a:r>
              <a:rPr lang="es-CL" sz="2000" b="1" dirty="0" smtClean="0">
                <a:latin typeface="Comic Sans MS" panose="030F0702030302020204" pitchFamily="66" charset="0"/>
              </a:rPr>
              <a:t>Acerca de HTS:</a:t>
            </a:r>
          </a:p>
          <a:p>
            <a:pPr marL="0" indent="0" algn="just">
              <a:buNone/>
            </a:pPr>
            <a:endParaRPr lang="es-CL" sz="2000" dirty="0" smtClean="0">
              <a:latin typeface="Comic Sans MS" panose="030F0702030302020204" pitchFamily="66" charset="0"/>
            </a:endParaRPr>
          </a:p>
          <a:p>
            <a:pPr marL="0" indent="0" algn="just">
              <a:buNone/>
            </a:pPr>
            <a:r>
              <a:rPr lang="es-CL" sz="2000" dirty="0" smtClean="0">
                <a:latin typeface="Comic Sans MS" panose="030F0702030302020204" pitchFamily="66" charset="0"/>
              </a:rPr>
              <a:t>Esta aplicación (HTS) </a:t>
            </a:r>
            <a:r>
              <a:rPr lang="es-CL" sz="2000" dirty="0">
                <a:latin typeface="Comic Sans MS" panose="030F0702030302020204" pitchFamily="66" charset="0"/>
              </a:rPr>
              <a:t>fue </a:t>
            </a:r>
            <a:r>
              <a:rPr lang="es-CL" sz="2000" dirty="0" smtClean="0">
                <a:latin typeface="Comic Sans MS" panose="030F0702030302020204" pitchFamily="66" charset="0"/>
              </a:rPr>
              <a:t>diseñada y validada </a:t>
            </a:r>
            <a:r>
              <a:rPr lang="es-CL" sz="2000" dirty="0">
                <a:latin typeface="Comic Sans MS" panose="030F0702030302020204" pitchFamily="66" charset="0"/>
              </a:rPr>
              <a:t>por un grupo de investigadores del INTA-Universidad de Chile, </a:t>
            </a:r>
            <a:r>
              <a:rPr lang="es-CL" sz="2000" dirty="0" smtClean="0">
                <a:latin typeface="Comic Sans MS" panose="030F0702030302020204" pitchFamily="66" charset="0"/>
              </a:rPr>
              <a:t>para pesquisar </a:t>
            </a:r>
            <a:r>
              <a:rPr lang="es-CL" sz="2000" dirty="0" err="1" smtClean="0">
                <a:latin typeface="Comic Sans MS" panose="030F0702030302020204" pitchFamily="66" charset="0"/>
              </a:rPr>
              <a:t>sarcopenia</a:t>
            </a:r>
            <a:r>
              <a:rPr lang="es-CL" sz="2000" dirty="0" smtClean="0">
                <a:latin typeface="Comic Sans MS" panose="030F0702030302020204" pitchFamily="66" charset="0"/>
              </a:rPr>
              <a:t> </a:t>
            </a:r>
            <a:r>
              <a:rPr lang="es-CL" sz="2000" dirty="0">
                <a:latin typeface="Comic Sans MS" panose="030F0702030302020204" pitchFamily="66" charset="0"/>
              </a:rPr>
              <a:t>en Adultos Mayores en el nivel primario de atención de </a:t>
            </a:r>
            <a:r>
              <a:rPr lang="es-CL" sz="2000" dirty="0" smtClean="0">
                <a:latin typeface="Comic Sans MS" panose="030F0702030302020204" pitchFamily="66" charset="0"/>
              </a:rPr>
              <a:t>salud: proyecto </a:t>
            </a:r>
            <a:r>
              <a:rPr lang="es-CL" sz="2000" dirty="0">
                <a:latin typeface="Comic Sans MS" panose="030F0702030302020204" pitchFamily="66" charset="0"/>
              </a:rPr>
              <a:t>FONDEF </a:t>
            </a:r>
            <a:r>
              <a:rPr lang="es-CL" sz="2000" dirty="0" smtClean="0">
                <a:latin typeface="Comic Sans MS" panose="030F0702030302020204" pitchFamily="66" charset="0"/>
              </a:rPr>
              <a:t>IT15I10053.</a:t>
            </a:r>
          </a:p>
          <a:p>
            <a:pPr algn="just">
              <a:buFont typeface="+mj-lt"/>
              <a:buAutoNum type="arabicPeriod"/>
            </a:pPr>
            <a:endParaRPr lang="es-CL" dirty="0">
              <a:latin typeface="Comic Sans MS" panose="030F0702030302020204" pitchFamily="66" charset="0"/>
            </a:endParaRPr>
          </a:p>
          <a:p>
            <a:pPr algn="just">
              <a:buFont typeface="+mj-lt"/>
              <a:buAutoNum type="arabicPeriod"/>
            </a:pPr>
            <a:endParaRPr lang="es-CL" dirty="0" smtClean="0">
              <a:latin typeface="Comic Sans MS" panose="030F0702030302020204" pitchFamily="66" charset="0"/>
            </a:endParaRPr>
          </a:p>
          <a:p>
            <a:pPr algn="just">
              <a:buFont typeface="+mj-lt"/>
              <a:buAutoNum type="arabicPeriod"/>
            </a:pPr>
            <a:endParaRPr lang="es-CL" dirty="0">
              <a:latin typeface="Comic Sans MS" panose="030F0702030302020204" pitchFamily="66" charset="0"/>
            </a:endParaRPr>
          </a:p>
          <a:p>
            <a:pPr algn="just">
              <a:buFont typeface="+mj-lt"/>
              <a:buAutoNum type="arabicPeriod"/>
            </a:pPr>
            <a:endParaRPr lang="es-CL" dirty="0" smtClean="0">
              <a:latin typeface="Comic Sans MS" panose="030F0702030302020204" pitchFamily="66" charset="0"/>
            </a:endParaRPr>
          </a:p>
          <a:p>
            <a:endParaRPr lang="es-CL" dirty="0"/>
          </a:p>
          <a:p>
            <a:pPr marL="0" indent="0">
              <a:buNone/>
            </a:pPr>
            <a:endParaRPr lang="es-CL" dirty="0"/>
          </a:p>
        </p:txBody>
      </p:sp>
    </p:spTree>
    <p:extLst>
      <p:ext uri="{BB962C8B-B14F-4D97-AF65-F5344CB8AC3E}">
        <p14:creationId xmlns:p14="http://schemas.microsoft.com/office/powerpoint/2010/main" val="1438244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30531"/>
            <a:ext cx="8352928" cy="500994"/>
          </a:xfrm>
        </p:spPr>
        <p:txBody>
          <a:bodyPr>
            <a:noAutofit/>
          </a:bodyPr>
          <a:lstStyle/>
          <a:p>
            <a:pPr eaLnBrk="1" hangingPunct="1">
              <a:defRPr/>
            </a:pPr>
            <a:r>
              <a:rPr lang="es-ES_tradnl" sz="1600" b="1" dirty="0" smtClean="0">
                <a:solidFill>
                  <a:schemeClr val="tx2">
                    <a:lumMod val="75000"/>
                  </a:schemeClr>
                </a:solidFill>
                <a:latin typeface="+mn-lt"/>
              </a:rPr>
              <a:t/>
            </a:r>
            <a:br>
              <a:rPr lang="es-ES_tradnl" sz="1600" b="1" dirty="0" smtClean="0">
                <a:solidFill>
                  <a:schemeClr val="tx2">
                    <a:lumMod val="75000"/>
                  </a:schemeClr>
                </a:solidFill>
                <a:latin typeface="+mn-lt"/>
              </a:rPr>
            </a:br>
            <a:r>
              <a:rPr lang="es-ES_tradnl" sz="1600" b="1" dirty="0" smtClean="0">
                <a:solidFill>
                  <a:schemeClr val="tx2">
                    <a:lumMod val="75000"/>
                  </a:schemeClr>
                </a:solidFill>
                <a:latin typeface="+mn-lt"/>
              </a:rPr>
              <a:t/>
            </a:r>
            <a:br>
              <a:rPr lang="es-ES_tradnl" sz="1600" b="1" dirty="0" smtClean="0">
                <a:solidFill>
                  <a:schemeClr val="tx2">
                    <a:lumMod val="75000"/>
                  </a:schemeClr>
                </a:solidFill>
                <a:latin typeface="+mn-lt"/>
              </a:rPr>
            </a:br>
            <a:r>
              <a:rPr lang="es-ES_tradnl" sz="1600" b="1" dirty="0">
                <a:solidFill>
                  <a:schemeClr val="tx2">
                    <a:lumMod val="75000"/>
                  </a:schemeClr>
                </a:solidFill>
                <a:latin typeface="+mn-lt"/>
              </a:rPr>
              <a:t/>
            </a:r>
            <a:br>
              <a:rPr lang="es-ES_tradnl" sz="1600" b="1" dirty="0">
                <a:solidFill>
                  <a:schemeClr val="tx2">
                    <a:lumMod val="75000"/>
                  </a:schemeClr>
                </a:solidFill>
                <a:latin typeface="+mn-lt"/>
              </a:rPr>
            </a:br>
            <a:endParaRPr lang="es-CL" sz="1600" b="1" dirty="0">
              <a:solidFill>
                <a:schemeClr val="tx2">
                  <a:lumMod val="75000"/>
                </a:schemeClr>
              </a:solidFill>
              <a:latin typeface="+mn-lt"/>
            </a:endParaRPr>
          </a:p>
        </p:txBody>
      </p:sp>
      <p:sp>
        <p:nvSpPr>
          <p:cNvPr id="24580" name="2 CuadroTexto"/>
          <p:cNvSpPr txBox="1">
            <a:spLocks noChangeArrowheads="1"/>
          </p:cNvSpPr>
          <p:nvPr/>
        </p:nvSpPr>
        <p:spPr bwMode="auto">
          <a:xfrm>
            <a:off x="937006" y="280973"/>
            <a:ext cx="73551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itchFamily="34" charset="0"/>
              <a:buChar char="•"/>
              <a:defRPr sz="2400">
                <a:solidFill>
                  <a:schemeClr val="tx1"/>
                </a:solidFill>
                <a:latin typeface="Verdana" pitchFamily="34" charset="0"/>
              </a:defRPr>
            </a:lvl1pPr>
            <a:lvl2pPr marL="742950" indent="-285750">
              <a:spcBef>
                <a:spcPct val="20000"/>
              </a:spcBef>
              <a:buFont typeface="Arial" pitchFamily="34" charset="0"/>
              <a:buChar char="–"/>
              <a:defRPr sz="2000">
                <a:solidFill>
                  <a:schemeClr val="tx1"/>
                </a:solidFill>
                <a:latin typeface="Verdana" pitchFamily="34" charset="0"/>
              </a:defRPr>
            </a:lvl2pPr>
            <a:lvl3pPr marL="1143000" indent="-228600">
              <a:spcBef>
                <a:spcPct val="20000"/>
              </a:spcBef>
              <a:buFont typeface="Arial" pitchFamily="34" charset="0"/>
              <a:buChar char="•"/>
              <a:defRPr sz="2400">
                <a:solidFill>
                  <a:schemeClr val="tx1"/>
                </a:solidFill>
                <a:latin typeface="Verdana" pitchFamily="34" charset="0"/>
              </a:defRPr>
            </a:lvl3pPr>
            <a:lvl4pPr marL="1600200" indent="-228600">
              <a:spcBef>
                <a:spcPct val="20000"/>
              </a:spcBef>
              <a:buFont typeface="Arial" pitchFamily="34" charset="0"/>
              <a:buChar char="–"/>
              <a:defRPr sz="2000">
                <a:solidFill>
                  <a:schemeClr val="tx1"/>
                </a:solidFill>
                <a:latin typeface="Verdana" pitchFamily="34" charset="0"/>
              </a:defRPr>
            </a:lvl4pPr>
            <a:lvl5pPr marL="2057400" indent="-228600">
              <a:spcBef>
                <a:spcPct val="20000"/>
              </a:spcBef>
              <a:buFont typeface="Arial" pitchFamily="34"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Verdana" pitchFamily="34" charset="0"/>
              </a:defRPr>
            </a:lvl9pPr>
          </a:lstStyle>
          <a:p>
            <a:pPr marL="0" indent="0" eaLnBrk="1" hangingPunct="1">
              <a:spcBef>
                <a:spcPct val="0"/>
              </a:spcBef>
              <a:buNone/>
            </a:pPr>
            <a:r>
              <a:rPr lang="es-ES_tradnl" altLang="es-CL" sz="2000" b="1" dirty="0">
                <a:solidFill>
                  <a:srgbClr val="0A2F87"/>
                </a:solidFill>
                <a:latin typeface="Comic Sans MS" panose="030F0702030302020204" pitchFamily="66" charset="0"/>
              </a:rPr>
              <a:t>Entidades asociadas</a:t>
            </a:r>
            <a:endParaRPr lang="es-CL" altLang="es-CL" sz="2000" b="1" dirty="0">
              <a:solidFill>
                <a:srgbClr val="0A2F87"/>
              </a:solidFill>
              <a:latin typeface="Comic Sans MS" panose="030F0702030302020204" pitchFamily="66" charset="0"/>
            </a:endParaRPr>
          </a:p>
        </p:txBody>
      </p:sp>
      <p:sp>
        <p:nvSpPr>
          <p:cNvPr id="5" name="Rectangle 3"/>
          <p:cNvSpPr>
            <a:spLocks noGrp="1" noChangeArrowheads="1"/>
          </p:cNvSpPr>
          <p:nvPr>
            <p:ph idx="1"/>
          </p:nvPr>
        </p:nvSpPr>
        <p:spPr>
          <a:xfrm>
            <a:off x="1043608" y="1052736"/>
            <a:ext cx="7021287" cy="5040560"/>
          </a:xfrm>
        </p:spPr>
        <p:txBody>
          <a:bodyPr/>
          <a:lstStyle/>
          <a:p>
            <a:pPr marL="0" indent="0" eaLnBrk="1" hangingPunct="1">
              <a:buNone/>
            </a:pPr>
            <a:r>
              <a:rPr lang="es-ES_tradnl" altLang="es-CL" sz="1600" b="1" dirty="0">
                <a:latin typeface="Comic Sans MS" panose="030F0702030302020204" pitchFamily="66" charset="0"/>
              </a:rPr>
              <a:t>División de </a:t>
            </a:r>
            <a:r>
              <a:rPr lang="es-CL" altLang="es-CL" sz="1600" b="1" dirty="0">
                <a:latin typeface="Comic Sans MS" panose="030F0702030302020204" pitchFamily="66" charset="0"/>
              </a:rPr>
              <a:t>Prevención y Control de Enfermedades, Subsecretaría </a:t>
            </a:r>
          </a:p>
          <a:p>
            <a:pPr marL="0" indent="0" eaLnBrk="1" hangingPunct="1">
              <a:buNone/>
            </a:pPr>
            <a:r>
              <a:rPr lang="es-CL" altLang="es-CL" sz="1600" b="1" dirty="0">
                <a:latin typeface="Comic Sans MS" panose="030F0702030302020204" pitchFamily="66" charset="0"/>
              </a:rPr>
              <a:t>de Salud Pública, Ministerio de Salud</a:t>
            </a:r>
          </a:p>
          <a:p>
            <a:pPr marL="0" indent="0" eaLnBrk="1" hangingPunct="1">
              <a:buNone/>
            </a:pPr>
            <a:endParaRPr lang="es-CL" altLang="es-CL" sz="1600" dirty="0">
              <a:latin typeface="Comic Sans MS" panose="030F0702030302020204" pitchFamily="66" charset="0"/>
            </a:endParaRPr>
          </a:p>
          <a:p>
            <a:pPr marL="0" indent="0" eaLnBrk="1" hangingPunct="1">
              <a:buNone/>
            </a:pPr>
            <a:r>
              <a:rPr lang="es-ES_tradnl" altLang="es-CL" sz="1600" dirty="0">
                <a:latin typeface="Comic Sans MS" panose="030F0702030302020204" pitchFamily="66" charset="0"/>
              </a:rPr>
              <a:t>Patricio Herrera</a:t>
            </a:r>
          </a:p>
          <a:p>
            <a:pPr marL="0" indent="0" eaLnBrk="1" hangingPunct="1">
              <a:buNone/>
            </a:pPr>
            <a:r>
              <a:rPr lang="es-ES_tradnl" altLang="es-CL" sz="1600" dirty="0">
                <a:latin typeface="Comic Sans MS" panose="030F0702030302020204" pitchFamily="66" charset="0"/>
              </a:rPr>
              <a:t>Jenny Velasco</a:t>
            </a:r>
          </a:p>
          <a:p>
            <a:pPr marL="0" indent="0" eaLnBrk="1" hangingPunct="1">
              <a:buNone/>
            </a:pPr>
            <a:r>
              <a:rPr lang="es-ES_tradnl" altLang="es-CL" sz="1600" dirty="0">
                <a:latin typeface="Comic Sans MS" panose="030F0702030302020204" pitchFamily="66" charset="0"/>
              </a:rPr>
              <a:t>Ana María San Martín</a:t>
            </a:r>
          </a:p>
          <a:p>
            <a:pPr eaLnBrk="1" hangingPunct="1">
              <a:buFont typeface="Arial" charset="0"/>
              <a:buNone/>
            </a:pPr>
            <a:endParaRPr lang="es-ES_tradnl" altLang="es-CL" sz="1600" dirty="0">
              <a:latin typeface="Comic Sans MS" panose="030F0702030302020204" pitchFamily="66" charset="0"/>
            </a:endParaRPr>
          </a:p>
          <a:p>
            <a:pPr eaLnBrk="1" hangingPunct="1">
              <a:buFont typeface="Arial" charset="0"/>
              <a:buNone/>
            </a:pPr>
            <a:endParaRPr lang="es-ES_tradnl" altLang="es-CL" sz="1600" dirty="0">
              <a:latin typeface="Comic Sans MS" panose="030F0702030302020204" pitchFamily="66" charset="0"/>
            </a:endParaRPr>
          </a:p>
          <a:p>
            <a:pPr eaLnBrk="1" hangingPunct="1">
              <a:buFont typeface="Arial" charset="0"/>
              <a:buNone/>
            </a:pPr>
            <a:r>
              <a:rPr lang="es-ES_tradnl" altLang="es-CL" sz="1600" b="1" dirty="0">
                <a:latin typeface="Comic Sans MS" panose="030F0702030302020204" pitchFamily="66" charset="0"/>
              </a:rPr>
              <a:t>Municipalidad de Huechuraba</a:t>
            </a:r>
          </a:p>
          <a:p>
            <a:pPr eaLnBrk="1" hangingPunct="1">
              <a:buFont typeface="Arial" charset="0"/>
              <a:buNone/>
            </a:pPr>
            <a:endParaRPr lang="es-ES_tradnl" altLang="es-CL" sz="1600" dirty="0">
              <a:latin typeface="Comic Sans MS" panose="030F0702030302020204" pitchFamily="66" charset="0"/>
            </a:endParaRPr>
          </a:p>
          <a:p>
            <a:pPr eaLnBrk="1" hangingPunct="1">
              <a:buFont typeface="Arial" charset="0"/>
              <a:buNone/>
            </a:pPr>
            <a:r>
              <a:rPr lang="es-ES_tradnl" altLang="es-CL" sz="1600" dirty="0">
                <a:latin typeface="Comic Sans MS" panose="030F0702030302020204" pitchFamily="66" charset="0"/>
              </a:rPr>
              <a:t>Alcalde Carlos Cuadrado Prats</a:t>
            </a:r>
          </a:p>
          <a:p>
            <a:pPr eaLnBrk="1" hangingPunct="1">
              <a:buFont typeface="Arial" charset="0"/>
              <a:buNone/>
            </a:pPr>
            <a:r>
              <a:rPr lang="es-ES_tradnl" altLang="es-CL" sz="1600" dirty="0">
                <a:latin typeface="Comic Sans MS" panose="030F0702030302020204" pitchFamily="66" charset="0"/>
              </a:rPr>
              <a:t>Sergio Flores </a:t>
            </a:r>
          </a:p>
          <a:p>
            <a:pPr eaLnBrk="1" hangingPunct="1">
              <a:buFont typeface="Arial" charset="0"/>
              <a:buNone/>
            </a:pPr>
            <a:r>
              <a:rPr lang="es-ES_tradnl" altLang="es-CL" sz="1600" dirty="0" err="1">
                <a:latin typeface="Comic Sans MS" panose="030F0702030302020204" pitchFamily="66" charset="0"/>
              </a:rPr>
              <a:t>Wilma</a:t>
            </a:r>
            <a:r>
              <a:rPr lang="es-ES_tradnl" altLang="es-CL" sz="1600" dirty="0">
                <a:latin typeface="Comic Sans MS" panose="030F0702030302020204" pitchFamily="66" charset="0"/>
              </a:rPr>
              <a:t> Hidalgo</a:t>
            </a:r>
          </a:p>
          <a:p>
            <a:pPr eaLnBrk="1" hangingPunct="1">
              <a:buFont typeface="Arial" charset="0"/>
              <a:buNone/>
            </a:pPr>
            <a:r>
              <a:rPr lang="es-ES_tradnl" altLang="es-CL" sz="1600" dirty="0">
                <a:latin typeface="Comic Sans MS" panose="030F0702030302020204" pitchFamily="66" charset="0"/>
              </a:rPr>
              <a:t>Ana Contreras</a:t>
            </a:r>
          </a:p>
          <a:p>
            <a:pPr eaLnBrk="1" hangingPunct="1">
              <a:buFont typeface="Arial" charset="0"/>
              <a:buNone/>
            </a:pPr>
            <a:r>
              <a:rPr lang="es-ES_tradnl" altLang="es-CL" sz="1600" dirty="0">
                <a:latin typeface="Comic Sans MS" panose="030F0702030302020204" pitchFamily="66" charset="0"/>
              </a:rPr>
              <a:t>Soraya Muñoz</a:t>
            </a:r>
          </a:p>
          <a:p>
            <a:pPr eaLnBrk="1" hangingPunct="1">
              <a:buFont typeface="Arial" charset="0"/>
              <a:buNone/>
            </a:pPr>
            <a:r>
              <a:rPr lang="es-ES_tradnl" altLang="es-CL" sz="1600" dirty="0">
                <a:latin typeface="Comic Sans MS" panose="030F0702030302020204" pitchFamily="66" charset="0"/>
              </a:rPr>
              <a:t>Giovanna Rojas</a:t>
            </a:r>
          </a:p>
          <a:p>
            <a:pPr eaLnBrk="1" hangingPunct="1">
              <a:buFont typeface="Arial" charset="0"/>
              <a:buNone/>
            </a:pPr>
            <a:endParaRPr lang="es-ES_tradnl" altLang="es-CL" sz="1600" dirty="0" smtClean="0">
              <a:solidFill>
                <a:schemeClr val="tx2">
                  <a:lumMod val="75000"/>
                </a:schemeClr>
              </a:solidFill>
              <a:latin typeface="Comic Sans MS" panose="030F0702030302020204" pitchFamily="66" charset="0"/>
            </a:endParaRPr>
          </a:p>
          <a:p>
            <a:pPr eaLnBrk="1" hangingPunct="1">
              <a:buFont typeface="Arial" charset="0"/>
              <a:buNone/>
            </a:pPr>
            <a:endParaRPr lang="es-ES_tradnl" altLang="es-CL" sz="1600" dirty="0" smtClean="0">
              <a:solidFill>
                <a:schemeClr val="tx2">
                  <a:lumMod val="75000"/>
                </a:schemeClr>
              </a:solidFill>
              <a:latin typeface="Comic Sans MS" panose="030F0702030302020204" pitchFamily="66" charset="0"/>
            </a:endParaRPr>
          </a:p>
          <a:p>
            <a:pPr eaLnBrk="1" hangingPunct="1">
              <a:buFont typeface="Arial" charset="0"/>
              <a:buNone/>
            </a:pPr>
            <a:endParaRPr lang="es-ES_tradnl" altLang="es-CL" sz="1600" dirty="0" smtClean="0">
              <a:solidFill>
                <a:schemeClr val="tx2">
                  <a:lumMod val="75000"/>
                </a:schemeClr>
              </a:solidFill>
              <a:latin typeface="Comic Sans MS" panose="030F0702030302020204" pitchFamily="66" charset="0"/>
            </a:endParaRPr>
          </a:p>
          <a:p>
            <a:pPr algn="just" eaLnBrk="1" hangingPunct="1">
              <a:spcBef>
                <a:spcPts val="0"/>
              </a:spcBef>
            </a:pPr>
            <a:endParaRPr lang="es-CL" altLang="es-CL" sz="1600" dirty="0">
              <a:solidFill>
                <a:schemeClr val="tx2">
                  <a:lumMod val="75000"/>
                </a:schemeClr>
              </a:solidFill>
              <a:latin typeface="Comic Sans MS" panose="030F0702030302020204" pitchFamily="66" charset="0"/>
            </a:endParaRPr>
          </a:p>
        </p:txBody>
      </p:sp>
    </p:spTree>
    <p:extLst>
      <p:ext uri="{BB962C8B-B14F-4D97-AF65-F5344CB8AC3E}">
        <p14:creationId xmlns:p14="http://schemas.microsoft.com/office/powerpoint/2010/main" val="21178725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116632"/>
            <a:ext cx="4176464" cy="659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93955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356660"/>
            <a:ext cx="3512988" cy="6245312"/>
          </a:xfrm>
          <a:prstGeom prst="rect">
            <a:avLst/>
          </a:prstGeom>
        </p:spPr>
      </p:pic>
    </p:spTree>
    <p:extLst>
      <p:ext uri="{BB962C8B-B14F-4D97-AF65-F5344CB8AC3E}">
        <p14:creationId xmlns:p14="http://schemas.microsoft.com/office/powerpoint/2010/main" val="822169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0810" y="228643"/>
            <a:ext cx="3501390" cy="6224694"/>
          </a:xfrm>
          <a:prstGeom prst="rect">
            <a:avLst/>
          </a:prstGeom>
        </p:spPr>
      </p:pic>
    </p:spTree>
    <p:extLst>
      <p:ext uri="{BB962C8B-B14F-4D97-AF65-F5344CB8AC3E}">
        <p14:creationId xmlns:p14="http://schemas.microsoft.com/office/powerpoint/2010/main" val="4455563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5AFFB7B7-1F3A-4DA2-AEEA-8507E434A601}" type="slidenum">
              <a:rPr lang="es-CL" smtClean="0"/>
              <a:pPr/>
              <a:t>33</a:t>
            </a:fld>
            <a:endParaRPr lang="es-CL"/>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0418" y="355475"/>
            <a:ext cx="3376612" cy="6002866"/>
          </a:xfrm>
          <a:prstGeom prst="rect">
            <a:avLst/>
          </a:prstGeom>
        </p:spPr>
      </p:pic>
    </p:spTree>
    <p:extLst>
      <p:ext uri="{BB962C8B-B14F-4D97-AF65-F5344CB8AC3E}">
        <p14:creationId xmlns:p14="http://schemas.microsoft.com/office/powerpoint/2010/main" val="34078946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771800" y="260648"/>
            <a:ext cx="3574331" cy="6356201"/>
          </a:xfrm>
          <a:prstGeom prst="rect">
            <a:avLst/>
          </a:prstGeom>
        </p:spPr>
      </p:pic>
    </p:spTree>
    <p:extLst>
      <p:ext uri="{BB962C8B-B14F-4D97-AF65-F5344CB8AC3E}">
        <p14:creationId xmlns:p14="http://schemas.microsoft.com/office/powerpoint/2010/main" val="35067672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a:xfrm>
            <a:off x="457200" y="274638"/>
            <a:ext cx="7138988" cy="1143000"/>
          </a:xfrm>
        </p:spPr>
        <p:txBody>
          <a:bodyPr>
            <a:normAutofit/>
          </a:bodyPr>
          <a:lstStyle/>
          <a:p>
            <a:pPr eaLnBrk="0" fontAlgn="base" hangingPunct="0">
              <a:spcAft>
                <a:spcPct val="0"/>
              </a:spcAft>
            </a:pPr>
            <a:r>
              <a:rPr lang="es-ES_tradnl" altLang="es-CL" sz="2000" b="1" dirty="0">
                <a:solidFill>
                  <a:srgbClr val="0A2F87"/>
                </a:solidFill>
                <a:latin typeface="Comic Sans MS" panose="030F0702030302020204" pitchFamily="66" charset="0"/>
                <a:ea typeface="+mn-ea"/>
                <a:cs typeface="+mn-cs"/>
              </a:rPr>
              <a:t>U</a:t>
            </a:r>
            <a:r>
              <a:rPr lang="es-ES_tradnl" altLang="es-CL" sz="2000" b="1" dirty="0">
                <a:solidFill>
                  <a:srgbClr val="0A2F87"/>
                </a:solidFill>
                <a:latin typeface="Comic Sans MS" panose="030F0702030302020204" pitchFamily="66" charset="0"/>
                <a:ea typeface="+mn-ea"/>
                <a:cs typeface="+mn-cs"/>
              </a:rPr>
              <a:t>suarios y/o beneficiarios finales de los resultados del proyecto</a:t>
            </a:r>
            <a:br>
              <a:rPr lang="es-ES_tradnl" altLang="es-CL" sz="2000" b="1" dirty="0">
                <a:solidFill>
                  <a:srgbClr val="0A2F87"/>
                </a:solidFill>
                <a:latin typeface="Comic Sans MS" panose="030F0702030302020204" pitchFamily="66" charset="0"/>
                <a:ea typeface="+mn-ea"/>
                <a:cs typeface="+mn-cs"/>
              </a:rPr>
            </a:br>
            <a:endParaRPr lang="es-CL" altLang="es-CL" sz="2000" b="1" dirty="0">
              <a:solidFill>
                <a:srgbClr val="0A2F87"/>
              </a:solidFill>
              <a:latin typeface="Comic Sans MS" panose="030F0702030302020204" pitchFamily="66" charset="0"/>
              <a:ea typeface="+mn-ea"/>
              <a:cs typeface="+mn-cs"/>
            </a:endParaRPr>
          </a:p>
        </p:txBody>
      </p:sp>
      <p:sp>
        <p:nvSpPr>
          <p:cNvPr id="4" name="Rectangle 3"/>
          <p:cNvSpPr>
            <a:spLocks noGrp="1" noChangeArrowheads="1"/>
          </p:cNvSpPr>
          <p:nvPr>
            <p:ph idx="1"/>
          </p:nvPr>
        </p:nvSpPr>
        <p:spPr>
          <a:xfrm>
            <a:off x="468313" y="1557338"/>
            <a:ext cx="8352159" cy="4525962"/>
          </a:xfrm>
        </p:spPr>
        <p:txBody>
          <a:bodyPr/>
          <a:lstStyle/>
          <a:p>
            <a:pPr eaLnBrk="1" hangingPunct="1">
              <a:buFont typeface="Wingdings" panose="05000000000000000000" pitchFamily="2" charset="2"/>
              <a:buChar char="Ø"/>
            </a:pPr>
            <a:r>
              <a:rPr lang="es-ES_tradnl" altLang="es-CL" sz="1600" dirty="0" smtClean="0">
                <a:latin typeface="Comic Sans MS" panose="030F0702030302020204" pitchFamily="66" charset="0"/>
              </a:rPr>
              <a:t>Los usuarios serán los equipos de salud de la atención primaria de salud, quienes podrán realizar la pesquisa de </a:t>
            </a:r>
            <a:r>
              <a:rPr lang="es-ES_tradnl" altLang="es-CL" sz="1600" dirty="0" err="1" smtClean="0">
                <a:latin typeface="Comic Sans MS" panose="030F0702030302020204" pitchFamily="66" charset="0"/>
              </a:rPr>
              <a:t>sarcopenia</a:t>
            </a:r>
            <a:r>
              <a:rPr lang="es-ES_tradnl" altLang="es-CL" sz="1600" dirty="0" smtClean="0">
                <a:latin typeface="Comic Sans MS" panose="030F0702030302020204" pitchFamily="66" charset="0"/>
              </a:rPr>
              <a:t> sin </a:t>
            </a:r>
            <a:r>
              <a:rPr lang="es-ES_tradnl" altLang="es-CL" sz="1600" dirty="0" smtClean="0">
                <a:latin typeface="Comic Sans MS" panose="030F0702030302020204" pitchFamily="66" charset="0"/>
              </a:rPr>
              <a:t>DEXA</a:t>
            </a:r>
          </a:p>
          <a:p>
            <a:pPr eaLnBrk="1" hangingPunct="1">
              <a:buFont typeface="Wingdings" panose="05000000000000000000" pitchFamily="2" charset="2"/>
              <a:buChar char="Ø"/>
            </a:pPr>
            <a:endParaRPr lang="es-ES_tradnl" altLang="es-CL" sz="1600" dirty="0" smtClean="0">
              <a:latin typeface="Comic Sans MS" panose="030F0702030302020204" pitchFamily="66" charset="0"/>
            </a:endParaRPr>
          </a:p>
          <a:p>
            <a:pPr eaLnBrk="1" hangingPunct="1">
              <a:buFont typeface="Wingdings" panose="05000000000000000000" pitchFamily="2" charset="2"/>
              <a:buChar char="Ø"/>
            </a:pPr>
            <a:r>
              <a:rPr lang="es-CL" altLang="es-CL" sz="1600" dirty="0" smtClean="0">
                <a:latin typeface="Comic Sans MS" panose="030F0702030302020204" pitchFamily="66" charset="0"/>
              </a:rPr>
              <a:t>La </a:t>
            </a:r>
            <a:r>
              <a:rPr lang="es-CL" altLang="es-CL" sz="1600" dirty="0">
                <a:latin typeface="Comic Sans MS" panose="030F0702030302020204" pitchFamily="66" charset="0"/>
              </a:rPr>
              <a:t>población objetivo serán Adultos Mayores atendidos por los equipos de </a:t>
            </a:r>
            <a:r>
              <a:rPr lang="es-CL" altLang="es-CL" sz="1400" dirty="0">
                <a:latin typeface="Comic Sans MS" panose="030F0702030302020204" pitchFamily="66" charset="0"/>
              </a:rPr>
              <a:t>salud de atención primaria existentes en el país:</a:t>
            </a:r>
          </a:p>
          <a:p>
            <a:pPr lvl="1" eaLnBrk="1" hangingPunct="1">
              <a:buFont typeface="Wingdings" panose="05000000000000000000" pitchFamily="2" charset="2"/>
              <a:buChar char="§"/>
            </a:pPr>
            <a:r>
              <a:rPr lang="es-CL" altLang="es-CL" sz="1400" dirty="0">
                <a:latin typeface="Comic Sans MS" panose="030F0702030302020204" pitchFamily="66" charset="0"/>
              </a:rPr>
              <a:t>459 Centros de Salud Familiar, </a:t>
            </a:r>
          </a:p>
          <a:p>
            <a:pPr lvl="1" eaLnBrk="1" hangingPunct="1">
              <a:buFont typeface="Wingdings" panose="05000000000000000000" pitchFamily="2" charset="2"/>
              <a:buChar char="§"/>
            </a:pPr>
            <a:r>
              <a:rPr lang="es-CL" altLang="es-CL" sz="1400" dirty="0">
                <a:latin typeface="Comic Sans MS" panose="030F0702030302020204" pitchFamily="66" charset="0"/>
              </a:rPr>
              <a:t>43 Centros de Salud Rurales y </a:t>
            </a:r>
          </a:p>
          <a:p>
            <a:pPr lvl="1" eaLnBrk="1" hangingPunct="1">
              <a:buFont typeface="Wingdings" panose="05000000000000000000" pitchFamily="2" charset="2"/>
              <a:buChar char="§"/>
            </a:pPr>
            <a:r>
              <a:rPr lang="es-CL" altLang="es-CL" sz="1400" dirty="0">
                <a:latin typeface="Comic Sans MS" panose="030F0702030302020204" pitchFamily="66" charset="0"/>
              </a:rPr>
              <a:t>78 Centros de Salud Urbano, existentes en el </a:t>
            </a:r>
            <a:r>
              <a:rPr lang="es-CL" altLang="es-CL" sz="1400" dirty="0" smtClean="0">
                <a:latin typeface="Comic Sans MS" panose="030F0702030302020204" pitchFamily="66" charset="0"/>
              </a:rPr>
              <a:t>país. </a:t>
            </a:r>
            <a:endParaRPr lang="es-CL" altLang="es-CL" sz="1400" dirty="0" smtClean="0">
              <a:latin typeface="Comic Sans MS" panose="030F0702030302020204" pitchFamily="66" charset="0"/>
            </a:endParaRPr>
          </a:p>
          <a:p>
            <a:pPr marL="57150" indent="0" eaLnBrk="1" hangingPunct="1">
              <a:buNone/>
            </a:pPr>
            <a:endParaRPr lang="es-CL" altLang="es-CL" sz="1600" dirty="0">
              <a:latin typeface="Comic Sans MS" panose="030F0702030302020204" pitchFamily="66" charset="0"/>
            </a:endParaRPr>
          </a:p>
          <a:p>
            <a:pPr indent="-285750" eaLnBrk="1" hangingPunct="1">
              <a:buFont typeface="Wingdings" panose="05000000000000000000" pitchFamily="2" charset="2"/>
              <a:buChar char="Ø"/>
            </a:pPr>
            <a:r>
              <a:rPr lang="es-CL" altLang="es-CL" sz="1600" dirty="0" smtClean="0">
                <a:latin typeface="Comic Sans MS" panose="030F0702030302020204" pitchFamily="66" charset="0"/>
              </a:rPr>
              <a:t>El 41,5% de los Adultos Mayores se realiza el EMPAM, por lo que ellos serían los principales beneficiarios finales del proyecto (</a:t>
            </a:r>
            <a:r>
              <a:rPr lang="es-CL" altLang="es-CL" sz="1600" dirty="0" err="1" smtClean="0">
                <a:latin typeface="Comic Sans MS" panose="030F0702030302020204" pitchFamily="66" charset="0"/>
              </a:rPr>
              <a:t>Minsal</a:t>
            </a:r>
            <a:r>
              <a:rPr lang="es-CL" altLang="es-CL" sz="1600" dirty="0" smtClean="0">
                <a:latin typeface="Comic Sans MS" panose="030F0702030302020204" pitchFamily="66" charset="0"/>
              </a:rPr>
              <a:t>, 2014</a:t>
            </a:r>
            <a:r>
              <a:rPr lang="es-CL" altLang="es-CL" sz="1600" dirty="0" smtClean="0">
                <a:latin typeface="Comic Sans MS" panose="030F0702030302020204" pitchFamily="66" charset="0"/>
              </a:rPr>
              <a:t>)</a:t>
            </a:r>
            <a:endParaRPr lang="es-ES_tradnl" altLang="es-CL" sz="1600" dirty="0" smtClean="0">
              <a:latin typeface="Comic Sans MS" panose="030F0702030302020204" pitchFamily="66" charset="0"/>
            </a:endParaRPr>
          </a:p>
        </p:txBody>
      </p:sp>
    </p:spTree>
    <p:extLst>
      <p:ext uri="{BB962C8B-B14F-4D97-AF65-F5344CB8AC3E}">
        <p14:creationId xmlns:p14="http://schemas.microsoft.com/office/powerpoint/2010/main" val="39962059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616" y="2204864"/>
            <a:ext cx="7283152" cy="1143000"/>
          </a:xfrm>
        </p:spPr>
        <p:txBody>
          <a:bodyPr>
            <a:normAutofit/>
          </a:bodyPr>
          <a:lstStyle/>
          <a:p>
            <a:r>
              <a:rPr lang="es-CL" sz="3600" b="1" dirty="0">
                <a:solidFill>
                  <a:srgbClr val="0A2F87"/>
                </a:solidFill>
                <a:latin typeface="Comic Sans MS" panose="030F0702030302020204" pitchFamily="66" charset="0"/>
                <a:ea typeface="+mn-ea"/>
                <a:cs typeface="+mn-cs"/>
              </a:rPr>
              <a:t>Validación longitudinal</a:t>
            </a:r>
          </a:p>
        </p:txBody>
      </p:sp>
      <p:sp>
        <p:nvSpPr>
          <p:cNvPr id="3" name="Marcador de fecha 2"/>
          <p:cNvSpPr>
            <a:spLocks noGrp="1"/>
          </p:cNvSpPr>
          <p:nvPr>
            <p:ph type="dt" sz="half" idx="10"/>
          </p:nvPr>
        </p:nvSpPr>
        <p:spPr/>
        <p:txBody>
          <a:bodyPr/>
          <a:lstStyle/>
          <a:p>
            <a:endParaRPr lang="es-CL" dirty="0"/>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5AFFB7B7-1F3A-4DA2-AEEA-8507E434A601}" type="slidenum">
              <a:rPr lang="es-CL" smtClean="0"/>
              <a:pPr/>
              <a:t>36</a:t>
            </a:fld>
            <a:endParaRPr lang="es-CL"/>
          </a:p>
        </p:txBody>
      </p:sp>
    </p:spTree>
    <p:extLst>
      <p:ext uri="{BB962C8B-B14F-4D97-AF65-F5344CB8AC3E}">
        <p14:creationId xmlns:p14="http://schemas.microsoft.com/office/powerpoint/2010/main" val="42260076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idx="1"/>
          </p:nvPr>
        </p:nvSpPr>
        <p:spPr/>
        <p:txBody>
          <a:bodyPr/>
          <a:lstStyle/>
          <a:p>
            <a:pPr algn="ctr"/>
            <a:endParaRPr lang="es-CL" b="1" dirty="0">
              <a:solidFill>
                <a:schemeClr val="tx1"/>
              </a:solidFill>
              <a:latin typeface="Comic Sans MS" panose="030F0702030302020204" pitchFamily="66" charset="0"/>
            </a:endParaRPr>
          </a:p>
          <a:p>
            <a:pPr algn="ctr"/>
            <a:endParaRPr lang="es-CL" b="1" dirty="0" smtClean="0">
              <a:solidFill>
                <a:schemeClr val="tx1"/>
              </a:solidFill>
              <a:latin typeface="Comic Sans MS" panose="030F0702030302020204" pitchFamily="66" charset="0"/>
            </a:endParaRPr>
          </a:p>
          <a:p>
            <a:pPr algn="ctr"/>
            <a:endParaRPr lang="es-CL" b="1" dirty="0">
              <a:solidFill>
                <a:schemeClr val="tx1"/>
              </a:solidFill>
              <a:latin typeface="Comic Sans MS" panose="030F0702030302020204" pitchFamily="66" charset="0"/>
            </a:endParaRPr>
          </a:p>
          <a:p>
            <a:pPr algn="ctr"/>
            <a:endParaRPr lang="es-CL" b="1" dirty="0" smtClean="0">
              <a:solidFill>
                <a:schemeClr val="tx1"/>
              </a:solidFill>
              <a:latin typeface="Comic Sans MS" panose="030F0702030302020204" pitchFamily="66" charset="0"/>
            </a:endParaRPr>
          </a:p>
          <a:p>
            <a:pPr algn="ctr"/>
            <a:endParaRPr lang="es-CL" b="1" dirty="0">
              <a:solidFill>
                <a:schemeClr val="tx1"/>
              </a:solidFill>
              <a:latin typeface="Comic Sans MS" panose="030F0702030302020204" pitchFamily="66" charset="0"/>
            </a:endParaRPr>
          </a:p>
        </p:txBody>
      </p:sp>
      <p:sp>
        <p:nvSpPr>
          <p:cNvPr id="24" name="Marcador de texto 23"/>
          <p:cNvSpPr>
            <a:spLocks noGrp="1"/>
          </p:cNvSpPr>
          <p:nvPr>
            <p:ph type="body" sz="half" idx="15"/>
          </p:nvPr>
        </p:nvSpPr>
        <p:spPr>
          <a:xfrm>
            <a:off x="704851" y="1268494"/>
            <a:ext cx="8039099" cy="5472874"/>
          </a:xfrm>
        </p:spPr>
        <p:txBody>
          <a:bodyPr>
            <a:normAutofit/>
          </a:bodyPr>
          <a:lstStyle/>
          <a:p>
            <a:pPr algn="ctr"/>
            <a:endParaRPr lang="es-CL" sz="1500" dirty="0">
              <a:latin typeface="Comic Sans MS" panose="030F0702030302020204" pitchFamily="66" charset="0"/>
            </a:endParaRPr>
          </a:p>
          <a:p>
            <a:pPr algn="ctr"/>
            <a:endParaRPr lang="es-CL" sz="1500" dirty="0">
              <a:latin typeface="Comic Sans MS" panose="030F0702030302020204" pitchFamily="66" charset="0"/>
            </a:endParaRPr>
          </a:p>
        </p:txBody>
      </p:sp>
      <p:sp>
        <p:nvSpPr>
          <p:cNvPr id="27" name="Rectángulo 26"/>
          <p:cNvSpPr/>
          <p:nvPr/>
        </p:nvSpPr>
        <p:spPr>
          <a:xfrm>
            <a:off x="3995737" y="1637780"/>
            <a:ext cx="1457325" cy="8342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sz="1350" dirty="0" smtClean="0">
                <a:latin typeface="Comic Sans MS" panose="030F0702030302020204" pitchFamily="66" charset="0"/>
              </a:rPr>
              <a:t>Marco </a:t>
            </a:r>
            <a:r>
              <a:rPr lang="es-CL" sz="1350" dirty="0" err="1" smtClean="0">
                <a:latin typeface="Comic Sans MS" panose="030F0702030302020204" pitchFamily="66" charset="0"/>
              </a:rPr>
              <a:t>muestral</a:t>
            </a:r>
            <a:endParaRPr lang="es-CL" sz="1350" dirty="0" smtClean="0">
              <a:latin typeface="Comic Sans MS" panose="030F0702030302020204" pitchFamily="66" charset="0"/>
            </a:endParaRPr>
          </a:p>
          <a:p>
            <a:pPr algn="ctr"/>
            <a:r>
              <a:rPr lang="es-CL" sz="1350" dirty="0" smtClean="0">
                <a:latin typeface="Comic Sans MS" panose="030F0702030302020204" pitchFamily="66" charset="0"/>
              </a:rPr>
              <a:t>599 AM con un DEXA</a:t>
            </a:r>
            <a:endParaRPr lang="es-CL" sz="1350" dirty="0">
              <a:latin typeface="Comic Sans MS" panose="030F0702030302020204" pitchFamily="66" charset="0"/>
            </a:endParaRPr>
          </a:p>
        </p:txBody>
      </p:sp>
      <p:sp>
        <p:nvSpPr>
          <p:cNvPr id="31" name="Rectángulo 30"/>
          <p:cNvSpPr/>
          <p:nvPr/>
        </p:nvSpPr>
        <p:spPr>
          <a:xfrm>
            <a:off x="5962386" y="3373045"/>
            <a:ext cx="1775368" cy="85551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sz="1350" dirty="0" smtClean="0">
                <a:latin typeface="Comic Sans MS" panose="030F0702030302020204" pitchFamily="66" charset="0"/>
              </a:rPr>
              <a:t>430 AM</a:t>
            </a:r>
          </a:p>
          <a:p>
            <a:pPr algn="ctr"/>
            <a:r>
              <a:rPr lang="es-CL" sz="1350" dirty="0" err="1" smtClean="0">
                <a:latin typeface="Comic Sans MS" panose="030F0702030302020204" pitchFamily="66" charset="0"/>
              </a:rPr>
              <a:t>Alexandros</a:t>
            </a:r>
            <a:endParaRPr lang="es-CL" sz="1350" dirty="0">
              <a:latin typeface="Comic Sans MS" panose="030F0702030302020204" pitchFamily="66" charset="0"/>
            </a:endParaRPr>
          </a:p>
        </p:txBody>
      </p:sp>
      <p:sp>
        <p:nvSpPr>
          <p:cNvPr id="32" name="Rectángulo 31"/>
          <p:cNvSpPr/>
          <p:nvPr/>
        </p:nvSpPr>
        <p:spPr>
          <a:xfrm>
            <a:off x="1835696" y="3381227"/>
            <a:ext cx="1858001" cy="89065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sz="1350" dirty="0" smtClean="0">
                <a:latin typeface="Comic Sans MS" panose="030F0702030302020204" pitchFamily="66" charset="0"/>
              </a:rPr>
              <a:t>169 AM</a:t>
            </a:r>
            <a:endParaRPr lang="es-CL" sz="1350" dirty="0">
              <a:latin typeface="Comic Sans MS" panose="030F0702030302020204" pitchFamily="66" charset="0"/>
            </a:endParaRPr>
          </a:p>
          <a:p>
            <a:pPr algn="ctr"/>
            <a:r>
              <a:rPr lang="es-CL" sz="1350" dirty="0">
                <a:latin typeface="Comic Sans MS" panose="030F0702030302020204" pitchFamily="66" charset="0"/>
              </a:rPr>
              <a:t>Huechuraba</a:t>
            </a:r>
          </a:p>
        </p:txBody>
      </p:sp>
      <p:cxnSp>
        <p:nvCxnSpPr>
          <p:cNvPr id="52" name="Conector recto de flecha 51"/>
          <p:cNvCxnSpPr/>
          <p:nvPr/>
        </p:nvCxnSpPr>
        <p:spPr>
          <a:xfrm>
            <a:off x="5470165" y="2472052"/>
            <a:ext cx="1379905" cy="8874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ector recto de flecha 14"/>
          <p:cNvCxnSpPr/>
          <p:nvPr/>
        </p:nvCxnSpPr>
        <p:spPr>
          <a:xfrm flipH="1">
            <a:off x="3072491" y="2517615"/>
            <a:ext cx="951311" cy="8180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Rectángulo 4"/>
          <p:cNvSpPr/>
          <p:nvPr/>
        </p:nvSpPr>
        <p:spPr>
          <a:xfrm>
            <a:off x="2910440" y="374361"/>
            <a:ext cx="3627916" cy="523220"/>
          </a:xfrm>
          <a:prstGeom prst="rect">
            <a:avLst/>
          </a:prstGeom>
        </p:spPr>
        <p:txBody>
          <a:bodyPr wrap="none">
            <a:spAutoFit/>
          </a:bodyPr>
          <a:lstStyle/>
          <a:p>
            <a:pPr algn="ctr">
              <a:spcBef>
                <a:spcPct val="0"/>
              </a:spcBef>
            </a:pPr>
            <a:r>
              <a:rPr lang="es-CL" sz="2800" b="1" dirty="0">
                <a:solidFill>
                  <a:srgbClr val="0A2F87"/>
                </a:solidFill>
                <a:latin typeface="Comic Sans MS" panose="030F0702030302020204" pitchFamily="66" charset="0"/>
              </a:rPr>
              <a:t>Población y muestra</a:t>
            </a:r>
          </a:p>
        </p:txBody>
      </p:sp>
      <p:sp>
        <p:nvSpPr>
          <p:cNvPr id="20" name="Rectángulo 19"/>
          <p:cNvSpPr/>
          <p:nvPr/>
        </p:nvSpPr>
        <p:spPr>
          <a:xfrm>
            <a:off x="4028366" y="4631074"/>
            <a:ext cx="1775368" cy="85551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sz="1350" dirty="0" smtClean="0">
                <a:latin typeface="Comic Sans MS" panose="030F0702030302020204" pitchFamily="66" charset="0"/>
              </a:rPr>
              <a:t>Muestra</a:t>
            </a:r>
          </a:p>
          <a:p>
            <a:pPr algn="ctr"/>
            <a:r>
              <a:rPr lang="es-CL" sz="1350" dirty="0" smtClean="0">
                <a:latin typeface="Comic Sans MS" panose="030F0702030302020204" pitchFamily="66" charset="0"/>
              </a:rPr>
              <a:t>420 AM</a:t>
            </a:r>
          </a:p>
        </p:txBody>
      </p:sp>
      <p:cxnSp>
        <p:nvCxnSpPr>
          <p:cNvPr id="21" name="Conector recto de flecha 20"/>
          <p:cNvCxnSpPr>
            <a:endCxn id="20" idx="1"/>
          </p:cNvCxnSpPr>
          <p:nvPr/>
        </p:nvCxnSpPr>
        <p:spPr>
          <a:xfrm>
            <a:off x="2795150" y="4292842"/>
            <a:ext cx="1233216" cy="7659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Conector recto de flecha 22"/>
          <p:cNvCxnSpPr>
            <a:endCxn id="20" idx="3"/>
          </p:cNvCxnSpPr>
          <p:nvPr/>
        </p:nvCxnSpPr>
        <p:spPr>
          <a:xfrm flipH="1">
            <a:off x="5803734" y="4292842"/>
            <a:ext cx="856498" cy="7659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Rectángulo 12"/>
          <p:cNvSpPr/>
          <p:nvPr/>
        </p:nvSpPr>
        <p:spPr>
          <a:xfrm>
            <a:off x="4187387" y="5867675"/>
            <a:ext cx="1457325" cy="8342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sz="1350" dirty="0" smtClean="0">
                <a:latin typeface="Comic Sans MS" panose="030F0702030302020204" pitchFamily="66" charset="0"/>
              </a:rPr>
              <a:t>352 </a:t>
            </a:r>
            <a:r>
              <a:rPr lang="es-CL" sz="1350" dirty="0" smtClean="0">
                <a:latin typeface="Comic Sans MS" panose="030F0702030302020204" pitchFamily="66" charset="0"/>
              </a:rPr>
              <a:t>AM</a:t>
            </a:r>
          </a:p>
          <a:p>
            <a:pPr algn="ctr"/>
            <a:r>
              <a:rPr lang="es-CL" sz="1350" dirty="0" smtClean="0">
                <a:latin typeface="Comic Sans MS" panose="030F0702030302020204" pitchFamily="66" charset="0"/>
              </a:rPr>
              <a:t>83,8</a:t>
            </a:r>
            <a:r>
              <a:rPr lang="es-CL" sz="1350" dirty="0" smtClean="0">
                <a:latin typeface="Comic Sans MS" panose="030F0702030302020204" pitchFamily="66" charset="0"/>
              </a:rPr>
              <a:t>% </a:t>
            </a:r>
            <a:endParaRPr lang="es-CL" sz="1350" dirty="0">
              <a:latin typeface="Comic Sans MS" panose="030F0702030302020204" pitchFamily="66" charset="0"/>
            </a:endParaRPr>
          </a:p>
        </p:txBody>
      </p:sp>
      <p:cxnSp>
        <p:nvCxnSpPr>
          <p:cNvPr id="16" name="Conector recto de flecha 15"/>
          <p:cNvCxnSpPr/>
          <p:nvPr/>
        </p:nvCxnSpPr>
        <p:spPr>
          <a:xfrm>
            <a:off x="4860032" y="5505159"/>
            <a:ext cx="9643" cy="3523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0724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56060" y="1200151"/>
            <a:ext cx="7820396" cy="5325193"/>
          </a:xfrm>
        </p:spPr>
        <p:txBody>
          <a:bodyPr>
            <a:normAutofit fontScale="40000" lnSpcReduction="20000"/>
          </a:bodyPr>
          <a:lstStyle/>
          <a:p>
            <a:pPr algn="just"/>
            <a:endParaRPr lang="es-CL" dirty="0" smtClean="0">
              <a:solidFill>
                <a:schemeClr val="tx2">
                  <a:lumMod val="75000"/>
                </a:schemeClr>
              </a:solidFill>
              <a:latin typeface="Comic Sans MS" panose="030F0702030302020204" pitchFamily="66" charset="0"/>
            </a:endParaRPr>
          </a:p>
          <a:p>
            <a:pPr marL="0" indent="0" algn="just">
              <a:buNone/>
            </a:pPr>
            <a:endParaRPr lang="es-CL" sz="3500" dirty="0" smtClean="0">
              <a:solidFill>
                <a:schemeClr val="tx2">
                  <a:lumMod val="75000"/>
                </a:schemeClr>
              </a:solidFill>
              <a:latin typeface="Comic Sans MS" panose="030F0702030302020204" pitchFamily="66" charset="0"/>
            </a:endParaRPr>
          </a:p>
          <a:p>
            <a:pPr fontAlgn="base">
              <a:spcAft>
                <a:spcPct val="0"/>
              </a:spcAft>
              <a:buClr>
                <a:srgbClr val="006CB7"/>
              </a:buClr>
              <a:buFont typeface="Wingdings" panose="05000000000000000000" pitchFamily="2" charset="2"/>
              <a:buChar char="ü"/>
            </a:pPr>
            <a:r>
              <a:rPr lang="es-CL" sz="4000" dirty="0">
                <a:latin typeface="Comic Sans MS" panose="030F0702030302020204" pitchFamily="66" charset="0"/>
              </a:rPr>
              <a:t>Lanzamiento del proyecto en la comuna de Huechuraba</a:t>
            </a:r>
          </a:p>
          <a:p>
            <a:pPr fontAlgn="base">
              <a:spcAft>
                <a:spcPct val="0"/>
              </a:spcAft>
              <a:buClr>
                <a:srgbClr val="006CB7"/>
              </a:buClr>
              <a:buFont typeface="Wingdings" panose="05000000000000000000" pitchFamily="2" charset="2"/>
              <a:buChar char="ü"/>
            </a:pPr>
            <a:endParaRPr lang="es-CL" sz="4000" dirty="0">
              <a:latin typeface="Comic Sans MS" panose="030F0702030302020204" pitchFamily="66" charset="0"/>
            </a:endParaRPr>
          </a:p>
          <a:p>
            <a:pPr fontAlgn="base">
              <a:spcAft>
                <a:spcPct val="0"/>
              </a:spcAft>
              <a:buClr>
                <a:srgbClr val="006CB7"/>
              </a:buClr>
              <a:buFont typeface="Wingdings" panose="05000000000000000000" pitchFamily="2" charset="2"/>
              <a:buChar char="ü"/>
            </a:pPr>
            <a:r>
              <a:rPr lang="es-CL" sz="4000" dirty="0">
                <a:latin typeface="Comic Sans MS" panose="030F0702030302020204" pitchFamily="66" charset="0"/>
              </a:rPr>
              <a:t>Mediciones a </a:t>
            </a:r>
            <a:r>
              <a:rPr lang="es-CL" sz="4000" dirty="0" smtClean="0">
                <a:latin typeface="Comic Sans MS" panose="030F0702030302020204" pitchFamily="66" charset="0"/>
              </a:rPr>
              <a:t>352 </a:t>
            </a:r>
            <a:r>
              <a:rPr lang="es-CL" sz="4000" dirty="0">
                <a:latin typeface="Comic Sans MS" panose="030F0702030302020204" pitchFamily="66" charset="0"/>
              </a:rPr>
              <a:t>AM</a:t>
            </a:r>
          </a:p>
          <a:p>
            <a:pPr fontAlgn="base">
              <a:spcAft>
                <a:spcPct val="0"/>
              </a:spcAft>
              <a:buClr>
                <a:srgbClr val="006CB7"/>
              </a:buClr>
              <a:buFont typeface="Wingdings" panose="05000000000000000000" pitchFamily="2" charset="2"/>
              <a:buChar char="ü"/>
            </a:pPr>
            <a:endParaRPr lang="es-CL" sz="4000" dirty="0">
              <a:latin typeface="Comic Sans MS" panose="030F0702030302020204" pitchFamily="66" charset="0"/>
            </a:endParaRPr>
          </a:p>
          <a:p>
            <a:pPr fontAlgn="base">
              <a:spcAft>
                <a:spcPct val="0"/>
              </a:spcAft>
              <a:buClr>
                <a:srgbClr val="006CB7"/>
              </a:buClr>
              <a:buFont typeface="Wingdings" panose="05000000000000000000" pitchFamily="2" charset="2"/>
              <a:buChar char="ü"/>
            </a:pPr>
            <a:r>
              <a:rPr lang="es-CL" sz="4000" dirty="0">
                <a:latin typeface="Comic Sans MS" panose="030F0702030302020204" pitchFamily="66" charset="0"/>
              </a:rPr>
              <a:t>Elaboración de informes de densitometría ósea y composición corporal</a:t>
            </a:r>
          </a:p>
          <a:p>
            <a:pPr fontAlgn="base">
              <a:spcAft>
                <a:spcPct val="0"/>
              </a:spcAft>
              <a:buClr>
                <a:srgbClr val="006CB7"/>
              </a:buClr>
              <a:buFont typeface="Wingdings" panose="05000000000000000000" pitchFamily="2" charset="2"/>
              <a:buChar char="ü"/>
            </a:pPr>
            <a:endParaRPr lang="es-CL" sz="4000" dirty="0">
              <a:latin typeface="Comic Sans MS" panose="030F0702030302020204" pitchFamily="66" charset="0"/>
            </a:endParaRPr>
          </a:p>
          <a:p>
            <a:pPr fontAlgn="base">
              <a:spcAft>
                <a:spcPct val="0"/>
              </a:spcAft>
              <a:buClr>
                <a:srgbClr val="006CB7"/>
              </a:buClr>
              <a:buFont typeface="Wingdings" panose="05000000000000000000" pitchFamily="2" charset="2"/>
              <a:buChar char="ü"/>
            </a:pPr>
            <a:r>
              <a:rPr lang="es-CL" sz="4000" dirty="0">
                <a:latin typeface="Comic Sans MS" panose="030F0702030302020204" pitchFamily="66" charset="0"/>
              </a:rPr>
              <a:t>Entrega de informes en el </a:t>
            </a:r>
            <a:r>
              <a:rPr lang="es-CL" sz="4000" dirty="0" smtClean="0">
                <a:latin typeface="Comic Sans MS" panose="030F0702030302020204" pitchFamily="66" charset="0"/>
              </a:rPr>
              <a:t>domicilio</a:t>
            </a:r>
          </a:p>
          <a:p>
            <a:pPr fontAlgn="base">
              <a:spcAft>
                <a:spcPct val="0"/>
              </a:spcAft>
              <a:buClr>
                <a:srgbClr val="006CB7"/>
              </a:buClr>
              <a:buFont typeface="Wingdings" panose="05000000000000000000" pitchFamily="2" charset="2"/>
              <a:buChar char="ü"/>
            </a:pPr>
            <a:endParaRPr lang="es-CL" sz="4000" dirty="0">
              <a:latin typeface="Comic Sans MS" panose="030F0702030302020204" pitchFamily="66" charset="0"/>
            </a:endParaRPr>
          </a:p>
          <a:p>
            <a:pPr fontAlgn="base">
              <a:spcAft>
                <a:spcPct val="0"/>
              </a:spcAft>
              <a:buClr>
                <a:srgbClr val="006CB7"/>
              </a:buClr>
              <a:buFont typeface="Wingdings" panose="05000000000000000000" pitchFamily="2" charset="2"/>
              <a:buChar char="ü"/>
            </a:pPr>
            <a:r>
              <a:rPr lang="es-CL" sz="4000" dirty="0">
                <a:latin typeface="Comic Sans MS" panose="030F0702030302020204" pitchFamily="66" charset="0"/>
              </a:rPr>
              <a:t>Doble digitación de </a:t>
            </a:r>
            <a:r>
              <a:rPr lang="es-CL" sz="4000" dirty="0" smtClean="0">
                <a:latin typeface="Comic Sans MS" panose="030F0702030302020204" pitchFamily="66" charset="0"/>
              </a:rPr>
              <a:t>130 </a:t>
            </a:r>
            <a:r>
              <a:rPr lang="es-CL" sz="4000" dirty="0">
                <a:latin typeface="Comic Sans MS" panose="030F0702030302020204" pitchFamily="66" charset="0"/>
              </a:rPr>
              <a:t>encuestas</a:t>
            </a:r>
          </a:p>
          <a:p>
            <a:pPr fontAlgn="base">
              <a:spcAft>
                <a:spcPct val="0"/>
              </a:spcAft>
              <a:buClr>
                <a:srgbClr val="006CB7"/>
              </a:buClr>
              <a:buFont typeface="Wingdings" panose="05000000000000000000" pitchFamily="2" charset="2"/>
              <a:buChar char="ü"/>
            </a:pPr>
            <a:endParaRPr lang="es-CL" sz="4000" dirty="0">
              <a:latin typeface="Comic Sans MS" panose="030F0702030302020204" pitchFamily="66" charset="0"/>
            </a:endParaRPr>
          </a:p>
          <a:p>
            <a:pPr fontAlgn="base">
              <a:spcAft>
                <a:spcPct val="0"/>
              </a:spcAft>
              <a:buClr>
                <a:srgbClr val="006CB7"/>
              </a:buClr>
              <a:buFont typeface="Wingdings" panose="05000000000000000000" pitchFamily="2" charset="2"/>
              <a:buChar char="ü"/>
            </a:pPr>
            <a:r>
              <a:rPr lang="es-CL" sz="4000" dirty="0">
                <a:latin typeface="Comic Sans MS" panose="030F0702030302020204" pitchFamily="66" charset="0"/>
              </a:rPr>
              <a:t>Rescate a domicilio de los participantes no contactados telefónicamente desde el 29 de diciembre (12 AM)</a:t>
            </a:r>
          </a:p>
          <a:p>
            <a:pPr fontAlgn="base">
              <a:spcAft>
                <a:spcPct val="0"/>
              </a:spcAft>
              <a:buClr>
                <a:srgbClr val="006CB7"/>
              </a:buClr>
              <a:buFont typeface="Wingdings" panose="05000000000000000000" pitchFamily="2" charset="2"/>
              <a:buChar char="ü"/>
            </a:pPr>
            <a:endParaRPr lang="es-CL" sz="4000" dirty="0">
              <a:latin typeface="Comic Sans MS" panose="030F0702030302020204" pitchFamily="66" charset="0"/>
            </a:endParaRPr>
          </a:p>
          <a:p>
            <a:pPr fontAlgn="base">
              <a:spcAft>
                <a:spcPct val="0"/>
              </a:spcAft>
              <a:buClr>
                <a:srgbClr val="006CB7"/>
              </a:buClr>
              <a:buFont typeface="Wingdings" panose="05000000000000000000" pitchFamily="2" charset="2"/>
              <a:buChar char="ü"/>
            </a:pPr>
            <a:r>
              <a:rPr lang="es-CL" sz="4000" dirty="0">
                <a:latin typeface="Comic Sans MS" panose="030F0702030302020204" pitchFamily="66" charset="0"/>
              </a:rPr>
              <a:t>Reuniones con representante de </a:t>
            </a:r>
            <a:r>
              <a:rPr lang="es-CL" sz="4000" dirty="0" err="1">
                <a:latin typeface="Comic Sans MS" panose="030F0702030302020204" pitchFamily="66" charset="0"/>
              </a:rPr>
              <a:t>Assertsoft</a:t>
            </a:r>
            <a:r>
              <a:rPr lang="es-CL" sz="4000" dirty="0">
                <a:latin typeface="Comic Sans MS" panose="030F0702030302020204" pitchFamily="66" charset="0"/>
              </a:rPr>
              <a:t> (confección de la HT) para la elaboración de la HT</a:t>
            </a:r>
          </a:p>
          <a:p>
            <a:pPr fontAlgn="base">
              <a:spcAft>
                <a:spcPct val="0"/>
              </a:spcAft>
              <a:buClr>
                <a:srgbClr val="006CB7"/>
              </a:buClr>
              <a:buFont typeface="Wingdings" panose="05000000000000000000" pitchFamily="2" charset="2"/>
              <a:buChar char="ü"/>
            </a:pPr>
            <a:endParaRPr lang="es-CL" sz="4000" dirty="0">
              <a:latin typeface="Comic Sans MS" panose="030F0702030302020204" pitchFamily="66" charset="0"/>
            </a:endParaRPr>
          </a:p>
          <a:p>
            <a:pPr fontAlgn="base">
              <a:spcAft>
                <a:spcPct val="0"/>
              </a:spcAft>
              <a:buClr>
                <a:srgbClr val="006CB7"/>
              </a:buClr>
              <a:buFont typeface="Wingdings" panose="05000000000000000000" pitchFamily="2" charset="2"/>
              <a:buChar char="ü"/>
            </a:pPr>
            <a:r>
              <a:rPr lang="es-CL" sz="4000" dirty="0">
                <a:latin typeface="Comic Sans MS" panose="030F0702030302020204" pitchFamily="66" charset="0"/>
              </a:rPr>
              <a:t>Aceptación de dos resúmenes al </a:t>
            </a:r>
            <a:r>
              <a:rPr lang="en-US" sz="4000" dirty="0">
                <a:latin typeface="Comic Sans MS" panose="030F0702030302020204" pitchFamily="66" charset="0"/>
              </a:rPr>
              <a:t>7th ICFSR2017 (International Conference on Frailty and Sarcopenia Research) que se </a:t>
            </a:r>
            <a:r>
              <a:rPr lang="en-US" sz="4000" dirty="0" err="1">
                <a:latin typeface="Comic Sans MS" panose="030F0702030302020204" pitchFamily="66" charset="0"/>
              </a:rPr>
              <a:t>celebrará</a:t>
            </a:r>
            <a:r>
              <a:rPr lang="en-US" sz="4000" dirty="0">
                <a:latin typeface="Comic Sans MS" panose="030F0702030302020204" pitchFamily="66" charset="0"/>
              </a:rPr>
              <a:t> </a:t>
            </a:r>
            <a:r>
              <a:rPr lang="en-US" sz="4000" dirty="0" err="1">
                <a:latin typeface="Comic Sans MS" panose="030F0702030302020204" pitchFamily="66" charset="0"/>
              </a:rPr>
              <a:t>en</a:t>
            </a:r>
            <a:r>
              <a:rPr lang="en-US" sz="4000" dirty="0">
                <a:latin typeface="Comic Sans MS" panose="030F0702030302020204" pitchFamily="66" charset="0"/>
              </a:rPr>
              <a:t> Barcelona, Abril 27-28, 2017</a:t>
            </a:r>
            <a:endParaRPr lang="es-CL" sz="4000" dirty="0">
              <a:latin typeface="Comic Sans MS" panose="030F0702030302020204" pitchFamily="66" charset="0"/>
            </a:endParaRPr>
          </a:p>
          <a:p>
            <a:pPr algn="just">
              <a:buFont typeface="+mj-lt"/>
              <a:buAutoNum type="arabicPeriod"/>
            </a:pPr>
            <a:endParaRPr lang="es-CL" dirty="0" smtClean="0">
              <a:latin typeface="Comic Sans MS" panose="030F0702030302020204" pitchFamily="66" charset="0"/>
            </a:endParaRPr>
          </a:p>
          <a:p>
            <a:endParaRPr lang="es-CL" dirty="0"/>
          </a:p>
          <a:p>
            <a:endParaRPr lang="es-CL" dirty="0"/>
          </a:p>
        </p:txBody>
      </p:sp>
      <p:sp>
        <p:nvSpPr>
          <p:cNvPr id="2" name="Rectángulo 1"/>
          <p:cNvSpPr/>
          <p:nvPr/>
        </p:nvSpPr>
        <p:spPr>
          <a:xfrm>
            <a:off x="795093" y="548680"/>
            <a:ext cx="6822702" cy="523220"/>
          </a:xfrm>
          <a:prstGeom prst="rect">
            <a:avLst/>
          </a:prstGeom>
        </p:spPr>
        <p:txBody>
          <a:bodyPr wrap="none">
            <a:spAutoFit/>
          </a:bodyPr>
          <a:lstStyle/>
          <a:p>
            <a:pPr algn="just"/>
            <a:r>
              <a:rPr lang="es-CL" sz="2800" b="1" dirty="0">
                <a:solidFill>
                  <a:srgbClr val="0A2F87"/>
                </a:solidFill>
                <a:latin typeface="Comic Sans MS" panose="030F0702030302020204" pitchFamily="66" charset="0"/>
              </a:rPr>
              <a:t>Resumen de las actividades realizadas</a:t>
            </a:r>
          </a:p>
        </p:txBody>
      </p:sp>
    </p:spTree>
    <p:extLst>
      <p:ext uri="{BB962C8B-B14F-4D97-AF65-F5344CB8AC3E}">
        <p14:creationId xmlns:p14="http://schemas.microsoft.com/office/powerpoint/2010/main" val="417721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5AFFB7B7-1F3A-4DA2-AEEA-8507E434A601}" type="slidenum">
              <a:rPr lang="es-CL" smtClean="0"/>
              <a:pPr/>
              <a:t>39</a:t>
            </a:fld>
            <a:endParaRPr lang="es-CL"/>
          </a:p>
        </p:txBody>
      </p:sp>
      <p:sp>
        <p:nvSpPr>
          <p:cNvPr id="5" name="2 Rectángulo"/>
          <p:cNvSpPr/>
          <p:nvPr/>
        </p:nvSpPr>
        <p:spPr>
          <a:xfrm>
            <a:off x="755576" y="1081392"/>
            <a:ext cx="7519128" cy="5016758"/>
          </a:xfrm>
          <a:prstGeom prst="rect">
            <a:avLst/>
          </a:prstGeom>
        </p:spPr>
        <p:txBody>
          <a:bodyPr wrap="square">
            <a:spAutoFit/>
          </a:bodyPr>
          <a:lstStyle/>
          <a:p>
            <a:pPr marL="342900" indent="-342900" algn="just">
              <a:spcBef>
                <a:spcPct val="20000"/>
              </a:spcBef>
              <a:buFont typeface="+mj-lt"/>
              <a:buAutoNum type="arabicPeriod"/>
            </a:pPr>
            <a:r>
              <a:rPr lang="es-CL" sz="2000" dirty="0">
                <a:solidFill>
                  <a:srgbClr val="0A2F87"/>
                </a:solidFill>
                <a:latin typeface="Comic Sans MS" panose="030F0702030302020204" pitchFamily="66" charset="0"/>
              </a:rPr>
              <a:t>Validación longitudinal</a:t>
            </a:r>
          </a:p>
          <a:p>
            <a:pPr marL="342900" indent="-342900" algn="just">
              <a:spcBef>
                <a:spcPct val="20000"/>
              </a:spcBef>
              <a:buFont typeface="+mj-lt"/>
              <a:buAutoNum type="arabicPeriod"/>
            </a:pPr>
            <a:endParaRPr lang="es-CL" sz="2000" dirty="0">
              <a:solidFill>
                <a:srgbClr val="0A2F87"/>
              </a:solidFill>
              <a:latin typeface="Comic Sans MS" panose="030F0702030302020204" pitchFamily="66" charset="0"/>
            </a:endParaRPr>
          </a:p>
          <a:p>
            <a:pPr marL="342900" indent="-342900" algn="just">
              <a:spcBef>
                <a:spcPct val="20000"/>
              </a:spcBef>
              <a:buFont typeface="+mj-lt"/>
              <a:buAutoNum type="arabicPeriod"/>
            </a:pPr>
            <a:r>
              <a:rPr lang="es-CL" sz="2000" dirty="0">
                <a:solidFill>
                  <a:srgbClr val="0A2F87"/>
                </a:solidFill>
                <a:latin typeface="Comic Sans MS" panose="030F0702030302020204" pitchFamily="66" charset="0"/>
              </a:rPr>
              <a:t>Elaboración de una herramienta tecnológica (HT) de uso fácil y rápido, que permita a los equipos de salud de la atención primaria de salud pesquisar la </a:t>
            </a:r>
            <a:r>
              <a:rPr lang="es-CL" sz="2000" dirty="0" err="1">
                <a:solidFill>
                  <a:srgbClr val="0A2F87"/>
                </a:solidFill>
                <a:latin typeface="Comic Sans MS" panose="030F0702030302020204" pitchFamily="66" charset="0"/>
              </a:rPr>
              <a:t>sarcopenia</a:t>
            </a:r>
            <a:r>
              <a:rPr lang="es-CL" sz="2000" dirty="0">
                <a:solidFill>
                  <a:srgbClr val="0A2F87"/>
                </a:solidFill>
                <a:latin typeface="Comic Sans MS" panose="030F0702030302020204" pitchFamily="66" charset="0"/>
              </a:rPr>
              <a:t> y ayude a la toma de decisiones clínicas</a:t>
            </a:r>
          </a:p>
          <a:p>
            <a:pPr marL="342900" indent="-342900" algn="just">
              <a:spcBef>
                <a:spcPct val="20000"/>
              </a:spcBef>
              <a:buFont typeface="+mj-lt"/>
              <a:buAutoNum type="arabicPeriod"/>
            </a:pPr>
            <a:endParaRPr lang="es-CL" sz="2000" dirty="0">
              <a:solidFill>
                <a:srgbClr val="0A2F87"/>
              </a:solidFill>
              <a:latin typeface="Comic Sans MS" panose="030F0702030302020204" pitchFamily="66" charset="0"/>
            </a:endParaRPr>
          </a:p>
          <a:p>
            <a:pPr marL="342900" indent="-342900" algn="just">
              <a:spcBef>
                <a:spcPct val="20000"/>
              </a:spcBef>
              <a:buFont typeface="+mj-lt"/>
              <a:buAutoNum type="arabicPeriod"/>
            </a:pPr>
            <a:r>
              <a:rPr lang="es-CL" sz="2000" dirty="0">
                <a:solidFill>
                  <a:srgbClr val="0A2F87"/>
                </a:solidFill>
                <a:latin typeface="Comic Sans MS" panose="030F0702030302020204" pitchFamily="66" charset="0"/>
              </a:rPr>
              <a:t>Manual para pesquisa de </a:t>
            </a:r>
            <a:r>
              <a:rPr lang="es-CL" sz="2000" dirty="0" err="1">
                <a:solidFill>
                  <a:srgbClr val="0A2F87"/>
                </a:solidFill>
                <a:latin typeface="Comic Sans MS" panose="030F0702030302020204" pitchFamily="66" charset="0"/>
              </a:rPr>
              <a:t>sarcopenia</a:t>
            </a:r>
            <a:r>
              <a:rPr lang="es-CL" sz="2000" dirty="0">
                <a:solidFill>
                  <a:srgbClr val="0A2F87"/>
                </a:solidFill>
                <a:latin typeface="Comic Sans MS" panose="030F0702030302020204" pitchFamily="66" charset="0"/>
              </a:rPr>
              <a:t> utilizando la HT </a:t>
            </a:r>
          </a:p>
          <a:p>
            <a:pPr marL="342900" indent="-342900" algn="just">
              <a:spcBef>
                <a:spcPct val="20000"/>
              </a:spcBef>
              <a:buFont typeface="+mj-lt"/>
              <a:buAutoNum type="arabicPeriod"/>
            </a:pPr>
            <a:endParaRPr lang="es-CL" sz="2000" dirty="0">
              <a:solidFill>
                <a:srgbClr val="0A2F87"/>
              </a:solidFill>
              <a:latin typeface="Comic Sans MS" panose="030F0702030302020204" pitchFamily="66" charset="0"/>
            </a:endParaRPr>
          </a:p>
          <a:p>
            <a:pPr marL="342900" indent="-342900" algn="just">
              <a:spcBef>
                <a:spcPct val="20000"/>
              </a:spcBef>
              <a:buFont typeface="+mj-lt"/>
              <a:buAutoNum type="arabicPeriod"/>
            </a:pPr>
            <a:r>
              <a:rPr lang="es-CL" sz="2000" dirty="0">
                <a:solidFill>
                  <a:srgbClr val="0A2F87"/>
                </a:solidFill>
                <a:latin typeface="Comic Sans MS" panose="030F0702030302020204" pitchFamily="66" charset="0"/>
              </a:rPr>
              <a:t>Registro del software HT y del manual </a:t>
            </a:r>
          </a:p>
          <a:p>
            <a:pPr marL="342900" indent="-342900" algn="just">
              <a:spcBef>
                <a:spcPct val="20000"/>
              </a:spcBef>
              <a:buFont typeface="+mj-lt"/>
              <a:buAutoNum type="arabicPeriod"/>
            </a:pPr>
            <a:endParaRPr lang="es-CL" sz="2000" dirty="0">
              <a:solidFill>
                <a:srgbClr val="0A2F87"/>
              </a:solidFill>
              <a:latin typeface="Comic Sans MS" panose="030F0702030302020204" pitchFamily="66" charset="0"/>
            </a:endParaRPr>
          </a:p>
          <a:p>
            <a:pPr marL="342900" indent="-342900" algn="just">
              <a:spcBef>
                <a:spcPct val="20000"/>
              </a:spcBef>
              <a:buFont typeface="+mj-lt"/>
              <a:buAutoNum type="arabicPeriod"/>
            </a:pPr>
            <a:r>
              <a:rPr lang="es-CL" sz="2000" dirty="0">
                <a:solidFill>
                  <a:srgbClr val="0A2F87"/>
                </a:solidFill>
                <a:latin typeface="Comic Sans MS" panose="030F0702030302020204" pitchFamily="66" charset="0"/>
              </a:rPr>
              <a:t>Elaboración de un folleto sobre pesquisa de </a:t>
            </a:r>
            <a:r>
              <a:rPr lang="es-CL" sz="2000" dirty="0" err="1">
                <a:solidFill>
                  <a:srgbClr val="0A2F87"/>
                </a:solidFill>
                <a:latin typeface="Comic Sans MS" panose="030F0702030302020204" pitchFamily="66" charset="0"/>
              </a:rPr>
              <a:t>sarcopenia</a:t>
            </a:r>
            <a:r>
              <a:rPr lang="es-CL" sz="2000" dirty="0">
                <a:solidFill>
                  <a:srgbClr val="0A2F87"/>
                </a:solidFill>
                <a:latin typeface="Comic Sans MS" panose="030F0702030302020204" pitchFamily="66" charset="0"/>
              </a:rPr>
              <a:t> </a:t>
            </a:r>
          </a:p>
          <a:p>
            <a:pPr marL="342900" indent="-342900" algn="just">
              <a:spcBef>
                <a:spcPct val="20000"/>
              </a:spcBef>
              <a:buFont typeface="+mj-lt"/>
              <a:buAutoNum type="arabicPeriod"/>
            </a:pPr>
            <a:endParaRPr lang="es-CL" sz="2000" dirty="0">
              <a:solidFill>
                <a:srgbClr val="0A2F87"/>
              </a:solidFill>
              <a:latin typeface="Comic Sans MS" panose="030F0702030302020204" pitchFamily="66" charset="0"/>
            </a:endParaRPr>
          </a:p>
          <a:p>
            <a:pPr marL="342900" indent="-342900" algn="just">
              <a:spcBef>
                <a:spcPct val="20000"/>
              </a:spcBef>
              <a:buFont typeface="+mj-lt"/>
              <a:buAutoNum type="arabicPeriod"/>
            </a:pPr>
            <a:r>
              <a:rPr lang="es-CL" sz="2000" dirty="0">
                <a:solidFill>
                  <a:srgbClr val="0A2F87"/>
                </a:solidFill>
                <a:latin typeface="Comic Sans MS" panose="030F0702030302020204" pitchFamily="66" charset="0"/>
              </a:rPr>
              <a:t>Seminario de difusión de resultados </a:t>
            </a:r>
          </a:p>
        </p:txBody>
      </p:sp>
      <p:sp>
        <p:nvSpPr>
          <p:cNvPr id="6" name="1 Título"/>
          <p:cNvSpPr txBox="1">
            <a:spLocks/>
          </p:cNvSpPr>
          <p:nvPr/>
        </p:nvSpPr>
        <p:spPr bwMode="auto">
          <a:xfrm>
            <a:off x="755576" y="332656"/>
            <a:ext cx="646062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kern="1200">
                <a:solidFill>
                  <a:schemeClr val="tx1"/>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1300">
                <a:solidFill>
                  <a:schemeClr val="tx1"/>
                </a:solidFill>
                <a:latin typeface="Verdana" pitchFamily="34" charset="0"/>
              </a:defRPr>
            </a:lvl2pPr>
            <a:lvl3pPr algn="l" rtl="0" eaLnBrk="0" fontAlgn="base" hangingPunct="0">
              <a:spcBef>
                <a:spcPct val="0"/>
              </a:spcBef>
              <a:spcAft>
                <a:spcPct val="0"/>
              </a:spcAft>
              <a:defRPr sz="1300">
                <a:solidFill>
                  <a:schemeClr val="tx1"/>
                </a:solidFill>
                <a:latin typeface="Verdana" pitchFamily="34" charset="0"/>
              </a:defRPr>
            </a:lvl3pPr>
            <a:lvl4pPr algn="l" rtl="0" eaLnBrk="0" fontAlgn="base" hangingPunct="0">
              <a:spcBef>
                <a:spcPct val="0"/>
              </a:spcBef>
              <a:spcAft>
                <a:spcPct val="0"/>
              </a:spcAft>
              <a:defRPr sz="1300">
                <a:solidFill>
                  <a:schemeClr val="tx1"/>
                </a:solidFill>
                <a:latin typeface="Verdana" pitchFamily="34" charset="0"/>
              </a:defRPr>
            </a:lvl4pPr>
            <a:lvl5pPr algn="l" rtl="0" eaLnBrk="0" fontAlgn="base" hangingPunct="0">
              <a:spcBef>
                <a:spcPct val="0"/>
              </a:spcBef>
              <a:spcAft>
                <a:spcPct val="0"/>
              </a:spcAft>
              <a:defRPr sz="1300">
                <a:solidFill>
                  <a:schemeClr val="tx1"/>
                </a:solidFill>
                <a:latin typeface="Verdana" pitchFamily="34" charset="0"/>
              </a:defRPr>
            </a:lvl5pPr>
            <a:lvl6pPr marL="457200" algn="l" rtl="0" fontAlgn="base">
              <a:spcBef>
                <a:spcPct val="0"/>
              </a:spcBef>
              <a:spcAft>
                <a:spcPct val="0"/>
              </a:spcAft>
              <a:defRPr sz="1300">
                <a:solidFill>
                  <a:schemeClr val="tx1"/>
                </a:solidFill>
                <a:latin typeface="Verdana" pitchFamily="34" charset="0"/>
              </a:defRPr>
            </a:lvl6pPr>
            <a:lvl7pPr marL="914400" algn="l" rtl="0" fontAlgn="base">
              <a:spcBef>
                <a:spcPct val="0"/>
              </a:spcBef>
              <a:spcAft>
                <a:spcPct val="0"/>
              </a:spcAft>
              <a:defRPr sz="1300">
                <a:solidFill>
                  <a:schemeClr val="tx1"/>
                </a:solidFill>
                <a:latin typeface="Verdana" pitchFamily="34" charset="0"/>
              </a:defRPr>
            </a:lvl7pPr>
            <a:lvl8pPr marL="1371600" algn="l" rtl="0" fontAlgn="base">
              <a:spcBef>
                <a:spcPct val="0"/>
              </a:spcBef>
              <a:spcAft>
                <a:spcPct val="0"/>
              </a:spcAft>
              <a:defRPr sz="1300">
                <a:solidFill>
                  <a:schemeClr val="tx1"/>
                </a:solidFill>
                <a:latin typeface="Verdana" pitchFamily="34" charset="0"/>
              </a:defRPr>
            </a:lvl8pPr>
            <a:lvl9pPr marL="1828800" algn="l" rtl="0" fontAlgn="base">
              <a:spcBef>
                <a:spcPct val="0"/>
              </a:spcBef>
              <a:spcAft>
                <a:spcPct val="0"/>
              </a:spcAft>
              <a:defRPr sz="1300">
                <a:solidFill>
                  <a:schemeClr val="tx1"/>
                </a:solidFill>
                <a:latin typeface="Verdana" pitchFamily="34" charset="0"/>
              </a:defRPr>
            </a:lvl9pPr>
          </a:lstStyle>
          <a:p>
            <a:pPr eaLnBrk="1" hangingPunct="1">
              <a:spcBef>
                <a:spcPct val="20000"/>
              </a:spcBef>
            </a:pPr>
            <a:r>
              <a:rPr lang="es-ES_tradnl" altLang="es-CL" sz="2800" b="1" dirty="0">
                <a:solidFill>
                  <a:srgbClr val="0A2F87"/>
                </a:solidFill>
                <a:latin typeface="Comic Sans MS" panose="030F0702030302020204" pitchFamily="66" charset="0"/>
                <a:ea typeface="+mn-ea"/>
                <a:cs typeface="+mn-cs"/>
              </a:rPr>
              <a:t>Resultados finales esperados</a:t>
            </a:r>
          </a:p>
        </p:txBody>
      </p:sp>
    </p:spTree>
    <p:extLst>
      <p:ext uri="{BB962C8B-B14F-4D97-AF65-F5344CB8AC3E}">
        <p14:creationId xmlns:p14="http://schemas.microsoft.com/office/powerpoint/2010/main" val="3262967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628650" y="332656"/>
            <a:ext cx="6463630" cy="481012"/>
          </a:xfrm>
        </p:spPr>
        <p:txBody>
          <a:bodyPr>
            <a:normAutofit/>
          </a:bodyPr>
          <a:lstStyle/>
          <a:p>
            <a:pPr marL="0" indent="0" eaLnBrk="1" hangingPunct="1">
              <a:buNone/>
            </a:pPr>
            <a:r>
              <a:rPr lang="es-ES_tradnl" altLang="es-CL" sz="2000" b="1" dirty="0">
                <a:latin typeface="Comic Sans MS" panose="030F0702030302020204" pitchFamily="66" charset="0"/>
              </a:rPr>
              <a:t>¿Cuál es el problema que se está </a:t>
            </a:r>
            <a:r>
              <a:rPr lang="es-ES_tradnl" altLang="es-CL" sz="2000" b="1" dirty="0" smtClean="0">
                <a:latin typeface="Comic Sans MS" panose="030F0702030302020204" pitchFamily="66" charset="0"/>
              </a:rPr>
              <a:t>investigando?</a:t>
            </a:r>
            <a:endParaRPr lang="es-ES_tradnl" altLang="es-CL" sz="2000" b="1" dirty="0">
              <a:latin typeface="Comic Sans MS" panose="030F0702030302020204" pitchFamily="66" charset="0"/>
            </a:endParaRPr>
          </a:p>
        </p:txBody>
      </p:sp>
      <p:sp>
        <p:nvSpPr>
          <p:cNvPr id="13315" name="2 CuadroTexto"/>
          <p:cNvSpPr txBox="1">
            <a:spLocks noChangeArrowheads="1"/>
          </p:cNvSpPr>
          <p:nvPr/>
        </p:nvSpPr>
        <p:spPr bwMode="auto">
          <a:xfrm>
            <a:off x="395288" y="1341438"/>
            <a:ext cx="7129040" cy="32439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Century Gothic" pitchFamily="34" charset="0"/>
              </a:defRPr>
            </a:lvl1pPr>
            <a:lvl2pPr marL="742950" indent="-285750">
              <a:defRPr sz="2400">
                <a:solidFill>
                  <a:schemeClr val="tx1"/>
                </a:solidFill>
                <a:latin typeface="Century Gothic" pitchFamily="34" charset="0"/>
              </a:defRPr>
            </a:lvl2pPr>
            <a:lvl3pPr marL="1143000" indent="-228600">
              <a:defRPr sz="2400">
                <a:solidFill>
                  <a:schemeClr val="tx1"/>
                </a:solidFill>
                <a:latin typeface="Century Gothic" pitchFamily="34" charset="0"/>
              </a:defRPr>
            </a:lvl3pPr>
            <a:lvl4pPr marL="1600200" indent="-228600">
              <a:defRPr sz="2400">
                <a:solidFill>
                  <a:schemeClr val="tx1"/>
                </a:solidFill>
                <a:latin typeface="Century Gothic" pitchFamily="34" charset="0"/>
              </a:defRPr>
            </a:lvl4pPr>
            <a:lvl5pPr marL="2057400" indent="-22860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marL="342900" indent="-342900">
              <a:spcBef>
                <a:spcPct val="20000"/>
              </a:spcBef>
              <a:buClr>
                <a:schemeClr val="tx2">
                  <a:lumMod val="75000"/>
                </a:schemeClr>
              </a:buClr>
              <a:buFont typeface="Wingdings" panose="05000000000000000000" pitchFamily="2" charset="2"/>
              <a:buChar char="Ø"/>
            </a:pPr>
            <a:r>
              <a:rPr lang="es-CL" altLang="es-CL" sz="1600" dirty="0">
                <a:solidFill>
                  <a:srgbClr val="0A2F87"/>
                </a:solidFill>
                <a:latin typeface="Comic Sans MS" panose="030F0702030302020204" pitchFamily="66" charset="0"/>
              </a:rPr>
              <a:t>Nuestra propuesta aborda la dificultad para pesquisar </a:t>
            </a:r>
            <a:r>
              <a:rPr lang="es-CL" altLang="es-CL" sz="1600" dirty="0" err="1">
                <a:solidFill>
                  <a:srgbClr val="0A2F87"/>
                </a:solidFill>
                <a:latin typeface="Comic Sans MS" panose="030F0702030302020204" pitchFamily="66" charset="0"/>
              </a:rPr>
              <a:t>sarcopenia</a:t>
            </a:r>
            <a:r>
              <a:rPr lang="es-CL" altLang="es-CL" sz="1600" dirty="0">
                <a:solidFill>
                  <a:srgbClr val="0A2F87"/>
                </a:solidFill>
                <a:latin typeface="Comic Sans MS" panose="030F0702030302020204" pitchFamily="66" charset="0"/>
              </a:rPr>
              <a:t> en los adultos mayores, en el nivel primario de atención de salud. </a:t>
            </a:r>
          </a:p>
          <a:p>
            <a:pPr marL="342900" indent="-342900">
              <a:spcBef>
                <a:spcPct val="20000"/>
              </a:spcBef>
              <a:buClr>
                <a:schemeClr val="tx2">
                  <a:lumMod val="75000"/>
                </a:schemeClr>
              </a:buClr>
              <a:buFont typeface="Wingdings" panose="05000000000000000000" pitchFamily="2" charset="2"/>
              <a:buChar char="Ø"/>
            </a:pPr>
            <a:endParaRPr lang="es-CL" altLang="es-CL" sz="1600" dirty="0">
              <a:solidFill>
                <a:srgbClr val="0A2F87"/>
              </a:solidFill>
              <a:latin typeface="Comic Sans MS" panose="030F0702030302020204" pitchFamily="66" charset="0"/>
            </a:endParaRPr>
          </a:p>
          <a:p>
            <a:pPr marL="342900" indent="-342900">
              <a:spcBef>
                <a:spcPct val="20000"/>
              </a:spcBef>
              <a:buClr>
                <a:schemeClr val="tx2">
                  <a:lumMod val="75000"/>
                </a:schemeClr>
              </a:buClr>
              <a:buFont typeface="Wingdings" panose="05000000000000000000" pitchFamily="2" charset="2"/>
              <a:buChar char="Ø"/>
            </a:pPr>
            <a:r>
              <a:rPr lang="es-CL" altLang="es-CL" sz="1600" dirty="0">
                <a:solidFill>
                  <a:srgbClr val="0A2F87"/>
                </a:solidFill>
                <a:latin typeface="Comic Sans MS" panose="030F0702030302020204" pitchFamily="66" charset="0"/>
              </a:rPr>
              <a:t>El diagnóstico actual de </a:t>
            </a:r>
            <a:r>
              <a:rPr lang="es-CL" altLang="es-CL" sz="1600" dirty="0" err="1">
                <a:solidFill>
                  <a:srgbClr val="0A2F87"/>
                </a:solidFill>
                <a:latin typeface="Comic Sans MS" panose="030F0702030302020204" pitchFamily="66" charset="0"/>
              </a:rPr>
              <a:t>sarcopenia</a:t>
            </a:r>
            <a:r>
              <a:rPr lang="es-CL" altLang="es-CL" sz="1600" dirty="0">
                <a:solidFill>
                  <a:srgbClr val="0A2F87"/>
                </a:solidFill>
                <a:latin typeface="Comic Sans MS" panose="030F0702030302020204" pitchFamily="66" charset="0"/>
              </a:rPr>
              <a:t> requiere la medición de masa muscular, por </a:t>
            </a:r>
            <a:r>
              <a:rPr lang="es-CL" altLang="es-CL" sz="1600" dirty="0" err="1">
                <a:solidFill>
                  <a:srgbClr val="0A2F87"/>
                </a:solidFill>
                <a:latin typeface="Comic Sans MS" panose="030F0702030302020204" pitchFamily="66" charset="0"/>
              </a:rPr>
              <a:t>absorciometría</a:t>
            </a:r>
            <a:r>
              <a:rPr lang="es-CL" altLang="es-CL" sz="1600" dirty="0">
                <a:solidFill>
                  <a:srgbClr val="0A2F87"/>
                </a:solidFill>
                <a:latin typeface="Comic Sans MS" panose="030F0702030302020204" pitchFamily="66" charset="0"/>
              </a:rPr>
              <a:t> dual de rayos X (DEXA), Resonancia Nuclear Magnética o </a:t>
            </a:r>
            <a:r>
              <a:rPr lang="es-CL" altLang="es-CL" sz="1600" dirty="0" err="1">
                <a:solidFill>
                  <a:srgbClr val="0A2F87"/>
                </a:solidFill>
                <a:latin typeface="Comic Sans MS" panose="030F0702030302020204" pitchFamily="66" charset="0"/>
              </a:rPr>
              <a:t>impedanciometria</a:t>
            </a:r>
            <a:r>
              <a:rPr lang="es-CL" altLang="es-CL" sz="1600" dirty="0">
                <a:solidFill>
                  <a:srgbClr val="0A2F87"/>
                </a:solidFill>
                <a:latin typeface="Comic Sans MS" panose="030F0702030302020204" pitchFamily="66" charset="0"/>
              </a:rPr>
              <a:t>, exámenes de alto costo y de baja accesibilidad al nivel de atención primaria de salud.</a:t>
            </a:r>
          </a:p>
          <a:p>
            <a:pPr marL="342900" indent="-342900">
              <a:spcBef>
                <a:spcPct val="20000"/>
              </a:spcBef>
              <a:buClr>
                <a:schemeClr val="tx2">
                  <a:lumMod val="75000"/>
                </a:schemeClr>
              </a:buClr>
              <a:buFont typeface="Wingdings" panose="05000000000000000000" pitchFamily="2" charset="2"/>
              <a:buChar char="Ø"/>
            </a:pPr>
            <a:endParaRPr lang="es-CL" altLang="es-CL" sz="1600" dirty="0">
              <a:solidFill>
                <a:srgbClr val="0A2F87"/>
              </a:solidFill>
              <a:latin typeface="Comic Sans MS" panose="030F0702030302020204" pitchFamily="66" charset="0"/>
            </a:endParaRPr>
          </a:p>
          <a:p>
            <a:pPr marL="342900" indent="-342900">
              <a:spcBef>
                <a:spcPct val="20000"/>
              </a:spcBef>
              <a:buClr>
                <a:schemeClr val="tx2">
                  <a:lumMod val="75000"/>
                </a:schemeClr>
              </a:buClr>
              <a:buFont typeface="Wingdings" panose="05000000000000000000" pitchFamily="2" charset="2"/>
              <a:buChar char="Ø"/>
            </a:pPr>
            <a:r>
              <a:rPr lang="es-CL" altLang="es-CL" sz="1600" dirty="0">
                <a:solidFill>
                  <a:srgbClr val="0A2F87"/>
                </a:solidFill>
                <a:latin typeface="Comic Sans MS" panose="030F0702030302020204" pitchFamily="66" charset="0"/>
              </a:rPr>
              <a:t>En la atención primaria la evaluación por estos métodos es impracticable, lo que hace que la mayoría de los adultos mayores </a:t>
            </a:r>
            <a:r>
              <a:rPr lang="es-CL" altLang="es-CL" sz="1600" dirty="0" err="1">
                <a:solidFill>
                  <a:srgbClr val="0A2F87"/>
                </a:solidFill>
                <a:latin typeface="Comic Sans MS" panose="030F0702030302020204" pitchFamily="66" charset="0"/>
              </a:rPr>
              <a:t>sarcopénicos</a:t>
            </a:r>
            <a:r>
              <a:rPr lang="es-CL" altLang="es-CL" sz="1600" dirty="0">
                <a:solidFill>
                  <a:srgbClr val="0A2F87"/>
                </a:solidFill>
                <a:latin typeface="Comic Sans MS" panose="030F0702030302020204" pitchFamily="66" charset="0"/>
              </a:rPr>
              <a:t> que asisten a los centros de atención primaria de salud no son diagnosticados oportunamente. </a:t>
            </a:r>
          </a:p>
        </p:txBody>
      </p:sp>
      <p:pic>
        <p:nvPicPr>
          <p:cNvPr id="5" name="Imagen 4" descr="C:\Users\llera.UEC-INTA\AppData\Local\Microsoft\Windows Live Mail\WLMDSS.tmp\WLM86B8.tmp\sarcopeni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3471003"/>
            <a:ext cx="1296144" cy="1080120"/>
          </a:xfrm>
          <a:prstGeom prst="rect">
            <a:avLst/>
          </a:prstGeom>
          <a:noFill/>
          <a:ln>
            <a:noFill/>
          </a:ln>
        </p:spPr>
      </p:pic>
      <p:pic>
        <p:nvPicPr>
          <p:cNvPr id="2052" name="Picture 4" descr="Resultado de imagen para dx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7121383" y="1759060"/>
            <a:ext cx="2026053" cy="1227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5421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3528" y="188640"/>
            <a:ext cx="7992888" cy="6863417"/>
          </a:xfrm>
          <a:prstGeom prst="rect">
            <a:avLst/>
          </a:prstGeom>
        </p:spPr>
        <p:txBody>
          <a:bodyPr wrap="square">
            <a:spAutoFit/>
          </a:bodyPr>
          <a:lstStyle/>
          <a:p>
            <a:pPr algn="ctr">
              <a:defRPr/>
            </a:pPr>
            <a:r>
              <a:rPr lang="en-US" sz="2000" b="1" dirty="0" err="1" smtClean="0">
                <a:solidFill>
                  <a:schemeClr val="accent1">
                    <a:lumMod val="75000"/>
                  </a:schemeClr>
                </a:solidFill>
                <a:effectLst>
                  <a:outerShdw blurRad="38100" dist="38100" dir="2700000" algn="tl">
                    <a:srgbClr val="C0C0C0"/>
                  </a:outerShdw>
                </a:effectLst>
                <a:latin typeface="Comic Sans MS" panose="030F0702030302020204" pitchFamily="66" charset="0"/>
              </a:rPr>
              <a:t>Conclusiones</a:t>
            </a:r>
            <a:endParaRPr lang="en-US" sz="2000" b="1" dirty="0">
              <a:solidFill>
                <a:schemeClr val="accent1">
                  <a:lumMod val="75000"/>
                </a:schemeClr>
              </a:solidFill>
              <a:effectLst>
                <a:outerShdw blurRad="38100" dist="38100" dir="2700000" algn="tl">
                  <a:srgbClr val="C0C0C0"/>
                </a:outerShdw>
              </a:effectLst>
              <a:latin typeface="Comic Sans MS" panose="030F0702030302020204" pitchFamily="66" charset="0"/>
            </a:endParaRPr>
          </a:p>
          <a:p>
            <a:pPr marL="457200" indent="-457200" algn="just">
              <a:buFont typeface="Wingdings" pitchFamily="2" charset="2"/>
              <a:buChar char="q"/>
              <a:defRPr/>
            </a:pPr>
            <a:endParaRPr lang="es-CL" sz="2000" dirty="0" smtClean="0">
              <a:solidFill>
                <a:schemeClr val="accent1">
                  <a:lumMod val="75000"/>
                </a:schemeClr>
              </a:solidFill>
              <a:latin typeface="Comic Sans MS" panose="030F0702030302020204" pitchFamily="66" charset="0"/>
            </a:endParaRPr>
          </a:p>
          <a:p>
            <a:pPr marL="457200" indent="-457200" algn="just">
              <a:buFont typeface="Wingdings" pitchFamily="2" charset="2"/>
              <a:buChar char="q"/>
              <a:defRPr/>
            </a:pPr>
            <a:endParaRPr lang="es-CL" sz="2000" dirty="0">
              <a:solidFill>
                <a:schemeClr val="accent1">
                  <a:lumMod val="75000"/>
                </a:schemeClr>
              </a:solidFill>
              <a:latin typeface="Comic Sans MS" panose="030F0702030302020204" pitchFamily="66" charset="0"/>
            </a:endParaRPr>
          </a:p>
          <a:p>
            <a:pPr marL="457200" indent="-457200" algn="just">
              <a:buFont typeface="Wingdings" pitchFamily="2" charset="2"/>
              <a:buChar char="q"/>
              <a:defRPr/>
            </a:pPr>
            <a:r>
              <a:rPr lang="es-CL" dirty="0">
                <a:solidFill>
                  <a:schemeClr val="accent1">
                    <a:lumMod val="75000"/>
                  </a:schemeClr>
                </a:solidFill>
                <a:latin typeface="Comic Sans MS" panose="030F0702030302020204" pitchFamily="66" charset="0"/>
              </a:rPr>
              <a:t>La </a:t>
            </a:r>
            <a:r>
              <a:rPr lang="es-CL" dirty="0" err="1">
                <a:solidFill>
                  <a:schemeClr val="accent1">
                    <a:lumMod val="75000"/>
                  </a:schemeClr>
                </a:solidFill>
                <a:latin typeface="Comic Sans MS" panose="030F0702030302020204" pitchFamily="66" charset="0"/>
              </a:rPr>
              <a:t>sarcopenia</a:t>
            </a:r>
            <a:r>
              <a:rPr lang="es-CL" dirty="0">
                <a:solidFill>
                  <a:schemeClr val="accent1">
                    <a:lumMod val="75000"/>
                  </a:schemeClr>
                </a:solidFill>
                <a:latin typeface="Comic Sans MS" panose="030F0702030302020204" pitchFamily="66" charset="0"/>
              </a:rPr>
              <a:t> es un síndrome muy frecuente en los adultos </a:t>
            </a:r>
            <a:r>
              <a:rPr lang="es-CL" dirty="0" smtClean="0">
                <a:solidFill>
                  <a:schemeClr val="accent1">
                    <a:lumMod val="75000"/>
                  </a:schemeClr>
                </a:solidFill>
                <a:latin typeface="Comic Sans MS" panose="030F0702030302020204" pitchFamily="66" charset="0"/>
              </a:rPr>
              <a:t>mayores. Sus </a:t>
            </a:r>
            <a:r>
              <a:rPr lang="es-CL" dirty="0">
                <a:solidFill>
                  <a:schemeClr val="accent1">
                    <a:lumMod val="75000"/>
                  </a:schemeClr>
                </a:solidFill>
                <a:latin typeface="Comic Sans MS" panose="030F0702030302020204" pitchFamily="66" charset="0"/>
              </a:rPr>
              <a:t>graves repercusiones son una gran amenaza al envejecimiento activo y con buena calidad de vida </a:t>
            </a:r>
          </a:p>
          <a:p>
            <a:pPr marL="457200" indent="-457200" algn="just">
              <a:buFont typeface="Wingdings" pitchFamily="2" charset="2"/>
              <a:buChar char="q"/>
              <a:defRPr/>
            </a:pPr>
            <a:endParaRPr lang="es-CL" dirty="0">
              <a:solidFill>
                <a:schemeClr val="accent1">
                  <a:lumMod val="75000"/>
                </a:schemeClr>
              </a:solidFill>
              <a:latin typeface="Comic Sans MS" panose="030F0702030302020204" pitchFamily="66" charset="0"/>
            </a:endParaRPr>
          </a:p>
          <a:p>
            <a:pPr marL="457200" indent="-457200" algn="just">
              <a:buFont typeface="Wingdings" pitchFamily="2" charset="2"/>
              <a:buChar char="q"/>
              <a:defRPr/>
            </a:pPr>
            <a:r>
              <a:rPr lang="es-ES" dirty="0" smtClean="0">
                <a:solidFill>
                  <a:schemeClr val="accent1">
                    <a:lumMod val="75000"/>
                  </a:schemeClr>
                </a:solidFill>
                <a:latin typeface="Comic Sans MS" panose="030F0702030302020204" pitchFamily="66" charset="0"/>
              </a:rPr>
              <a:t>Se </a:t>
            </a:r>
            <a:r>
              <a:rPr lang="es-ES" dirty="0">
                <a:solidFill>
                  <a:schemeClr val="accent1">
                    <a:lumMod val="75000"/>
                  </a:schemeClr>
                </a:solidFill>
                <a:latin typeface="Comic Sans MS" panose="030F0702030302020204" pitchFamily="66" charset="0"/>
              </a:rPr>
              <a:t>obtuvo una ecuación antropométrica para predecir la masa muscular esquelética apendicular, mediante un modelo que utilizó DEXA como “Gold Standard”, en función de variables antropométricas, fáciles de obtener y de bajo costo, que nos permitirá </a:t>
            </a:r>
            <a:r>
              <a:rPr lang="es-ES" dirty="0" smtClean="0">
                <a:solidFill>
                  <a:schemeClr val="accent1">
                    <a:lumMod val="75000"/>
                  </a:schemeClr>
                </a:solidFill>
                <a:latin typeface="Comic Sans MS" panose="030F0702030302020204" pitchFamily="66" charset="0"/>
              </a:rPr>
              <a:t>estimar </a:t>
            </a:r>
            <a:r>
              <a:rPr lang="es-ES" dirty="0">
                <a:solidFill>
                  <a:schemeClr val="accent1">
                    <a:lumMod val="75000"/>
                  </a:schemeClr>
                </a:solidFill>
                <a:latin typeface="Comic Sans MS" panose="030F0702030302020204" pitchFamily="66" charset="0"/>
              </a:rPr>
              <a:t>el índice de masa muscular para su utilización en la pesquisa  de </a:t>
            </a:r>
            <a:r>
              <a:rPr lang="es-ES" dirty="0" err="1">
                <a:solidFill>
                  <a:schemeClr val="accent1">
                    <a:lumMod val="75000"/>
                  </a:schemeClr>
                </a:solidFill>
                <a:latin typeface="Comic Sans MS" panose="030F0702030302020204" pitchFamily="66" charset="0"/>
              </a:rPr>
              <a:t>sarcopenia</a:t>
            </a:r>
            <a:r>
              <a:rPr lang="es-ES" dirty="0">
                <a:solidFill>
                  <a:schemeClr val="accent1">
                    <a:lumMod val="75000"/>
                  </a:schemeClr>
                </a:solidFill>
                <a:latin typeface="Comic Sans MS" panose="030F0702030302020204" pitchFamily="66" charset="0"/>
              </a:rPr>
              <a:t> en </a:t>
            </a:r>
            <a:r>
              <a:rPr lang="es-ES" dirty="0" smtClean="0">
                <a:solidFill>
                  <a:schemeClr val="accent1">
                    <a:lumMod val="75000"/>
                  </a:schemeClr>
                </a:solidFill>
                <a:latin typeface="Comic Sans MS" panose="030F0702030302020204" pitchFamily="66" charset="0"/>
              </a:rPr>
              <a:t>CAPS</a:t>
            </a:r>
          </a:p>
          <a:p>
            <a:pPr marL="457200" indent="-457200" algn="just">
              <a:buFont typeface="Wingdings" pitchFamily="2" charset="2"/>
              <a:buChar char="q"/>
              <a:defRPr/>
            </a:pPr>
            <a:endParaRPr lang="es-ES" dirty="0">
              <a:solidFill>
                <a:schemeClr val="accent1">
                  <a:lumMod val="75000"/>
                </a:schemeClr>
              </a:solidFill>
              <a:latin typeface="Comic Sans MS" panose="030F0702030302020204" pitchFamily="66" charset="0"/>
            </a:endParaRPr>
          </a:p>
          <a:p>
            <a:pPr marL="457200" indent="-457200" algn="just">
              <a:buFont typeface="Wingdings" pitchFamily="2" charset="2"/>
              <a:buChar char="q"/>
              <a:defRPr/>
            </a:pPr>
            <a:r>
              <a:rPr lang="es-CL" dirty="0" smtClean="0">
                <a:solidFill>
                  <a:schemeClr val="accent1">
                    <a:lumMod val="75000"/>
                  </a:schemeClr>
                </a:solidFill>
                <a:latin typeface="Comic Sans MS" panose="030F0702030302020204" pitchFamily="66" charset="0"/>
              </a:rPr>
              <a:t>Se </a:t>
            </a:r>
            <a:r>
              <a:rPr lang="es-CL" dirty="0">
                <a:solidFill>
                  <a:schemeClr val="accent1">
                    <a:lumMod val="75000"/>
                  </a:schemeClr>
                </a:solidFill>
                <a:latin typeface="Comic Sans MS" panose="030F0702030302020204" pitchFamily="66" charset="0"/>
              </a:rPr>
              <a:t>obtuvieron puntos de corte para la masa magra apendicular para el DEXA y para la ecuación de predicción</a:t>
            </a:r>
          </a:p>
          <a:p>
            <a:pPr marL="457200" indent="-457200" algn="just">
              <a:buFont typeface="Wingdings" pitchFamily="2" charset="2"/>
              <a:buChar char="q"/>
              <a:defRPr/>
            </a:pPr>
            <a:endParaRPr lang="es-CL" dirty="0">
              <a:solidFill>
                <a:schemeClr val="accent1">
                  <a:lumMod val="75000"/>
                </a:schemeClr>
              </a:solidFill>
              <a:latin typeface="Comic Sans MS" panose="030F0702030302020204" pitchFamily="66" charset="0"/>
            </a:endParaRPr>
          </a:p>
          <a:p>
            <a:pPr marL="457200" indent="-457200" algn="just">
              <a:buFont typeface="Wingdings" pitchFamily="2" charset="2"/>
              <a:buChar char="q"/>
              <a:defRPr/>
            </a:pPr>
            <a:r>
              <a:rPr lang="es-CL" dirty="0">
                <a:solidFill>
                  <a:schemeClr val="accent1">
                    <a:lumMod val="75000"/>
                  </a:schemeClr>
                </a:solidFill>
                <a:latin typeface="Comic Sans MS" panose="030F0702030302020204" pitchFamily="66" charset="0"/>
              </a:rPr>
              <a:t>El indicador propuesto para el diagnóstico de </a:t>
            </a:r>
            <a:r>
              <a:rPr lang="es-CL" dirty="0" err="1">
                <a:solidFill>
                  <a:schemeClr val="accent1">
                    <a:lumMod val="75000"/>
                  </a:schemeClr>
                </a:solidFill>
                <a:latin typeface="Comic Sans MS" panose="030F0702030302020204" pitchFamily="66" charset="0"/>
              </a:rPr>
              <a:t>sarcopenia</a:t>
            </a:r>
            <a:r>
              <a:rPr lang="es-CL" dirty="0">
                <a:solidFill>
                  <a:schemeClr val="accent1">
                    <a:lumMod val="75000"/>
                  </a:schemeClr>
                </a:solidFill>
                <a:latin typeface="Comic Sans MS" panose="030F0702030302020204" pitchFamily="66" charset="0"/>
              </a:rPr>
              <a:t>, es válido y seguro, de bajo costo, fácil de obtener, cuyos valores estimados muestran una alta concordancia con los valores obtenidos por el examen de densidad DEXA, el indicador puede ser utilizado en los Centros de Atención Primaria de Salud del país y en estudios poblacionales </a:t>
            </a:r>
          </a:p>
          <a:p>
            <a:pPr marL="457200" indent="-457200" algn="just">
              <a:buFont typeface="Wingdings" pitchFamily="2" charset="2"/>
              <a:buChar char="q"/>
              <a:defRPr/>
            </a:pPr>
            <a:endParaRPr lang="es-ES" sz="2000" dirty="0">
              <a:solidFill>
                <a:schemeClr val="accent1">
                  <a:lumMod val="75000"/>
                </a:schemeClr>
              </a:solidFill>
              <a:latin typeface="Comic Sans MS" panose="030F0702030302020204" pitchFamily="66" charset="0"/>
            </a:endParaRPr>
          </a:p>
        </p:txBody>
      </p:sp>
    </p:spTree>
    <p:extLst>
      <p:ext uri="{BB962C8B-B14F-4D97-AF65-F5344CB8AC3E}">
        <p14:creationId xmlns:p14="http://schemas.microsoft.com/office/powerpoint/2010/main" val="14182771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3568" y="1899314"/>
            <a:ext cx="7459389" cy="120032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200" b="1" dirty="0" err="1" smtClean="0">
                <a:ln w="11430"/>
                <a:solidFill>
                  <a:srgbClr val="0070C0"/>
                </a:solidFill>
                <a:effectLst>
                  <a:outerShdw blurRad="80000" dist="40000" dir="5040000" algn="tl">
                    <a:srgbClr val="000000">
                      <a:alpha val="30000"/>
                    </a:srgbClr>
                  </a:outerShdw>
                </a:effectLst>
                <a:latin typeface="Comic Sans MS" panose="030F0702030302020204" pitchFamily="66" charset="0"/>
              </a:rPr>
              <a:t>Preguntas</a:t>
            </a:r>
            <a:endParaRPr lang="en-US" sz="7200" b="1" dirty="0">
              <a:ln w="11430"/>
              <a:solidFill>
                <a:srgbClr val="0070C0"/>
              </a:solidFill>
              <a:effectLst>
                <a:outerShdw blurRad="80000" dist="40000" dir="5040000" algn="tl">
                  <a:srgbClr val="000000">
                    <a:alpha val="30000"/>
                  </a:srgbClr>
                </a:outerShdw>
              </a:effectLst>
              <a:latin typeface="Comic Sans MS" panose="030F0702030302020204" pitchFamily="66" charset="0"/>
            </a:endParaRPr>
          </a:p>
        </p:txBody>
      </p:sp>
    </p:spTree>
    <p:extLst>
      <p:ext uri="{BB962C8B-B14F-4D97-AF65-F5344CB8AC3E}">
        <p14:creationId xmlns:p14="http://schemas.microsoft.com/office/powerpoint/2010/main" val="4721828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4294967295"/>
          </p:nvPr>
        </p:nvSpPr>
        <p:spPr>
          <a:xfrm>
            <a:off x="827088" y="260350"/>
            <a:ext cx="7777162" cy="5832475"/>
          </a:xfrm>
        </p:spPr>
        <p:txBody>
          <a:bodyPr>
            <a:noAutofit/>
            <a:scene3d>
              <a:camera prst="isometricLeftDown"/>
              <a:lightRig rig="threePt" dir="t"/>
            </a:scene3d>
          </a:bodyPr>
          <a:lstStyle/>
          <a:p>
            <a:pPr marL="0" indent="0" algn="ctr" eaLnBrk="1" hangingPunct="1">
              <a:buFont typeface="Arial" charset="0"/>
              <a:buNone/>
              <a:defRPr/>
            </a:pPr>
            <a:endParaRPr lang="es-CL" sz="2400" b="1" dirty="0" smtClean="0">
              <a:solidFill>
                <a:schemeClr val="bg1"/>
              </a:solidFill>
              <a:effectLst>
                <a:outerShdw blurRad="38100" dist="38100" dir="2700000" algn="tl">
                  <a:srgbClr val="C0C0C0"/>
                </a:outerShdw>
              </a:effectLst>
            </a:endParaRPr>
          </a:p>
          <a:p>
            <a:pPr marL="0" indent="0" eaLnBrk="1" hangingPunct="1">
              <a:buFont typeface="Arial" charset="0"/>
              <a:buNone/>
              <a:defRPr/>
            </a:pPr>
            <a:endParaRPr lang="es-CL" sz="2400" b="1" dirty="0" smtClean="0"/>
          </a:p>
          <a:p>
            <a:pPr marL="0" indent="0" eaLnBrk="1" hangingPunct="1">
              <a:buFont typeface="Arial" charset="0"/>
              <a:buNone/>
              <a:defRPr/>
            </a:pPr>
            <a:endParaRPr lang="es-CL" sz="1800" b="1" dirty="0" smtClean="0"/>
          </a:p>
        </p:txBody>
      </p:sp>
      <p:sp>
        <p:nvSpPr>
          <p:cNvPr id="5" name="Rectangle 4"/>
          <p:cNvSpPr/>
          <p:nvPr/>
        </p:nvSpPr>
        <p:spPr>
          <a:xfrm>
            <a:off x="683568" y="1899314"/>
            <a:ext cx="7459389" cy="255454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dirty="0" smtClean="0">
                <a:ln w="11430"/>
                <a:solidFill>
                  <a:srgbClr val="FF0000"/>
                </a:solidFill>
                <a:effectLst>
                  <a:outerShdw blurRad="80000" dist="40000" dir="5040000" algn="tl">
                    <a:srgbClr val="000000">
                      <a:alpha val="30000"/>
                    </a:srgbClr>
                  </a:outerShdw>
                </a:effectLst>
                <a:latin typeface="Comic Sans MS" panose="030F0702030302020204" pitchFamily="66" charset="0"/>
              </a:rPr>
              <a:t>MUCHAS GRACIAS</a:t>
            </a:r>
            <a:endParaRPr lang="en-US" sz="8000" b="1" dirty="0">
              <a:ln w="11430"/>
              <a:solidFill>
                <a:srgbClr val="FF0000"/>
              </a:solidFill>
              <a:effectLst>
                <a:outerShdw blurRad="80000" dist="40000" dir="5040000" algn="tl">
                  <a:srgbClr val="000000">
                    <a:alpha val="30000"/>
                  </a:srgbClr>
                </a:outerShdw>
              </a:effectLst>
              <a:latin typeface="Comic Sans MS" panose="030F0702030302020204" pitchFamily="66" charset="0"/>
            </a:endParaRPr>
          </a:p>
        </p:txBody>
      </p:sp>
    </p:spTree>
    <p:extLst>
      <p:ext uri="{BB962C8B-B14F-4D97-AF65-F5344CB8AC3E}">
        <p14:creationId xmlns:p14="http://schemas.microsoft.com/office/powerpoint/2010/main" val="1898317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a:off x="457200" y="274638"/>
            <a:ext cx="7283152" cy="778098"/>
          </a:xfrm>
        </p:spPr>
        <p:txBody>
          <a:bodyPr>
            <a:noAutofit/>
          </a:bodyPr>
          <a:lstStyle/>
          <a:p>
            <a:pPr algn="ctr">
              <a:spcBef>
                <a:spcPct val="20000"/>
              </a:spcBef>
            </a:pPr>
            <a:r>
              <a:rPr lang="es-CL" altLang="es-CL" sz="2000" b="1" dirty="0">
                <a:solidFill>
                  <a:srgbClr val="0A2F87"/>
                </a:solidFill>
                <a:latin typeface="Comic Sans MS" panose="030F0702030302020204" pitchFamily="66" charset="0"/>
                <a:ea typeface="+mn-ea"/>
                <a:cs typeface="+mn-cs"/>
              </a:rPr>
              <a:t>¿Cómo se ha enfrentado el problema en el resto del mundo hasta ahora? </a:t>
            </a:r>
            <a:br>
              <a:rPr lang="es-CL" altLang="es-CL" sz="2000" b="1" dirty="0">
                <a:solidFill>
                  <a:srgbClr val="0A2F87"/>
                </a:solidFill>
                <a:latin typeface="Comic Sans MS" panose="030F0702030302020204" pitchFamily="66" charset="0"/>
                <a:ea typeface="+mn-ea"/>
                <a:cs typeface="+mn-cs"/>
              </a:rPr>
            </a:br>
            <a:endParaRPr lang="es-CL" altLang="es-CL" sz="2000" b="1" dirty="0">
              <a:solidFill>
                <a:srgbClr val="0A2F87"/>
              </a:solidFill>
              <a:latin typeface="Comic Sans MS" panose="030F0702030302020204" pitchFamily="66" charset="0"/>
              <a:ea typeface="+mn-ea"/>
              <a:cs typeface="+mn-cs"/>
            </a:endParaRPr>
          </a:p>
        </p:txBody>
      </p:sp>
      <p:sp>
        <p:nvSpPr>
          <p:cNvPr id="16387" name="2 Marcador de contenido"/>
          <p:cNvSpPr>
            <a:spLocks noGrp="1"/>
          </p:cNvSpPr>
          <p:nvPr>
            <p:ph idx="1"/>
          </p:nvPr>
        </p:nvSpPr>
        <p:spPr>
          <a:xfrm>
            <a:off x="251520" y="1340768"/>
            <a:ext cx="8535322" cy="5256584"/>
          </a:xfrm>
        </p:spPr>
        <p:txBody>
          <a:bodyPr>
            <a:noAutofit/>
          </a:bodyPr>
          <a:lstStyle/>
          <a:p>
            <a:pPr>
              <a:buClr>
                <a:schemeClr val="tx2"/>
              </a:buClr>
              <a:buFont typeface="Wingdings" panose="05000000000000000000" pitchFamily="2" charset="2"/>
              <a:buChar char="Ø"/>
              <a:defRPr/>
            </a:pPr>
            <a:r>
              <a:rPr lang="es-CL" altLang="es-CL" sz="1600" dirty="0">
                <a:latin typeface="Comic Sans MS" panose="030F0702030302020204" pitchFamily="66" charset="0"/>
              </a:rPr>
              <a:t>Aunque reconocida globalmente como una condición que aumenta la vulnerabilidad de los AM, la </a:t>
            </a:r>
            <a:r>
              <a:rPr lang="es-CL" altLang="es-CL" sz="1600" dirty="0" err="1">
                <a:latin typeface="Comic Sans MS" panose="030F0702030302020204" pitchFamily="66" charset="0"/>
              </a:rPr>
              <a:t>sarcopenia</a:t>
            </a:r>
            <a:r>
              <a:rPr lang="es-CL" altLang="es-CL" sz="1600" dirty="0">
                <a:latin typeface="Comic Sans MS" panose="030F0702030302020204" pitchFamily="66" charset="0"/>
              </a:rPr>
              <a:t> no ha sido universalmente reconocida como una entidad clínica por falta de definiciones de consenso. Si bien es cierto, todas las definiciones publicadas incluyen la cuantificación de la MM y específicamente la MMAE, difieren en la utilización de los indicadores y puntos de corte para evaluarla y en los </a:t>
            </a:r>
            <a:r>
              <a:rPr lang="es-CL" altLang="es-CL" sz="1600" dirty="0" err="1">
                <a:latin typeface="Comic Sans MS" panose="030F0702030302020204" pitchFamily="66" charset="0"/>
              </a:rPr>
              <a:t>tests</a:t>
            </a:r>
            <a:r>
              <a:rPr lang="es-CL" altLang="es-CL" sz="1600" dirty="0">
                <a:latin typeface="Comic Sans MS" panose="030F0702030302020204" pitchFamily="66" charset="0"/>
              </a:rPr>
              <a:t> de funcionalidad que se utilizan. De ahí que según la definición utilizada, su prevalencia varía ampliamente con cifras que van desde 5 a 50%. </a:t>
            </a:r>
          </a:p>
          <a:p>
            <a:pPr>
              <a:buClr>
                <a:schemeClr val="tx2"/>
              </a:buClr>
              <a:buFont typeface="Wingdings" panose="05000000000000000000" pitchFamily="2" charset="2"/>
              <a:buChar char="Ø"/>
              <a:defRPr/>
            </a:pPr>
            <a:endParaRPr lang="es-CL" altLang="es-CL" sz="1600" dirty="0">
              <a:latin typeface="Comic Sans MS" panose="030F0702030302020204" pitchFamily="66" charset="0"/>
            </a:endParaRPr>
          </a:p>
          <a:p>
            <a:pPr>
              <a:buClr>
                <a:schemeClr val="tx2"/>
              </a:buClr>
              <a:buFont typeface="Wingdings" panose="05000000000000000000" pitchFamily="2" charset="2"/>
              <a:buChar char="Ø"/>
              <a:defRPr/>
            </a:pPr>
            <a:r>
              <a:rPr lang="es-CL" altLang="es-CL" sz="1600" dirty="0">
                <a:latin typeface="Comic Sans MS" panose="030F0702030302020204" pitchFamily="66" charset="0"/>
              </a:rPr>
              <a:t>La importancia de este síndrome – dados los efectos adversos sobre la salud que produce y el alto costo asociado- y la urgente necesidad de lograr una definición de aplicación universal, han llevado a las sociedades científicas internacionales a buscar un consenso en su definición. </a:t>
            </a:r>
          </a:p>
          <a:p>
            <a:pPr>
              <a:buClr>
                <a:schemeClr val="tx2"/>
              </a:buClr>
              <a:buFont typeface="Wingdings" panose="05000000000000000000" pitchFamily="2" charset="2"/>
              <a:buChar char="Ø"/>
              <a:defRPr/>
            </a:pPr>
            <a:endParaRPr lang="es-CL" altLang="es-CL" sz="1600" dirty="0">
              <a:latin typeface="Comic Sans MS" panose="030F0702030302020204" pitchFamily="66" charset="0"/>
            </a:endParaRPr>
          </a:p>
          <a:p>
            <a:pPr>
              <a:buClr>
                <a:schemeClr val="tx2"/>
              </a:buClr>
              <a:buFont typeface="Wingdings" panose="05000000000000000000" pitchFamily="2" charset="2"/>
              <a:buChar char="Ø"/>
              <a:defRPr/>
            </a:pPr>
            <a:r>
              <a:rPr lang="es-CL" altLang="es-CL" sz="1600" dirty="0">
                <a:latin typeface="Comic Sans MS" panose="030F0702030302020204" pitchFamily="66" charset="0"/>
              </a:rPr>
              <a:t>En el año 2010, el Grupo Europeo de Trabajo sobre </a:t>
            </a:r>
            <a:r>
              <a:rPr lang="es-CL" altLang="es-CL" sz="1600" dirty="0" err="1">
                <a:latin typeface="Comic Sans MS" panose="030F0702030302020204" pitchFamily="66" charset="0"/>
              </a:rPr>
              <a:t>sarcopenia</a:t>
            </a:r>
            <a:r>
              <a:rPr lang="es-CL" altLang="es-CL" sz="1600" dirty="0">
                <a:latin typeface="Comic Sans MS" panose="030F0702030302020204" pitchFamily="66" charset="0"/>
              </a:rPr>
              <a:t> en AM (EWGSOP) desarrolló una definición clínica práctica consensuada que utiliza como indicadores de función muscular la velocidad de marcha y la dinamometría de mano. El algoritmo diagnóstico evalúa primero la dinamometría y la velocidad de marcha. Si cualquiera de ambas está disminuida, entonces se realiza un examen de composición corporal por DEXA para calcular el índice de masa muscular esquelética (IMMAE), utilizando puntos de corte propios de población AM europea y norteamericana.</a:t>
            </a:r>
          </a:p>
        </p:txBody>
      </p:sp>
    </p:spTree>
    <p:extLst>
      <p:ext uri="{BB962C8B-B14F-4D97-AF65-F5344CB8AC3E}">
        <p14:creationId xmlns:p14="http://schemas.microsoft.com/office/powerpoint/2010/main" val="236899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683568" y="260648"/>
            <a:ext cx="6048672"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006CB7"/>
              </a:buClr>
              <a:buFont typeface="Arial" pitchFamily="-112" charset="0"/>
              <a:buChar char="•"/>
              <a:defRPr sz="2400" kern="1200" baseline="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112"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112"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defRPr/>
            </a:pPr>
            <a:r>
              <a:rPr lang="es-CL" b="1" dirty="0" smtClean="0">
                <a:solidFill>
                  <a:srgbClr val="0A2F87"/>
                </a:solidFill>
                <a:latin typeface="Comic Sans MS" panose="030F0702030302020204" pitchFamily="66" charset="0"/>
              </a:rPr>
              <a:t>Resultados alcanzados </a:t>
            </a:r>
            <a:r>
              <a:rPr lang="es-CL" sz="1800" b="1" dirty="0" smtClean="0">
                <a:solidFill>
                  <a:srgbClr val="0A2F87"/>
                </a:solidFill>
                <a:latin typeface="Comic Sans MS" panose="030F0702030302020204" pitchFamily="66" charset="0"/>
              </a:rPr>
              <a:t>en el </a:t>
            </a:r>
            <a:r>
              <a:rPr lang="x-none" sz="1800" b="1" dirty="0" smtClean="0">
                <a:solidFill>
                  <a:srgbClr val="0A2F87"/>
                </a:solidFill>
                <a:latin typeface="Comic Sans MS" panose="030F0702030302020204" pitchFamily="66" charset="0"/>
              </a:rPr>
              <a:t>proyecto </a:t>
            </a:r>
            <a:r>
              <a:rPr lang="es-CL" sz="1800" b="1" dirty="0" smtClean="0">
                <a:solidFill>
                  <a:srgbClr val="0A2F87"/>
                </a:solidFill>
                <a:latin typeface="Comic Sans MS" panose="030F0702030302020204" pitchFamily="66" charset="0"/>
              </a:rPr>
              <a:t>anterior</a:t>
            </a:r>
            <a:endParaRPr lang="es-CL" sz="1800" i="1" dirty="0"/>
          </a:p>
          <a:p>
            <a:pPr marL="0" lvl="1" indent="0">
              <a:buFont typeface="Arial" pitchFamily="-112" charset="0"/>
              <a:buNone/>
              <a:defRPr/>
            </a:pPr>
            <a:endParaRPr lang="es-CL" sz="1800" i="1" dirty="0" smtClean="0"/>
          </a:p>
          <a:p>
            <a:pPr marL="0" lvl="1" indent="0">
              <a:buFont typeface="Arial" pitchFamily="-112" charset="0"/>
              <a:buNone/>
              <a:defRPr/>
            </a:pPr>
            <a:endParaRPr lang="es-CL" sz="1800" i="1" dirty="0"/>
          </a:p>
          <a:p>
            <a:pPr marL="0" lvl="1" indent="0">
              <a:buFont typeface="Arial" pitchFamily="-112" charset="0"/>
              <a:buNone/>
              <a:defRPr/>
            </a:pPr>
            <a:endParaRPr lang="es-CL" sz="1800" i="1" dirty="0" smtClean="0"/>
          </a:p>
          <a:p>
            <a:pPr marL="0" lvl="1" indent="0">
              <a:buFont typeface="Arial" pitchFamily="-112" charset="0"/>
              <a:buNone/>
              <a:defRPr/>
            </a:pPr>
            <a:endParaRPr lang="es-CL" sz="1800" i="1" dirty="0"/>
          </a:p>
          <a:p>
            <a:pPr marL="0" lvl="1" indent="0">
              <a:buFont typeface="Arial" pitchFamily="-112" charset="0"/>
              <a:buNone/>
              <a:defRPr/>
            </a:pPr>
            <a:endParaRPr lang="es-CL" sz="1800" i="1" dirty="0" smtClean="0"/>
          </a:p>
          <a:p>
            <a:pPr marL="0" lvl="1" indent="0">
              <a:buFont typeface="Arial" pitchFamily="-112" charset="0"/>
              <a:buNone/>
              <a:defRPr/>
            </a:pPr>
            <a:endParaRPr lang="es-CL" sz="1800" i="1" dirty="0"/>
          </a:p>
          <a:p>
            <a:pPr marL="0" lvl="1" indent="0">
              <a:buFont typeface="Arial" pitchFamily="-112" charset="0"/>
              <a:buNone/>
              <a:defRPr/>
            </a:pPr>
            <a:endParaRPr lang="es-CL" sz="1800" i="1" dirty="0"/>
          </a:p>
        </p:txBody>
      </p:sp>
      <p:sp>
        <p:nvSpPr>
          <p:cNvPr id="2" name="1 CuadroTexto"/>
          <p:cNvSpPr txBox="1"/>
          <p:nvPr/>
        </p:nvSpPr>
        <p:spPr>
          <a:xfrm>
            <a:off x="323528" y="1196752"/>
            <a:ext cx="8324850" cy="4622804"/>
          </a:xfrm>
          <a:prstGeom prst="rect">
            <a:avLst/>
          </a:prstGeom>
          <a:noFill/>
        </p:spPr>
        <p:txBody>
          <a:bodyPr>
            <a:spAutoFit/>
          </a:bodyPr>
          <a:lstStyle/>
          <a:p>
            <a:pPr>
              <a:spcBef>
                <a:spcPct val="20000"/>
              </a:spcBef>
              <a:defRPr/>
            </a:pPr>
            <a:r>
              <a:rPr lang="es-CL" sz="1600" dirty="0">
                <a:solidFill>
                  <a:srgbClr val="0A2F87"/>
                </a:solidFill>
                <a:latin typeface="Comic Sans MS" panose="030F0702030302020204" pitchFamily="66" charset="0"/>
              </a:rPr>
              <a:t>Durante 2013-2014, el grupo de investigación desarrolló el proyecto </a:t>
            </a:r>
          </a:p>
          <a:p>
            <a:pPr>
              <a:spcBef>
                <a:spcPct val="20000"/>
              </a:spcBef>
              <a:defRPr/>
            </a:pPr>
            <a:r>
              <a:rPr lang="es-CL" sz="1600" dirty="0">
                <a:solidFill>
                  <a:srgbClr val="0A2F87"/>
                </a:solidFill>
                <a:latin typeface="Comic Sans MS" panose="030F0702030302020204" pitchFamily="66" charset="0"/>
              </a:rPr>
              <a:t>FONIS (SA12I2337) donde se obtuvieron los siguientes resultados</a:t>
            </a:r>
            <a:r>
              <a:rPr lang="es-CL" sz="1600" dirty="0" smtClean="0">
                <a:solidFill>
                  <a:srgbClr val="0A2F87"/>
                </a:solidFill>
                <a:latin typeface="Comic Sans MS" panose="030F0702030302020204" pitchFamily="66" charset="0"/>
              </a:rPr>
              <a:t>:</a:t>
            </a:r>
          </a:p>
          <a:p>
            <a:pPr>
              <a:spcBef>
                <a:spcPct val="20000"/>
              </a:spcBef>
              <a:defRPr/>
            </a:pPr>
            <a:endParaRPr lang="es-CL" sz="1600" dirty="0">
              <a:solidFill>
                <a:srgbClr val="0A2F87"/>
              </a:solidFill>
              <a:latin typeface="Comic Sans MS" panose="030F0702030302020204" pitchFamily="66" charset="0"/>
            </a:endParaRPr>
          </a:p>
          <a:p>
            <a:pPr marL="342900" indent="-342900">
              <a:spcBef>
                <a:spcPct val="20000"/>
              </a:spcBef>
              <a:buClr>
                <a:schemeClr val="tx2"/>
              </a:buClr>
              <a:buFont typeface="+mj-lt"/>
              <a:buAutoNum type="arabicPeriod"/>
              <a:defRPr/>
            </a:pPr>
            <a:r>
              <a:rPr lang="es-CL" sz="1600" dirty="0">
                <a:solidFill>
                  <a:srgbClr val="0A2F87"/>
                </a:solidFill>
                <a:latin typeface="Comic Sans MS" panose="030F0702030302020204" pitchFamily="66" charset="0"/>
              </a:rPr>
              <a:t>Desarrollo de una ecuación de predicción de masa muscular apendicular esquelética (MMAE), en función de variables antropométricas para población AM chilena, válida y de bajo costo</a:t>
            </a:r>
          </a:p>
          <a:p>
            <a:pPr marL="342900" indent="-342900">
              <a:spcBef>
                <a:spcPct val="20000"/>
              </a:spcBef>
              <a:buClr>
                <a:schemeClr val="tx2"/>
              </a:buClr>
              <a:buFont typeface="+mj-lt"/>
              <a:buAutoNum type="arabicPeriod"/>
              <a:defRPr/>
            </a:pPr>
            <a:r>
              <a:rPr lang="es-CL" sz="1600" dirty="0">
                <a:solidFill>
                  <a:srgbClr val="0A2F87"/>
                </a:solidFill>
                <a:latin typeface="Comic Sans MS" panose="030F0702030302020204" pitchFamily="66" charset="0"/>
              </a:rPr>
              <a:t>Estimación de puntos de corte del Índice de masa muscular apendicular esquelética (IMMAE) disminuida para mediciones hechas por DEXA, para población AM. Se utilizó el percentil 20 (p20) de una muestra de 565 AM chilenos de los estudios SABE y ALEXANDROS con medición de composición corporal por DEXA.</a:t>
            </a:r>
          </a:p>
          <a:p>
            <a:pPr marL="342900" indent="-342900">
              <a:spcBef>
                <a:spcPct val="20000"/>
              </a:spcBef>
              <a:buClr>
                <a:schemeClr val="tx2"/>
              </a:buClr>
              <a:buFont typeface="+mj-lt"/>
              <a:buAutoNum type="arabicPeriod"/>
              <a:defRPr/>
            </a:pPr>
            <a:r>
              <a:rPr lang="es-CL" sz="1600" dirty="0">
                <a:solidFill>
                  <a:srgbClr val="0A2F87"/>
                </a:solidFill>
                <a:latin typeface="Comic Sans MS" panose="030F0702030302020204" pitchFamily="66" charset="0"/>
              </a:rPr>
              <a:t>Estimación y validación de puntos de corte de IMMAE para los valores estimados por la ecuación de predicción para población AM chilena, con buena sensibilidad y especificidad. El Gold Standard para el IMMAE fue calculado por DEXA.</a:t>
            </a:r>
          </a:p>
          <a:p>
            <a:pPr marL="342900" indent="-342900">
              <a:spcBef>
                <a:spcPct val="20000"/>
              </a:spcBef>
              <a:buClr>
                <a:schemeClr val="tx2"/>
              </a:buClr>
              <a:buFont typeface="+mj-lt"/>
              <a:buAutoNum type="arabicPeriod"/>
              <a:defRPr/>
            </a:pPr>
            <a:r>
              <a:rPr lang="es-CL" sz="1600" dirty="0">
                <a:solidFill>
                  <a:srgbClr val="0A2F87"/>
                </a:solidFill>
                <a:latin typeface="Comic Sans MS" panose="030F0702030302020204" pitchFamily="66" charset="0"/>
              </a:rPr>
              <a:t>Adaptación y validación transversal del algoritmo diagnóstico propuesto en el consenso europeo para pesquisar </a:t>
            </a:r>
            <a:r>
              <a:rPr lang="es-CL" sz="1600" dirty="0" err="1">
                <a:solidFill>
                  <a:srgbClr val="0A2F87"/>
                </a:solidFill>
                <a:latin typeface="Comic Sans MS" panose="030F0702030302020204" pitchFamily="66" charset="0"/>
              </a:rPr>
              <a:t>sarcopenia</a:t>
            </a:r>
            <a:r>
              <a:rPr lang="es-CL" sz="1600" dirty="0">
                <a:solidFill>
                  <a:srgbClr val="0A2F87"/>
                </a:solidFill>
                <a:latin typeface="Comic Sans MS" panose="030F0702030302020204" pitchFamily="66" charset="0"/>
              </a:rPr>
              <a:t>, con puntos de corte chilenos.</a:t>
            </a:r>
          </a:p>
          <a:p>
            <a:pPr>
              <a:spcBef>
                <a:spcPct val="20000"/>
              </a:spcBef>
              <a:defRPr/>
            </a:pPr>
            <a:endParaRPr lang="es-CL" sz="1600" dirty="0" smtClean="0">
              <a:solidFill>
                <a:srgbClr val="0A2F87"/>
              </a:solidFill>
              <a:latin typeface="Comic Sans MS" panose="030F0702030302020204" pitchFamily="66" charset="0"/>
            </a:endParaRPr>
          </a:p>
        </p:txBody>
      </p:sp>
    </p:spTree>
    <p:extLst>
      <p:ext uri="{BB962C8B-B14F-4D97-AF65-F5344CB8AC3E}">
        <p14:creationId xmlns:p14="http://schemas.microsoft.com/office/powerpoint/2010/main" val="3655192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a:xfrm>
            <a:off x="402796" y="0"/>
            <a:ext cx="8280920" cy="908720"/>
          </a:xfrm>
        </p:spPr>
        <p:txBody>
          <a:bodyPr>
            <a:normAutofit/>
          </a:bodyPr>
          <a:lstStyle/>
          <a:p>
            <a:r>
              <a:rPr lang="es-CL" altLang="es-CL" sz="2000" b="1" dirty="0">
                <a:solidFill>
                  <a:srgbClr val="0A2F87"/>
                </a:solidFill>
                <a:latin typeface="Comic Sans MS" panose="030F0702030302020204" pitchFamily="66" charset="0"/>
                <a:ea typeface="+mn-ea"/>
                <a:cs typeface="+mn-cs"/>
              </a:rPr>
              <a:t>¿Qué metodología han aplicado para enfrentar el problema en la investigación desarrollada hasta el momento?</a:t>
            </a:r>
          </a:p>
        </p:txBody>
      </p:sp>
      <p:sp>
        <p:nvSpPr>
          <p:cNvPr id="10" name="1 Título"/>
          <p:cNvSpPr txBox="1">
            <a:spLocks/>
          </p:cNvSpPr>
          <p:nvPr/>
        </p:nvSpPr>
        <p:spPr bwMode="auto">
          <a:xfrm>
            <a:off x="395536" y="620688"/>
            <a:ext cx="5976664" cy="92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sz="1300" kern="1200" baseline="0">
                <a:solidFill>
                  <a:schemeClr val="tx1"/>
                </a:solidFill>
                <a:latin typeface="+mj-lt"/>
                <a:ea typeface="+mj-ea"/>
                <a:cs typeface="+mj-cs"/>
              </a:defRPr>
            </a:lvl1pPr>
            <a:lvl2pPr algn="l" rtl="0" eaLnBrk="0" fontAlgn="base" hangingPunct="0">
              <a:spcBef>
                <a:spcPct val="0"/>
              </a:spcBef>
              <a:spcAft>
                <a:spcPct val="0"/>
              </a:spcAft>
              <a:defRPr sz="1300">
                <a:solidFill>
                  <a:schemeClr val="tx1"/>
                </a:solidFill>
                <a:latin typeface="Verdana" pitchFamily="34" charset="0"/>
              </a:defRPr>
            </a:lvl2pPr>
            <a:lvl3pPr algn="l" rtl="0" eaLnBrk="0" fontAlgn="base" hangingPunct="0">
              <a:spcBef>
                <a:spcPct val="0"/>
              </a:spcBef>
              <a:spcAft>
                <a:spcPct val="0"/>
              </a:spcAft>
              <a:defRPr sz="1300">
                <a:solidFill>
                  <a:schemeClr val="tx1"/>
                </a:solidFill>
                <a:latin typeface="Verdana" pitchFamily="34" charset="0"/>
              </a:defRPr>
            </a:lvl3pPr>
            <a:lvl4pPr algn="l" rtl="0" eaLnBrk="0" fontAlgn="base" hangingPunct="0">
              <a:spcBef>
                <a:spcPct val="0"/>
              </a:spcBef>
              <a:spcAft>
                <a:spcPct val="0"/>
              </a:spcAft>
              <a:defRPr sz="1300">
                <a:solidFill>
                  <a:schemeClr val="tx1"/>
                </a:solidFill>
                <a:latin typeface="Verdana" pitchFamily="34" charset="0"/>
              </a:defRPr>
            </a:lvl4pPr>
            <a:lvl5pPr algn="l" rtl="0" eaLnBrk="0" fontAlgn="base" hangingPunct="0">
              <a:spcBef>
                <a:spcPct val="0"/>
              </a:spcBef>
              <a:spcAft>
                <a:spcPct val="0"/>
              </a:spcAft>
              <a:defRPr sz="1300">
                <a:solidFill>
                  <a:schemeClr val="tx1"/>
                </a:solidFill>
                <a:latin typeface="Verdana" pitchFamily="34" charset="0"/>
              </a:defRPr>
            </a:lvl5pPr>
            <a:lvl6pPr marL="457200" algn="l" rtl="0" fontAlgn="base">
              <a:spcBef>
                <a:spcPct val="0"/>
              </a:spcBef>
              <a:spcAft>
                <a:spcPct val="0"/>
              </a:spcAft>
              <a:defRPr sz="1300">
                <a:solidFill>
                  <a:schemeClr val="tx1"/>
                </a:solidFill>
                <a:latin typeface="Verdana" pitchFamily="34" charset="0"/>
              </a:defRPr>
            </a:lvl6pPr>
            <a:lvl7pPr marL="914400" algn="l" rtl="0" fontAlgn="base">
              <a:spcBef>
                <a:spcPct val="0"/>
              </a:spcBef>
              <a:spcAft>
                <a:spcPct val="0"/>
              </a:spcAft>
              <a:defRPr sz="1300">
                <a:solidFill>
                  <a:schemeClr val="tx1"/>
                </a:solidFill>
                <a:latin typeface="Verdana" pitchFamily="34" charset="0"/>
              </a:defRPr>
            </a:lvl7pPr>
            <a:lvl8pPr marL="1371600" algn="l" rtl="0" fontAlgn="base">
              <a:spcBef>
                <a:spcPct val="0"/>
              </a:spcBef>
              <a:spcAft>
                <a:spcPct val="0"/>
              </a:spcAft>
              <a:defRPr sz="1300">
                <a:solidFill>
                  <a:schemeClr val="tx1"/>
                </a:solidFill>
                <a:latin typeface="Verdana" pitchFamily="34" charset="0"/>
              </a:defRPr>
            </a:lvl8pPr>
            <a:lvl9pPr marL="1828800" algn="l" rtl="0" fontAlgn="base">
              <a:spcBef>
                <a:spcPct val="0"/>
              </a:spcBef>
              <a:spcAft>
                <a:spcPct val="0"/>
              </a:spcAft>
              <a:defRPr sz="1300">
                <a:solidFill>
                  <a:schemeClr val="tx1"/>
                </a:solidFill>
                <a:latin typeface="Verdana" pitchFamily="34" charset="0"/>
              </a:defRPr>
            </a:lvl9pPr>
          </a:lstStyle>
          <a:p>
            <a:pPr eaLnBrk="1" fontAlgn="auto" hangingPunct="1">
              <a:spcBef>
                <a:spcPct val="20000"/>
              </a:spcBef>
              <a:spcAft>
                <a:spcPts val="0"/>
              </a:spcAft>
              <a:defRPr/>
            </a:pPr>
            <a:r>
              <a:rPr lang="es-ES" sz="1600" b="1" dirty="0" smtClean="0">
                <a:solidFill>
                  <a:schemeClr val="tx2">
                    <a:lumMod val="75000"/>
                  </a:schemeClr>
                </a:solidFill>
                <a:latin typeface="Comic Sans MS" panose="030F0702030302020204" pitchFamily="66" charset="0"/>
              </a:rPr>
              <a:t>Etapa </a:t>
            </a:r>
            <a:r>
              <a:rPr lang="es-ES" sz="1600" b="1" dirty="0">
                <a:solidFill>
                  <a:schemeClr val="tx2">
                    <a:lumMod val="75000"/>
                  </a:schemeClr>
                </a:solidFill>
                <a:latin typeface="Comic Sans MS" panose="030F0702030302020204" pitchFamily="66" charset="0"/>
              </a:rPr>
              <a:t>1</a:t>
            </a:r>
          </a:p>
        </p:txBody>
      </p:sp>
      <p:graphicFrame>
        <p:nvGraphicFramePr>
          <p:cNvPr id="12" name="3 Marcador de contenido"/>
          <p:cNvGraphicFramePr>
            <a:graphicFrameLocks/>
          </p:cNvGraphicFramePr>
          <p:nvPr>
            <p:extLst>
              <p:ext uri="{D42A27DB-BD31-4B8C-83A1-F6EECF244321}">
                <p14:modId xmlns:p14="http://schemas.microsoft.com/office/powerpoint/2010/main" val="1894540148"/>
              </p:ext>
            </p:extLst>
          </p:nvPr>
        </p:nvGraphicFramePr>
        <p:xfrm>
          <a:off x="323528" y="4221088"/>
          <a:ext cx="8424936" cy="2241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1 Título"/>
          <p:cNvSpPr txBox="1">
            <a:spLocks/>
          </p:cNvSpPr>
          <p:nvPr/>
        </p:nvSpPr>
        <p:spPr bwMode="auto">
          <a:xfrm>
            <a:off x="395536" y="3573016"/>
            <a:ext cx="1512168" cy="92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sz="1300" kern="1200" baseline="0">
                <a:solidFill>
                  <a:schemeClr val="tx1"/>
                </a:solidFill>
                <a:latin typeface="+mj-lt"/>
                <a:ea typeface="+mj-ea"/>
                <a:cs typeface="+mj-cs"/>
              </a:defRPr>
            </a:lvl1pPr>
            <a:lvl2pPr algn="l" rtl="0" eaLnBrk="0" fontAlgn="base" hangingPunct="0">
              <a:spcBef>
                <a:spcPct val="0"/>
              </a:spcBef>
              <a:spcAft>
                <a:spcPct val="0"/>
              </a:spcAft>
              <a:defRPr sz="1300">
                <a:solidFill>
                  <a:schemeClr val="tx1"/>
                </a:solidFill>
                <a:latin typeface="Verdana" pitchFamily="34" charset="0"/>
              </a:defRPr>
            </a:lvl2pPr>
            <a:lvl3pPr algn="l" rtl="0" eaLnBrk="0" fontAlgn="base" hangingPunct="0">
              <a:spcBef>
                <a:spcPct val="0"/>
              </a:spcBef>
              <a:spcAft>
                <a:spcPct val="0"/>
              </a:spcAft>
              <a:defRPr sz="1300">
                <a:solidFill>
                  <a:schemeClr val="tx1"/>
                </a:solidFill>
                <a:latin typeface="Verdana" pitchFamily="34" charset="0"/>
              </a:defRPr>
            </a:lvl3pPr>
            <a:lvl4pPr algn="l" rtl="0" eaLnBrk="0" fontAlgn="base" hangingPunct="0">
              <a:spcBef>
                <a:spcPct val="0"/>
              </a:spcBef>
              <a:spcAft>
                <a:spcPct val="0"/>
              </a:spcAft>
              <a:defRPr sz="1300">
                <a:solidFill>
                  <a:schemeClr val="tx1"/>
                </a:solidFill>
                <a:latin typeface="Verdana" pitchFamily="34" charset="0"/>
              </a:defRPr>
            </a:lvl4pPr>
            <a:lvl5pPr algn="l" rtl="0" eaLnBrk="0" fontAlgn="base" hangingPunct="0">
              <a:spcBef>
                <a:spcPct val="0"/>
              </a:spcBef>
              <a:spcAft>
                <a:spcPct val="0"/>
              </a:spcAft>
              <a:defRPr sz="1300">
                <a:solidFill>
                  <a:schemeClr val="tx1"/>
                </a:solidFill>
                <a:latin typeface="Verdana" pitchFamily="34" charset="0"/>
              </a:defRPr>
            </a:lvl5pPr>
            <a:lvl6pPr marL="457200" algn="l" rtl="0" fontAlgn="base">
              <a:spcBef>
                <a:spcPct val="0"/>
              </a:spcBef>
              <a:spcAft>
                <a:spcPct val="0"/>
              </a:spcAft>
              <a:defRPr sz="1300">
                <a:solidFill>
                  <a:schemeClr val="tx1"/>
                </a:solidFill>
                <a:latin typeface="Verdana" pitchFamily="34" charset="0"/>
              </a:defRPr>
            </a:lvl6pPr>
            <a:lvl7pPr marL="914400" algn="l" rtl="0" fontAlgn="base">
              <a:spcBef>
                <a:spcPct val="0"/>
              </a:spcBef>
              <a:spcAft>
                <a:spcPct val="0"/>
              </a:spcAft>
              <a:defRPr sz="1300">
                <a:solidFill>
                  <a:schemeClr val="tx1"/>
                </a:solidFill>
                <a:latin typeface="Verdana" pitchFamily="34" charset="0"/>
              </a:defRPr>
            </a:lvl7pPr>
            <a:lvl8pPr marL="1371600" algn="l" rtl="0" fontAlgn="base">
              <a:spcBef>
                <a:spcPct val="0"/>
              </a:spcBef>
              <a:spcAft>
                <a:spcPct val="0"/>
              </a:spcAft>
              <a:defRPr sz="1300">
                <a:solidFill>
                  <a:schemeClr val="tx1"/>
                </a:solidFill>
                <a:latin typeface="Verdana" pitchFamily="34" charset="0"/>
              </a:defRPr>
            </a:lvl8pPr>
            <a:lvl9pPr marL="1828800" algn="l" rtl="0" fontAlgn="base">
              <a:spcBef>
                <a:spcPct val="0"/>
              </a:spcBef>
              <a:spcAft>
                <a:spcPct val="0"/>
              </a:spcAft>
              <a:defRPr sz="1300">
                <a:solidFill>
                  <a:schemeClr val="tx1"/>
                </a:solidFill>
                <a:latin typeface="Verdana" pitchFamily="34" charset="0"/>
              </a:defRPr>
            </a:lvl9pPr>
          </a:lstStyle>
          <a:p>
            <a:pPr eaLnBrk="1" fontAlgn="auto" hangingPunct="1">
              <a:spcBef>
                <a:spcPct val="20000"/>
              </a:spcBef>
              <a:spcAft>
                <a:spcPts val="0"/>
              </a:spcAft>
              <a:defRPr/>
            </a:pPr>
            <a:r>
              <a:rPr lang="es-ES" sz="1600" b="1" dirty="0">
                <a:solidFill>
                  <a:schemeClr val="tx2">
                    <a:lumMod val="75000"/>
                  </a:schemeClr>
                </a:solidFill>
                <a:latin typeface="Comic Sans MS" panose="030F0702030302020204" pitchFamily="66" charset="0"/>
              </a:rPr>
              <a:t>E</a:t>
            </a:r>
            <a:r>
              <a:rPr lang="es-ES" sz="1600" b="1" dirty="0" smtClean="0">
                <a:solidFill>
                  <a:schemeClr val="tx2">
                    <a:lumMod val="75000"/>
                  </a:schemeClr>
                </a:solidFill>
                <a:latin typeface="Comic Sans MS" panose="030F0702030302020204" pitchFamily="66" charset="0"/>
              </a:rPr>
              <a:t>tapa </a:t>
            </a:r>
            <a:r>
              <a:rPr lang="es-ES" sz="1600" b="1" dirty="0">
                <a:solidFill>
                  <a:schemeClr val="tx2">
                    <a:lumMod val="75000"/>
                  </a:schemeClr>
                </a:solidFill>
                <a:latin typeface="Comic Sans MS" panose="030F0702030302020204" pitchFamily="66" charset="0"/>
              </a:rPr>
              <a:t>2</a:t>
            </a:r>
          </a:p>
        </p:txBody>
      </p:sp>
      <p:graphicFrame>
        <p:nvGraphicFramePr>
          <p:cNvPr id="3" name="2 Diagrama"/>
          <p:cNvGraphicFramePr/>
          <p:nvPr>
            <p:extLst>
              <p:ext uri="{D42A27DB-BD31-4B8C-83A1-F6EECF244321}">
                <p14:modId xmlns:p14="http://schemas.microsoft.com/office/powerpoint/2010/main" val="1365879801"/>
              </p:ext>
            </p:extLst>
          </p:nvPr>
        </p:nvGraphicFramePr>
        <p:xfrm>
          <a:off x="323528" y="1397000"/>
          <a:ext cx="8496944" cy="23200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33164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455127"/>
            <a:ext cx="7776864" cy="400110"/>
          </a:xfrm>
          <a:prstGeom prst="rect">
            <a:avLst/>
          </a:prstGeom>
        </p:spPr>
        <p:txBody>
          <a:bodyPr wrap="square">
            <a:spAutoFit/>
          </a:bodyPr>
          <a:lstStyle/>
          <a:p>
            <a:pPr algn="ctr"/>
            <a:r>
              <a:rPr lang="es-CL" sz="2000" b="1" dirty="0">
                <a:solidFill>
                  <a:srgbClr val="0A2F87"/>
                </a:solidFill>
                <a:latin typeface="Comic Sans MS" panose="030F0702030302020204" pitchFamily="66" charset="0"/>
              </a:rPr>
              <a:t>Ecuación de </a:t>
            </a:r>
            <a:r>
              <a:rPr lang="es-CL" sz="2000" b="1" dirty="0" smtClean="0">
                <a:solidFill>
                  <a:srgbClr val="0A2F87"/>
                </a:solidFill>
                <a:latin typeface="Comic Sans MS" panose="030F0702030302020204" pitchFamily="66" charset="0"/>
              </a:rPr>
              <a:t>predicción para masa muscular apendicular</a:t>
            </a:r>
            <a:endParaRPr lang="es-CL" sz="2000" b="1" dirty="0">
              <a:solidFill>
                <a:srgbClr val="0A2F87"/>
              </a:solidFill>
              <a:latin typeface="Comic Sans MS" panose="030F0702030302020204" pitchFamily="66" charset="0"/>
            </a:endParaRPr>
          </a:p>
        </p:txBody>
      </p:sp>
      <p:grpSp>
        <p:nvGrpSpPr>
          <p:cNvPr id="8" name="7 Grupo"/>
          <p:cNvGrpSpPr/>
          <p:nvPr/>
        </p:nvGrpSpPr>
        <p:grpSpPr>
          <a:xfrm>
            <a:off x="179512" y="692696"/>
            <a:ext cx="8741984" cy="3597410"/>
            <a:chOff x="73024" y="2348880"/>
            <a:chExt cx="8471023" cy="3597410"/>
          </a:xfrm>
        </p:grpSpPr>
        <p:sp>
          <p:nvSpPr>
            <p:cNvPr id="17" name="Rounded Rectangle 4"/>
            <p:cNvSpPr/>
            <p:nvPr/>
          </p:nvSpPr>
          <p:spPr>
            <a:xfrm>
              <a:off x="3169368" y="2348880"/>
              <a:ext cx="2304256" cy="1080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2000" b="1" dirty="0" smtClean="0">
                  <a:solidFill>
                    <a:schemeClr val="bg1"/>
                  </a:solidFill>
                  <a:latin typeface="Comic Sans MS" panose="030F0702030302020204" pitchFamily="66" charset="0"/>
                </a:rPr>
                <a:t>Ecuación de predicción para MMA</a:t>
              </a:r>
              <a:endParaRPr lang="en-US" sz="2000" b="1" kern="1200" dirty="0">
                <a:solidFill>
                  <a:schemeClr val="bg1"/>
                </a:solidFill>
                <a:latin typeface="Comic Sans MS" panose="030F0702030302020204" pitchFamily="66" charset="0"/>
              </a:endParaRPr>
            </a:p>
          </p:txBody>
        </p:sp>
        <p:sp>
          <p:nvSpPr>
            <p:cNvPr id="15" name="Rectangle 13"/>
            <p:cNvSpPr/>
            <p:nvPr/>
          </p:nvSpPr>
          <p:spPr>
            <a:xfrm>
              <a:off x="73024" y="4341297"/>
              <a:ext cx="8423920" cy="160499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1236"/>
                </a:solidFill>
              </a:endParaRPr>
            </a:p>
          </p:txBody>
        </p:sp>
        <p:sp>
          <p:nvSpPr>
            <p:cNvPr id="11" name="Rectangle 14"/>
            <p:cNvSpPr/>
            <p:nvPr/>
          </p:nvSpPr>
          <p:spPr>
            <a:xfrm>
              <a:off x="120127" y="4416326"/>
              <a:ext cx="8423920" cy="1200329"/>
            </a:xfrm>
            <a:prstGeom prst="rect">
              <a:avLst/>
            </a:prstGeom>
            <a:noFill/>
          </p:spPr>
          <p:txBody>
            <a:bodyPr wrap="square">
              <a:spAutoFit/>
            </a:bodyPr>
            <a:lstStyle/>
            <a:p>
              <a:pPr algn="just"/>
              <a:r>
                <a:rPr lang="es-CL" b="1" dirty="0" smtClean="0">
                  <a:solidFill>
                    <a:schemeClr val="bg1"/>
                  </a:solidFill>
                  <a:latin typeface="Comic Sans MS" panose="030F0702030302020204" pitchFamily="66" charset="0"/>
                </a:rPr>
                <a:t>MMA(kg)=0,107(peso)+0,251(</a:t>
              </a:r>
              <a:r>
                <a:rPr lang="es-CL" b="1" dirty="0" err="1" smtClean="0">
                  <a:solidFill>
                    <a:schemeClr val="bg1"/>
                  </a:solidFill>
                  <a:latin typeface="Comic Sans MS" panose="030F0702030302020204" pitchFamily="66" charset="0"/>
                </a:rPr>
                <a:t>alt_rodilla</a:t>
              </a:r>
              <a:r>
                <a:rPr lang="es-CL" b="1" dirty="0" smtClean="0">
                  <a:solidFill>
                    <a:schemeClr val="bg1"/>
                  </a:solidFill>
                  <a:latin typeface="Comic Sans MS" panose="030F0702030302020204" pitchFamily="66" charset="0"/>
                </a:rPr>
                <a:t>)+0,197(</a:t>
              </a:r>
              <a:r>
                <a:rPr lang="es-CL" b="1" dirty="0" err="1" smtClean="0">
                  <a:solidFill>
                    <a:schemeClr val="bg1"/>
                  </a:solidFill>
                  <a:latin typeface="Comic Sans MS" panose="030F0702030302020204" pitchFamily="66" charset="0"/>
                </a:rPr>
                <a:t>circ_pantorrilla</a:t>
              </a:r>
              <a:r>
                <a:rPr lang="es-CL" b="1" dirty="0" smtClean="0">
                  <a:solidFill>
                    <a:schemeClr val="bg1"/>
                  </a:solidFill>
                  <a:latin typeface="Comic Sans MS" panose="030F0702030302020204" pitchFamily="66" charset="0"/>
                </a:rPr>
                <a:t>)+0,047(</a:t>
              </a:r>
              <a:r>
                <a:rPr lang="es-CL" b="1" dirty="0" err="1" smtClean="0">
                  <a:solidFill>
                    <a:schemeClr val="bg1"/>
                  </a:solidFill>
                  <a:latin typeface="Comic Sans MS" panose="030F0702030302020204" pitchFamily="66" charset="0"/>
                </a:rPr>
                <a:t>din</a:t>
              </a:r>
              <a:r>
                <a:rPr lang="es-CL" b="1" dirty="0" smtClean="0">
                  <a:solidFill>
                    <a:schemeClr val="bg1"/>
                  </a:solidFill>
                  <a:latin typeface="Comic Sans MS" panose="030F0702030302020204" pitchFamily="66" charset="0"/>
                </a:rPr>
                <a:t>)-0,034(</a:t>
              </a:r>
              <a:r>
                <a:rPr lang="es-CL" b="1" dirty="0" err="1" smtClean="0">
                  <a:solidFill>
                    <a:schemeClr val="bg1"/>
                  </a:solidFill>
                  <a:latin typeface="Comic Sans MS" panose="030F0702030302020204" pitchFamily="66" charset="0"/>
                </a:rPr>
                <a:t>circ_cadera</a:t>
              </a:r>
              <a:r>
                <a:rPr lang="es-CL" b="1" dirty="0" smtClean="0">
                  <a:solidFill>
                    <a:schemeClr val="bg1"/>
                  </a:solidFill>
                  <a:latin typeface="Comic Sans MS" panose="030F0702030302020204" pitchFamily="66" charset="0"/>
                </a:rPr>
                <a:t>)+3,4178(sexo=Hombre)-0,020(edad)-7,646</a:t>
              </a:r>
            </a:p>
            <a:p>
              <a:pPr algn="just"/>
              <a:endParaRPr lang="es-CL" b="1" dirty="0" smtClean="0">
                <a:solidFill>
                  <a:srgbClr val="001236"/>
                </a:solidFill>
                <a:latin typeface="Comic Sans MS" panose="030F0702030302020204" pitchFamily="66" charset="0"/>
              </a:endParaRPr>
            </a:p>
            <a:p>
              <a:pPr algn="just"/>
              <a:r>
                <a:rPr lang="es-CL" b="1" dirty="0" smtClean="0">
                  <a:solidFill>
                    <a:schemeClr val="bg1"/>
                  </a:solidFill>
                  <a:latin typeface="Comic Sans MS" panose="030F0702030302020204" pitchFamily="66" charset="0"/>
                </a:rPr>
                <a:t>R</a:t>
              </a:r>
              <a:r>
                <a:rPr lang="es-CL" b="1" baseline="30000" dirty="0" smtClean="0">
                  <a:solidFill>
                    <a:schemeClr val="bg1"/>
                  </a:solidFill>
                  <a:latin typeface="Comic Sans MS" panose="030F0702030302020204" pitchFamily="66" charset="0"/>
                </a:rPr>
                <a:t>2</a:t>
              </a:r>
              <a:r>
                <a:rPr lang="es-CL" b="1" dirty="0" smtClean="0">
                  <a:solidFill>
                    <a:schemeClr val="bg1"/>
                  </a:solidFill>
                  <a:latin typeface="Comic Sans MS" panose="030F0702030302020204" pitchFamily="66" charset="0"/>
                </a:rPr>
                <a:t>=0,89 ; EEE=1,346 kg </a:t>
              </a:r>
            </a:p>
          </p:txBody>
        </p:sp>
      </p:grpSp>
      <p:sp>
        <p:nvSpPr>
          <p:cNvPr id="18" name="Rectángulo 17"/>
          <p:cNvSpPr/>
          <p:nvPr/>
        </p:nvSpPr>
        <p:spPr>
          <a:xfrm>
            <a:off x="2630440" y="6431506"/>
            <a:ext cx="4027136" cy="276999"/>
          </a:xfrm>
          <a:prstGeom prst="rect">
            <a:avLst/>
          </a:prstGeom>
        </p:spPr>
        <p:txBody>
          <a:bodyPr wrap="square">
            <a:spAutoFit/>
          </a:bodyPr>
          <a:lstStyle/>
          <a:p>
            <a:r>
              <a:rPr lang="es-CL" sz="1200" b="1" dirty="0">
                <a:solidFill>
                  <a:schemeClr val="accent1">
                    <a:lumMod val="75000"/>
                  </a:schemeClr>
                </a:solidFill>
                <a:latin typeface="Comic Sans MS" panose="030F0702030302020204" pitchFamily="66" charset="0"/>
              </a:rPr>
              <a:t>Lera L, Albala C, </a:t>
            </a:r>
            <a:r>
              <a:rPr lang="es-CL" sz="1200" b="1" dirty="0" smtClean="0">
                <a:solidFill>
                  <a:schemeClr val="accent1">
                    <a:lumMod val="75000"/>
                  </a:schemeClr>
                </a:solidFill>
                <a:latin typeface="Comic Sans MS" panose="030F0702030302020204" pitchFamily="66" charset="0"/>
              </a:rPr>
              <a:t>et al (2014)</a:t>
            </a:r>
            <a:endParaRPr lang="es-CL" sz="1200" b="1" dirty="0">
              <a:solidFill>
                <a:schemeClr val="accent1">
                  <a:lumMod val="75000"/>
                </a:schemeClr>
              </a:solidFill>
              <a:latin typeface="Comic Sans MS" panose="030F0702030302020204" pitchFamily="66" charset="0"/>
            </a:endParaRPr>
          </a:p>
        </p:txBody>
      </p:sp>
    </p:spTree>
    <p:extLst>
      <p:ext uri="{BB962C8B-B14F-4D97-AF65-F5344CB8AC3E}">
        <p14:creationId xmlns:p14="http://schemas.microsoft.com/office/powerpoint/2010/main" val="3493001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7775" y="1702823"/>
            <a:ext cx="6637338"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7 Rectángulo"/>
          <p:cNvSpPr>
            <a:spLocks noChangeArrowheads="1"/>
          </p:cNvSpPr>
          <p:nvPr/>
        </p:nvSpPr>
        <p:spPr bwMode="auto">
          <a:xfrm>
            <a:off x="323528" y="263959"/>
            <a:ext cx="831314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altLang="es-CL" sz="20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rPr>
              <a:t>Masa muscular esquelética apendicular  (MMA) por DEXA y su estimación por la ecuación de predicción </a:t>
            </a:r>
          </a:p>
          <a:p>
            <a:pPr algn="ctr" eaLnBrk="1" hangingPunct="1"/>
            <a:endParaRPr lang="es-CL" altLang="es-CL" sz="1600" b="1" dirty="0">
              <a:solidFill>
                <a:schemeClr val="accent1">
                  <a:lumMod val="75000"/>
                </a:schemeClr>
              </a:solidFill>
              <a:latin typeface="Calibri" pitchFamily="34" charset="0"/>
            </a:endParaRPr>
          </a:p>
        </p:txBody>
      </p:sp>
      <p:sp>
        <p:nvSpPr>
          <p:cNvPr id="6" name="12 Rectángulo"/>
          <p:cNvSpPr>
            <a:spLocks noChangeArrowheads="1"/>
          </p:cNvSpPr>
          <p:nvPr/>
        </p:nvSpPr>
        <p:spPr bwMode="auto">
          <a:xfrm>
            <a:off x="1258888" y="6243436"/>
            <a:ext cx="6007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L" altLang="es-CL" dirty="0">
                <a:solidFill>
                  <a:schemeClr val="accent1">
                    <a:lumMod val="75000"/>
                  </a:schemeClr>
                </a:solidFill>
                <a:latin typeface="Calibri" pitchFamily="34" charset="0"/>
              </a:rPr>
              <a:t>Prueba t de </a:t>
            </a:r>
            <a:r>
              <a:rPr lang="es-CL" altLang="es-CL" dirty="0" err="1">
                <a:solidFill>
                  <a:schemeClr val="accent1">
                    <a:lumMod val="75000"/>
                  </a:schemeClr>
                </a:solidFill>
                <a:latin typeface="Calibri" pitchFamily="34" charset="0"/>
              </a:rPr>
              <a:t>Student</a:t>
            </a:r>
            <a:r>
              <a:rPr lang="es-CL" altLang="es-CL" dirty="0">
                <a:solidFill>
                  <a:schemeClr val="accent1">
                    <a:lumMod val="75000"/>
                  </a:schemeClr>
                </a:solidFill>
                <a:latin typeface="Calibri" pitchFamily="34" charset="0"/>
              </a:rPr>
              <a:t> para muestras relacionadas por sexo: NS</a:t>
            </a:r>
            <a:endParaRPr lang="es-CL" altLang="es-CL" sz="1600" dirty="0">
              <a:solidFill>
                <a:schemeClr val="accent1">
                  <a:lumMod val="75000"/>
                </a:schemeClr>
              </a:solidFill>
              <a:latin typeface="Calibri" pitchFamily="34" charset="0"/>
            </a:endParaRPr>
          </a:p>
        </p:txBody>
      </p:sp>
    </p:spTree>
    <p:extLst>
      <p:ext uri="{BB962C8B-B14F-4D97-AF65-F5344CB8AC3E}">
        <p14:creationId xmlns:p14="http://schemas.microsoft.com/office/powerpoint/2010/main" val="52719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947</TotalTime>
  <Words>2750</Words>
  <Application>Microsoft Office PowerPoint</Application>
  <PresentationFormat>Presentación en pantalla (4:3)</PresentationFormat>
  <Paragraphs>494</Paragraphs>
  <Slides>42</Slides>
  <Notes>2</Notes>
  <HiddenSlides>6</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42</vt:i4>
      </vt:variant>
    </vt:vector>
  </HeadingPairs>
  <TitlesOfParts>
    <vt:vector size="52" baseType="lpstr">
      <vt:lpstr>AdvP40319B</vt:lpstr>
      <vt:lpstr>Arial</vt:lpstr>
      <vt:lpstr>Arial Narrow</vt:lpstr>
      <vt:lpstr>Calibri</vt:lpstr>
      <vt:lpstr>Century Gothic</vt:lpstr>
      <vt:lpstr>Comic Sans MS</vt:lpstr>
      <vt:lpstr>Times New Roman</vt:lpstr>
      <vt:lpstr>Verdana</vt:lpstr>
      <vt:lpstr>Wingdings</vt:lpstr>
      <vt:lpstr>Tema de Office</vt:lpstr>
      <vt:lpstr>Diseño y validación de una herramienta tecnológica para la pesquisa de sarcopenia en Adultos Mayores (AM), para su uso en el nivel primario de atención de salud. Proyecto FONDEF IT15I10053  </vt:lpstr>
      <vt:lpstr>   </vt:lpstr>
      <vt:lpstr>   </vt:lpstr>
      <vt:lpstr>Presentación de PowerPoint</vt:lpstr>
      <vt:lpstr>¿Cómo se ha enfrentado el problema en el resto del mundo hasta ahora?  </vt:lpstr>
      <vt:lpstr>Presentación de PowerPoint</vt:lpstr>
      <vt:lpstr>¿Qué metodología han aplicado para enfrentar el problema en la investigación desarrollada hasta el momento?</vt:lpstr>
      <vt:lpstr>Presentación de PowerPoint</vt:lpstr>
      <vt:lpstr>Presentación de PowerPoint</vt:lpstr>
      <vt:lpstr>Masa muscular esquelética apendicular (MMA) por grupos de edad por DEXA y su estimación por la ecuación de predicción </vt:lpstr>
      <vt:lpstr>El Grupo de Trabajo sobre sarcopenia en AM (EWGSOP) desarrolló una definición clínica práctica y un criterio diagnóstico de consenso que se basa en</vt:lpstr>
      <vt:lpstr>Presentación de PowerPoint</vt:lpstr>
      <vt:lpstr>Presentación de PowerPoint</vt:lpstr>
      <vt:lpstr>Presentación de PowerPoint</vt:lpstr>
      <vt:lpstr>Presentación de PowerPoint</vt:lpstr>
      <vt:lpstr>Presentación de PowerPoint</vt:lpstr>
      <vt:lpstr>Presentación de PowerPoint</vt:lpstr>
      <vt:lpstr>Clasificación por los estados de sarcopenia</vt:lpstr>
      <vt:lpstr>Clasificación por los estados de sarcopenia</vt:lpstr>
      <vt:lpstr>Probabilidad de supervivencia por sexo  </vt:lpstr>
      <vt:lpstr>Curvas de supervivencia de Kaplan-Meier  </vt:lpstr>
      <vt:lpstr>Curvas de supervivencia de Kaplan-Meier (dinamometría)  </vt:lpstr>
      <vt:lpstr>Presentación de PowerPoint</vt:lpstr>
      <vt:lpstr>Hipótesis de la propuesta </vt:lpstr>
      <vt:lpstr>Objetivos de la propuesta </vt:lpstr>
      <vt:lpstr>Metodología a utilizar</vt:lpstr>
      <vt:lpstr>Metodología experimental a utilizar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Usuarios y/o beneficiarios finales de los resultados del proyecto </vt:lpstr>
      <vt:lpstr>Validación longitudinal</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Guillermo Chechilnitzky Gertner</dc:creator>
  <cp:lastModifiedBy>Lidia Lera</cp:lastModifiedBy>
  <cp:revision>236</cp:revision>
  <dcterms:created xsi:type="dcterms:W3CDTF">2015-02-05T23:35:35Z</dcterms:created>
  <dcterms:modified xsi:type="dcterms:W3CDTF">2017-04-03T19:13:30Z</dcterms:modified>
</cp:coreProperties>
</file>