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19"/>
  </p:notesMasterIdLst>
  <p:handoutMasterIdLst>
    <p:handoutMasterId r:id="rId20"/>
  </p:handoutMasterIdLst>
  <p:sldIdLst>
    <p:sldId id="1077" r:id="rId2"/>
    <p:sldId id="1071" r:id="rId3"/>
    <p:sldId id="1069" r:id="rId4"/>
    <p:sldId id="1037" r:id="rId5"/>
    <p:sldId id="1038" r:id="rId6"/>
    <p:sldId id="1075" r:id="rId7"/>
    <p:sldId id="1057" r:id="rId8"/>
    <p:sldId id="1058" r:id="rId9"/>
    <p:sldId id="1059" r:id="rId10"/>
    <p:sldId id="1047" r:id="rId11"/>
    <p:sldId id="1076" r:id="rId12"/>
    <p:sldId id="1060" r:id="rId13"/>
    <p:sldId id="1061" r:id="rId14"/>
    <p:sldId id="961" r:id="rId15"/>
    <p:sldId id="1062" r:id="rId16"/>
    <p:sldId id="1066" r:id="rId17"/>
    <p:sldId id="1078" r:id="rId1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EF4144"/>
    <a:srgbClr val="5185BD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3761" autoAdjust="0"/>
  </p:normalViewPr>
  <p:slideViewPr>
    <p:cSldViewPr snapToObjects="1">
      <p:cViewPr varScale="1">
        <p:scale>
          <a:sx n="106" d="100"/>
          <a:sy n="106" d="100"/>
        </p:scale>
        <p:origin x="-1680" y="-84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18/11/2015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11/18/2015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10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3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55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113485-DAC4-4F25-B039-9DF0BC6892C6}" type="slidenum">
              <a:rPr lang="en-US" altLang="es-CL">
                <a:latin typeface="Calibri" pitchFamily="34" charset="0"/>
              </a:rPr>
              <a:pPr/>
              <a:t>11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916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91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A51FB256-92B9-44D1-B523-97DEA62F31A2}" type="slidenum">
              <a:rPr lang="en-US" altLang="es-CL">
                <a:latin typeface="Calibri" pitchFamily="34" charset="0"/>
              </a:rPr>
              <a:pPr/>
              <a:t>14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99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9558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F40B2BC7-933C-4219-88E4-42932287BDED}" type="slidenum">
              <a:rPr lang="en-US" altLang="es-CL">
                <a:latin typeface="Calibri" pitchFamily="34" charset="0"/>
              </a:rPr>
              <a:pPr/>
              <a:t>17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27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2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80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99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18FD455-AD6A-4E28-BBC0-8D7AD34FBB0B}" type="slidenum">
              <a:rPr lang="en-US" altLang="es-CL">
                <a:latin typeface="Calibri" pitchFamily="34" charset="0"/>
              </a:rPr>
              <a:pPr/>
              <a:t>3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3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4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595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5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6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6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22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7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189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8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53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18F259B1-3B35-407C-AF25-59CA1E9AD38E}" type="slidenum">
              <a:rPr lang="en-US" altLang="es-CL">
                <a:latin typeface="Calibri" pitchFamily="34" charset="0"/>
              </a:rPr>
              <a:pPr/>
              <a:t>9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 smtClean="0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 smtClean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 smtClean="0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 smtClean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arcador de texto 2"/>
          <p:cNvSpPr>
            <a:spLocks noGrp="1"/>
          </p:cNvSpPr>
          <p:nvPr>
            <p:ph idx="1"/>
          </p:nvPr>
        </p:nvSpPr>
        <p:spPr>
          <a:xfrm>
            <a:off x="406400" y="2773679"/>
            <a:ext cx="8331200" cy="3375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  <a:lumOff val="2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2"/>
          </p:nvPr>
        </p:nvSpPr>
        <p:spPr>
          <a:xfrm>
            <a:off x="406400" y="1066801"/>
            <a:ext cx="8331200" cy="74758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  <p:sp>
        <p:nvSpPr>
          <p:cNvPr id="9" name="Marcador de contenido 12"/>
          <p:cNvSpPr>
            <a:spLocks noGrp="1"/>
          </p:cNvSpPr>
          <p:nvPr>
            <p:ph sz="quarter" idx="13"/>
          </p:nvPr>
        </p:nvSpPr>
        <p:spPr>
          <a:xfrm>
            <a:off x="406400" y="1966784"/>
            <a:ext cx="8331200" cy="380178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91719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734894396"/>
      </p:ext>
    </p:extLst>
  </p:cSld>
  <p:clrMapOvr>
    <a:masterClrMapping/>
  </p:clrMapOvr>
  <p:transition spd="med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pPr/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  <p:sldLayoutId id="2147491089" r:id="rId7"/>
    <p:sldLayoutId id="2147491090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79413" y="2911475"/>
            <a:ext cx="8472487" cy="1189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CL" altLang="es-CL" sz="3200" dirty="0" smtClean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SALUD MÁS OPORTUNA Y DE </a:t>
            </a:r>
            <a:r>
              <a:rPr lang="es-CL" altLang="es-CL" sz="3200" dirty="0" smtClean="0">
                <a:latin typeface="Candara" pitchFamily="34" charset="0"/>
                <a:ea typeface="Tahoma" pitchFamily="34" charset="0"/>
                <a:cs typeface="Candara" pitchFamily="34" charset="0"/>
              </a:rPr>
              <a:t>CALIDAD</a:t>
            </a:r>
          </a:p>
          <a:p>
            <a:pPr algn="ctr"/>
            <a:r>
              <a:rPr lang="es-ES_tradnl" altLang="es-CL" sz="3200" b="0" dirty="0" smtClean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Presupuesto </a:t>
            </a:r>
            <a:r>
              <a:rPr lang="es-ES_tradnl" altLang="es-CL" sz="3200" b="0" dirty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Inversiones año </a:t>
            </a:r>
            <a:r>
              <a:rPr lang="es-ES_tradnl" altLang="es-CL" sz="3200" b="0" dirty="0" smtClean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2016</a:t>
            </a: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7435850" y="5780088"/>
            <a:ext cx="12430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s-CL" altLang="es-CL" sz="1100" dirty="0">
                <a:solidFill>
                  <a:schemeClr val="accent1"/>
                </a:solidFill>
                <a:latin typeface="Candara" pitchFamily="34" charset="0"/>
              </a:rPr>
              <a:t>Carmen Castillo T.</a:t>
            </a:r>
          </a:p>
          <a:p>
            <a:r>
              <a:rPr lang="es-CL" altLang="es-CL" sz="1100" dirty="0">
                <a:solidFill>
                  <a:schemeClr val="accent1"/>
                </a:solidFill>
                <a:latin typeface="Candara" pitchFamily="34" charset="0"/>
              </a:rPr>
              <a:t>Ministra de Salud</a:t>
            </a:r>
          </a:p>
          <a:p>
            <a:r>
              <a:rPr lang="es-CL" altLang="es-CL" sz="1100" dirty="0" smtClean="0">
                <a:solidFill>
                  <a:schemeClr val="accent1"/>
                </a:solidFill>
                <a:latin typeface="Candara" pitchFamily="34" charset="0"/>
              </a:rPr>
              <a:t>Noviembre, </a:t>
            </a:r>
            <a:r>
              <a:rPr lang="es-CL" altLang="es-CL" sz="1100" dirty="0">
                <a:solidFill>
                  <a:schemeClr val="accent1"/>
                </a:solidFill>
                <a:latin typeface="Candara" pitchFamily="34" charset="0"/>
              </a:rPr>
              <a:t>2015</a:t>
            </a:r>
          </a:p>
        </p:txBody>
      </p:sp>
      <p:grpSp>
        <p:nvGrpSpPr>
          <p:cNvPr id="113668" name="Group 26"/>
          <p:cNvGrpSpPr>
            <a:grpSpLocks/>
          </p:cNvGrpSpPr>
          <p:nvPr/>
        </p:nvGrpSpPr>
        <p:grpSpPr bwMode="auto">
          <a:xfrm>
            <a:off x="200025" y="4594225"/>
            <a:ext cx="8745538" cy="617538"/>
            <a:chOff x="356900" y="4419908"/>
            <a:chExt cx="8745040" cy="618511"/>
          </a:xfrm>
        </p:grpSpPr>
        <p:grpSp>
          <p:nvGrpSpPr>
            <p:cNvPr id="113669" name="2 Grupo"/>
            <p:cNvGrpSpPr>
              <a:grpSpLocks/>
            </p:cNvGrpSpPr>
            <p:nvPr/>
          </p:nvGrpSpPr>
          <p:grpSpPr bwMode="auto">
            <a:xfrm>
              <a:off x="356900" y="4419908"/>
              <a:ext cx="5976254" cy="614680"/>
              <a:chOff x="3608088" y="5329398"/>
              <a:chExt cx="4743450" cy="508540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9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670" name="2 Grupo"/>
            <p:cNvGrpSpPr>
              <a:grpSpLocks/>
            </p:cNvGrpSpPr>
            <p:nvPr/>
          </p:nvGrpSpPr>
          <p:grpSpPr bwMode="auto">
            <a:xfrm>
              <a:off x="6651026" y="4419908"/>
              <a:ext cx="2450914" cy="618511"/>
              <a:chOff x="4858918" y="5329398"/>
              <a:chExt cx="1945330" cy="508540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8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3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894324649"/>
      </p:ext>
    </p:extLst>
  </p:cSld>
  <p:clrMapOvr>
    <a:masterClrMapping/>
  </p:clrMapOvr>
  <p:transition spd="med" advClick="0" advTm="4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sz="2400" b="1" dirty="0" smtClean="0">
                <a:solidFill>
                  <a:srgbClr val="5185BD"/>
                </a:solidFill>
                <a:latin typeface="Candara" panose="020E0502030303020204" pitchFamily="34" charset="0"/>
              </a:rPr>
              <a:t>     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AVANCES 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58750" y="1002813"/>
            <a:ext cx="866140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s-CL" altLang="es-C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76 Establecimientos de Atención Primaria en Licitación de Obras</a:t>
            </a:r>
            <a:endParaRPr lang="es-CL" altLang="es-CL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graphicFrame>
        <p:nvGraphicFramePr>
          <p:cNvPr id="6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410720"/>
              </p:ext>
            </p:extLst>
          </p:nvPr>
        </p:nvGraphicFramePr>
        <p:xfrm>
          <a:off x="246875" y="1464775"/>
          <a:ext cx="8352928" cy="506741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81761"/>
                <a:gridCol w="2042479"/>
                <a:gridCol w="2657966"/>
                <a:gridCol w="1670722"/>
              </a:tblGrid>
              <a:tr h="5534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SERVICIO DE SALUD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CENTROS COMUNITARIOS DE SALUD FAMILIAR -CECOSF-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SERVICIOS DE URGENCIA PRIMARIAS DE ALTA RESOLUTIVIDAD -SAR-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CENTROS DE SALUD FAMILIAR -CESFAM-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IQUIQUE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COQUIMBO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O‘HIGGINS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MAULE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ÑUBLE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CONCEPCIÓN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VALDIVIA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CHILOÉ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OCCIDENTE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CENTRAL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SUR ORIENTE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4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ORIENTE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NORTE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4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ACONCAGUA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BIOBÍO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2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ANTOFAGASTA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TALCAHUANO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ARAUCANÍA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ARICA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VIÑA DEL MAR - QUILLOTA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3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RELONCAVÍ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</a:tr>
              <a:tr h="187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AYSÉN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b"/>
                </a:tc>
              </a:tr>
              <a:tr h="2113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MAGALLANES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1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4851" marR="4851" marT="48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922959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3 Marcador de contenido"/>
          <p:cNvSpPr>
            <a:spLocks noGrp="1"/>
          </p:cNvSpPr>
          <p:nvPr>
            <p:ph sz="quarter" idx="4294967295"/>
          </p:nvPr>
        </p:nvSpPr>
        <p:spPr bwMode="auto">
          <a:xfrm>
            <a:off x="251521" y="3090863"/>
            <a:ext cx="8600380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None/>
            </a:pPr>
            <a:r>
              <a:rPr lang="es-CL" altLang="es-CL" b="1" dirty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ÉNFASIS DEL PROYECTO DE PRESUPUESTO 2016</a:t>
            </a:r>
          </a:p>
        </p:txBody>
      </p:sp>
      <p:cxnSp>
        <p:nvCxnSpPr>
          <p:cNvPr id="16" name="9 Conector recto"/>
          <p:cNvCxnSpPr/>
          <p:nvPr/>
        </p:nvCxnSpPr>
        <p:spPr>
          <a:xfrm>
            <a:off x="431800" y="2719388"/>
            <a:ext cx="82804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0 Conector recto"/>
          <p:cNvCxnSpPr/>
          <p:nvPr/>
        </p:nvCxnSpPr>
        <p:spPr>
          <a:xfrm>
            <a:off x="371475" y="4029075"/>
            <a:ext cx="82804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920965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7938" y="188913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192569" name="Content Placeholder 4"/>
          <p:cNvSpPr>
            <a:spLocks noGrp="1"/>
          </p:cNvSpPr>
          <p:nvPr>
            <p:ph sz="quarter" idx="12"/>
          </p:nvPr>
        </p:nvSpPr>
        <p:spPr bwMode="auto">
          <a:xfrm>
            <a:off x="284163" y="315913"/>
            <a:ext cx="8743950" cy="392112"/>
          </a:xfrm>
          <a:solidFill>
            <a:schemeClr val="bg1">
              <a:lumMod val="95000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s-CL" altLang="es-CL" sz="2400" dirty="0">
                <a:latin typeface="Candara" panose="020E0502030303020204" pitchFamily="34" charset="0"/>
                <a:ea typeface="+mj-ea"/>
                <a:cs typeface="Verdana" pitchFamily="34" charset="0"/>
              </a:rPr>
              <a:t>ÉNFASIS PRESUPUESTO 2016 – INVERSIÓN SECTORIAL </a:t>
            </a:r>
          </a:p>
        </p:txBody>
      </p:sp>
      <p:sp>
        <p:nvSpPr>
          <p:cNvPr id="192570" name="Rectángulo 2"/>
          <p:cNvSpPr>
            <a:spLocks noChangeArrowheads="1"/>
          </p:cNvSpPr>
          <p:nvPr/>
        </p:nvSpPr>
        <p:spPr bwMode="auto">
          <a:xfrm>
            <a:off x="1763688" y="1055688"/>
            <a:ext cx="50433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s-CL" altLang="es-CL" sz="2000" b="1" dirty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Presupuesto Inversiones </a:t>
            </a:r>
            <a:r>
              <a:rPr lang="es-CL" altLang="es-CL" sz="2000" b="1" dirty="0" smtClean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2016 </a:t>
            </a:r>
            <a:r>
              <a:rPr lang="es-CL" altLang="es-CL" sz="2000" b="1" dirty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(M$ de 2016)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30054"/>
              </p:ext>
            </p:extLst>
          </p:nvPr>
        </p:nvGraphicFramePr>
        <p:xfrm>
          <a:off x="971600" y="1609730"/>
          <a:ext cx="7128792" cy="4420108"/>
        </p:xfrm>
        <a:graphic>
          <a:graphicData uri="http://schemas.openxmlformats.org/drawingml/2006/table">
            <a:tbl>
              <a:tblPr/>
              <a:tblGrid>
                <a:gridCol w="5114133"/>
                <a:gridCol w="2014659"/>
              </a:tblGrid>
              <a:tr h="3570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ÍTEM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20 Hospitales Construidos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163.926.319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Atención Primaria de Salud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165.117.019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20 Hospitales en Construcción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</a:t>
                      </a:r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6.594.905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Equipamiento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37.861.151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Ambulancias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8.268.708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Carros Odontológicos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752.675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Salud Pública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7.236.927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Centros Reguladores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3.902.890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Normas Técnicas Básicas (NTB)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3.138.409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77137">
                <a:tc>
                  <a:txBody>
                    <a:bodyPr/>
                    <a:lstStyle/>
                    <a:p>
                      <a:pPr algn="l" rtl="0" fontAlgn="t"/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Otras</a:t>
                      </a:r>
                      <a:r>
                        <a:rPr lang="es-C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Obras Mayores Hospitalarias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31.025.798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685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Marco Presupuestario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ndara" panose="020E0502030303020204" pitchFamily="34" charset="0"/>
                        </a:rPr>
                        <a:t>497.824.800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4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7938" y="188913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defPPr>
              <a:defRPr lang="en-US"/>
            </a:defPPr>
            <a:lvl1pPr algn="ctr" eaLnBrk="1" fontAlgn="auto" latinLnBrk="0" hangingPunct="1">
              <a:spcAft>
                <a:spcPts val="0"/>
              </a:spcAft>
              <a:buNone/>
              <a:defRPr sz="2800" b="1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Verdana" pitchFamily="34" charset="0"/>
              </a:defRPr>
            </a:lvl1pPr>
          </a:lstStyle>
          <a:p>
            <a:endParaRPr lang="es-ES_tradnl" altLang="es-CL" dirty="0"/>
          </a:p>
        </p:txBody>
      </p:sp>
      <p:sp>
        <p:nvSpPr>
          <p:cNvPr id="192569" name="Content Placeholder 4"/>
          <p:cNvSpPr>
            <a:spLocks noGrp="1"/>
          </p:cNvSpPr>
          <p:nvPr>
            <p:ph sz="quarter" idx="12"/>
          </p:nvPr>
        </p:nvSpPr>
        <p:spPr bwMode="auto">
          <a:xfrm>
            <a:off x="284163" y="315913"/>
            <a:ext cx="8743950" cy="392112"/>
          </a:xfrm>
          <a:solidFill>
            <a:schemeClr val="bg1">
              <a:lumMod val="95000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/>
          <a:lstStyle/>
          <a:p>
            <a:pPr>
              <a:spcBef>
                <a:spcPct val="0"/>
              </a:spcBef>
            </a:pPr>
            <a:r>
              <a:rPr lang="es-CL" altLang="es-CL" sz="2400" dirty="0">
                <a:latin typeface="Candara" panose="020E0502030303020204" pitchFamily="34" charset="0"/>
                <a:ea typeface="+mj-ea"/>
                <a:cs typeface="Verdana" pitchFamily="34" charset="0"/>
              </a:rPr>
              <a:t>ÉNFASIS PRESUPUESTO 2016 – INVERSIÓN SECTORIAL </a:t>
            </a:r>
          </a:p>
        </p:txBody>
      </p:sp>
      <p:sp>
        <p:nvSpPr>
          <p:cNvPr id="192570" name="Rectángulo 2"/>
          <p:cNvSpPr>
            <a:spLocks noChangeArrowheads="1"/>
          </p:cNvSpPr>
          <p:nvPr/>
        </p:nvSpPr>
        <p:spPr bwMode="auto">
          <a:xfrm>
            <a:off x="1763688" y="1055688"/>
            <a:ext cx="50433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s-CL" altLang="es-CL" sz="2000" b="1" dirty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Presupuesto Inversiones </a:t>
            </a:r>
            <a:r>
              <a:rPr lang="es-CL" altLang="es-CL" sz="2000" b="1" dirty="0" smtClean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2016 </a:t>
            </a:r>
            <a:r>
              <a:rPr lang="es-CL" altLang="es-CL" sz="2000" b="1" dirty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(M$ de 2016)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741961"/>
              </p:ext>
            </p:extLst>
          </p:nvPr>
        </p:nvGraphicFramePr>
        <p:xfrm>
          <a:off x="531384" y="1645805"/>
          <a:ext cx="8217081" cy="4086203"/>
        </p:xfrm>
        <a:graphic>
          <a:graphicData uri="http://schemas.openxmlformats.org/drawingml/2006/table">
            <a:tbl>
              <a:tblPr/>
              <a:tblGrid>
                <a:gridCol w="3803897"/>
                <a:gridCol w="2206592"/>
                <a:gridCol w="2206592"/>
              </a:tblGrid>
              <a:tr h="571944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L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 SALUD FAMILIAR: ESTABLECIMIENTOS DE  ATENCIÓN PRIMARIA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1" i="0" u="none" strike="noStrike">
                          <a:solidFill>
                            <a:srgbClr val="FFFFFF"/>
                          </a:solidFill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1944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Centro de Salud Familiar (CESFAM)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CESFAM Arrastre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25.900.106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680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CESFAM Nuevos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28.528.789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1156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Centros Comunitarios de Salud Familiar (CECOSF)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CECOSF Arrastre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512.475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1156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CECOSF Nuevos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13.500.525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1156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Servicios Atención Primarios de Urgencia de Alta </a:t>
                      </a:r>
                      <a:r>
                        <a:rPr lang="es-C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Resolutividad</a:t>
                      </a:r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 (SAR)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SAR Arrastre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16.430.206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4243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SAR Nuevos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6</a:t>
                      </a:r>
                      <a:r>
                        <a:rPr lang="es-C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5.529.096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11566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Otros Dispositivos de Atención Primaria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14.715.821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26809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es-C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TOTAL ANUAL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165.117.019</a:t>
                      </a:r>
                      <a:endParaRPr lang="es-CL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5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8" name="Imagen 2" descr="MAPA-PROYECTOS-HOSPITALARIOS-CONSTRUIDOS-MARZO-201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92" t="10213" r="12759"/>
          <a:stretch>
            <a:fillRect/>
          </a:stretch>
        </p:blipFill>
        <p:spPr bwMode="auto">
          <a:xfrm>
            <a:off x="6516216" y="1271686"/>
            <a:ext cx="2157413" cy="561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41943"/>
              </p:ext>
            </p:extLst>
          </p:nvPr>
        </p:nvGraphicFramePr>
        <p:xfrm>
          <a:off x="251520" y="980728"/>
          <a:ext cx="4473575" cy="5408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8236"/>
                <a:gridCol w="1185339"/>
              </a:tblGrid>
              <a:tr h="2822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chemeClr val="bg1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HOSPITAL</a:t>
                      </a:r>
                      <a:endParaRPr lang="es-ES_tradnl" sz="1100" dirty="0">
                        <a:solidFill>
                          <a:schemeClr val="bg1"/>
                        </a:solidFill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FFFFFF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POBLACIÓN BENEFICIARIA</a:t>
                      </a:r>
                      <a:endParaRPr lang="es-ES_tradnl" sz="1100" dirty="0">
                        <a:solidFill>
                          <a:srgbClr val="FFFFFF"/>
                        </a:solidFill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1.-REPOSICIÓN HOSPITAL DE CALAMA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176.459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2.- REPOSICIÓN HOSPITAL DE SALAMANCA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27.298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3.-REPOSICIÓN HOSPITAL DE OVALLE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120.469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4.-NORMALIZACIÓN HOSPITAL GUSTAVO FRICKE (1ª ETAPA)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323.530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5.-REPOSICIÓN HOSPITAL DE CHIMBARONGO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37.424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6.-REPOSICIÓN HOSPITAL DE FLORIDA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8.939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7.-REPOSICIÓN HOSPITAL DE PENCO-LIRQUÉN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51.611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8.-REPOSICIÓN HOSPITAL DE PITRUFQUÉN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24.672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9.-NORMALIZACIÓN HOSPITAL DE MAKEWE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8.558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10.-REPOSICIÓN HOSPITAL DE CUNCO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19.047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11.-REPOSICIÓN HOSPITAL DE CARAHUE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26.562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12.-REPOSICIÓN HOSPITAL DE SAN JUAN DE LA COSTA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7.525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13.-REPOSICIÓN HOSPITAL DE QUILACAHUÍN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10.490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14.-REPOSICIÓN HOSPITAL DE LANCO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17.620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15.-REPOSICIÓN HOSPITAL DE FUTALEUFÚ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3.382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16.-REPOSICIÓN  HOSPITAL </a:t>
                      </a:r>
                      <a:r>
                        <a:rPr lang="es-ES_tradnl" sz="900" b="1" dirty="0" smtClean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QUEILÉN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5.560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17.-REPOSICIÓN HOSPITAL DE PUERTO AYSÉN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27.644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18.-REPOSICIÓN HOSPITAL DE PUERTO NATALES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21.556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19.-REPOSICIÓN HOSPITAL EXEQUIEL GONZÁLEZ CORTÉS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288.721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20.-REPOSICIÓN HOSPITAL DE PORVENIR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7.446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21.-REPOSICIÓN HOSPITAL DE COLLIPULLI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33.771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22.-REPOSICIÓN HOSPITAL DE CURACAUTÍN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17.221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FONDOS PROVENIENTES DE LOS GOBIERNOS REGIONALES</a:t>
                      </a:r>
                      <a:endParaRPr lang="es-ES_tradnl" sz="1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23.-REPOSICIÓN HOSPITAL DE HUASCO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10.263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24.-REPOSICIÓN HOSPITAL DE DIEGO DE ALMAGRO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15.224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25.-REPOSICIÓN HOSPITAL CHILE CHICO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5.098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26.-REPOSICIÓN HOSPITAL COCHRANE</a:t>
                      </a:r>
                      <a:endParaRPr lang="es-ES_tradnl" sz="110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3.356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900" b="1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27.-CONSTRUCCIÓN HOSPITAL PUERTO WILLIAMS</a:t>
                      </a:r>
                      <a:endParaRPr lang="es-ES_tradnl" sz="110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050" dirty="0">
                          <a:solidFill>
                            <a:srgbClr val="475156"/>
                          </a:solidFill>
                          <a:effectLst/>
                          <a:latin typeface="Candara"/>
                          <a:ea typeface="Times New Roman"/>
                          <a:cs typeface="Candara"/>
                        </a:rPr>
                        <a:t>2.262</a:t>
                      </a:r>
                      <a:endParaRPr lang="es-ES_tradnl" sz="1050" dirty="0">
                        <a:effectLst/>
                        <a:latin typeface="Candara"/>
                        <a:ea typeface="ＭＳ 明朝"/>
                        <a:cs typeface="Candar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90561" name="CuadroTexto 1"/>
          <p:cNvSpPr txBox="1">
            <a:spLocks noChangeArrowheads="1"/>
          </p:cNvSpPr>
          <p:nvPr/>
        </p:nvSpPr>
        <p:spPr bwMode="auto">
          <a:xfrm>
            <a:off x="4967536" y="923022"/>
            <a:ext cx="41764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s-CL" altLang="es-CL" sz="1600" b="1" dirty="0">
                <a:solidFill>
                  <a:srgbClr val="5185BD"/>
                </a:solidFill>
                <a:latin typeface="Candara" pitchFamily="34" charset="0"/>
              </a:rPr>
              <a:t>27 HOSPITALES </a:t>
            </a:r>
            <a:r>
              <a:rPr lang="es-CL" altLang="es-CL" sz="1600" b="1" dirty="0" smtClean="0">
                <a:solidFill>
                  <a:srgbClr val="5185BD"/>
                </a:solidFill>
                <a:latin typeface="Candara" pitchFamily="34" charset="0"/>
              </a:rPr>
              <a:t>CONSTRUIDOS </a:t>
            </a:r>
            <a:r>
              <a:rPr lang="es-CL" altLang="es-CL" sz="1600" b="1" dirty="0">
                <a:solidFill>
                  <a:srgbClr val="5185BD"/>
                </a:solidFill>
                <a:latin typeface="Candara" pitchFamily="34" charset="0"/>
              </a:rPr>
              <a:t>MARZO </a:t>
            </a:r>
            <a:r>
              <a:rPr lang="es-CL" altLang="es-CL" sz="1600" b="1" dirty="0" smtClean="0">
                <a:solidFill>
                  <a:srgbClr val="5185BD"/>
                </a:solidFill>
                <a:latin typeface="Candara" pitchFamily="34" charset="0"/>
              </a:rPr>
              <a:t>2018</a:t>
            </a:r>
            <a:endParaRPr lang="es-CL" altLang="es-CL" sz="1600" b="1" dirty="0">
              <a:solidFill>
                <a:srgbClr val="5185BD"/>
              </a:solidFill>
              <a:latin typeface="Candar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0" y="156616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anchor="ctr"/>
          <a:lstStyle>
            <a:lvl1pPr marL="0" marR="0" indent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spc="0">
                <a:solidFill>
                  <a:schemeClr val="accent1"/>
                </a:solidFill>
                <a:latin typeface="Candara" panose="020E0502030303020204" pitchFamily="34" charset="0"/>
                <a:ea typeface="+mj-ea"/>
                <a:cs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latin typeface="+mn-lt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latin typeface="+mn-lt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latin typeface="+mn-lt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+mn-lt"/>
                <a:ea typeface="MS PGothic" panose="020B0600070205080204" pitchFamily="34" charset="-128"/>
              </a:defRPr>
            </a:lvl5pPr>
            <a:lvl6pPr marL="25146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6pPr>
            <a:lvl7pPr marL="29718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7pPr>
            <a:lvl8pPr marL="34290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8pPr>
            <a:lvl9pPr marL="3886200" indent="-228600" defTabSz="457200">
              <a:spcBef>
                <a:spcPct val="20000"/>
              </a:spcBef>
              <a:buFont typeface="Arial"/>
              <a:buChar char="•"/>
              <a:defRPr sz="2000">
                <a:latin typeface="+mn-lt"/>
                <a:ea typeface="+mn-ea"/>
              </a:defRPr>
            </a:lvl9pPr>
          </a:lstStyle>
          <a:p>
            <a:r>
              <a:rPr lang="es-ES_tradnl" altLang="es-CL" dirty="0"/>
              <a:t>      ÉNFASIS 2016 – INVERSIÓN SECTORIAL</a:t>
            </a:r>
          </a:p>
        </p:txBody>
      </p:sp>
      <p:sp>
        <p:nvSpPr>
          <p:cNvPr id="2" name="Cerrar llave 1"/>
          <p:cNvSpPr/>
          <p:nvPr/>
        </p:nvSpPr>
        <p:spPr>
          <a:xfrm>
            <a:off x="4860032" y="1261576"/>
            <a:ext cx="360040" cy="512776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5292080" y="3502749"/>
            <a:ext cx="1532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2"/>
                </a:solidFill>
                <a:latin typeface="Candara" panose="020E0502030303020204" pitchFamily="34" charset="0"/>
              </a:rPr>
              <a:t>1.301.708 beneficiarios</a:t>
            </a:r>
            <a:endParaRPr lang="es-CL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7938" y="188913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193539" name="Content Placeholder 4"/>
          <p:cNvSpPr>
            <a:spLocks noGrp="1"/>
          </p:cNvSpPr>
          <p:nvPr>
            <p:ph sz="quarter" idx="12"/>
          </p:nvPr>
        </p:nvSpPr>
        <p:spPr bwMode="auto">
          <a:xfrm>
            <a:off x="284163" y="315913"/>
            <a:ext cx="8743950" cy="392112"/>
          </a:xfrm>
          <a:solidFill>
            <a:schemeClr val="bg1">
              <a:lumMod val="95000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/>
          <a:lstStyle/>
          <a:p>
            <a:pPr>
              <a:spcBef>
                <a:spcPct val="0"/>
              </a:spcBef>
            </a:pPr>
            <a:r>
              <a:rPr lang="es-CL" altLang="es-CL" sz="2400" dirty="0">
                <a:latin typeface="Candara" panose="020E0502030303020204" pitchFamily="34" charset="0"/>
                <a:ea typeface="+mj-ea"/>
                <a:cs typeface="Verdana" pitchFamily="34" charset="0"/>
              </a:rPr>
              <a:t>ÉNFASIS PRESUPUESTO 2016 – INVERSIÓN SECTORIAL </a:t>
            </a:r>
          </a:p>
        </p:txBody>
      </p:sp>
      <p:sp>
        <p:nvSpPr>
          <p:cNvPr id="193540" name="Rectángulo 2"/>
          <p:cNvSpPr>
            <a:spLocks noChangeArrowheads="1"/>
          </p:cNvSpPr>
          <p:nvPr/>
        </p:nvSpPr>
        <p:spPr bwMode="auto">
          <a:xfrm>
            <a:off x="468313" y="836712"/>
            <a:ext cx="42675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s-CL" altLang="es-CL" sz="2000" b="1" dirty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Hospitales en </a:t>
            </a:r>
            <a:r>
              <a:rPr lang="es-CL" altLang="es-CL" sz="2000" b="1" dirty="0" smtClean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Construcción (M$ 2015)</a:t>
            </a:r>
            <a:endParaRPr lang="es-CL" altLang="es-CL" sz="2000" b="1" dirty="0">
              <a:solidFill>
                <a:schemeClr val="accent1"/>
              </a:solidFill>
              <a:latin typeface="Candara" pitchFamily="34" charset="0"/>
              <a:ea typeface="MS PGothic" pitchFamily="34" charset="-128"/>
            </a:endParaRPr>
          </a:p>
        </p:txBody>
      </p:sp>
      <p:graphicFrame>
        <p:nvGraphicFramePr>
          <p:cNvPr id="8" name="Marcador de contenido 4"/>
          <p:cNvGraphicFramePr>
            <a:graphicFrameLocks noGrp="1"/>
          </p:cNvGraphicFramePr>
          <p:nvPr>
            <p:ph idx="18"/>
            <p:extLst>
              <p:ext uri="{D42A27DB-BD31-4B8C-83A1-F6EECF244321}">
                <p14:modId xmlns:p14="http://schemas.microsoft.com/office/powerpoint/2010/main" val="3524051004"/>
              </p:ext>
            </p:extLst>
          </p:nvPr>
        </p:nvGraphicFramePr>
        <p:xfrm>
          <a:off x="611559" y="1340768"/>
          <a:ext cx="7920881" cy="5112564"/>
        </p:xfrm>
        <a:graphic>
          <a:graphicData uri="http://schemas.openxmlformats.org/drawingml/2006/table">
            <a:tbl>
              <a:tblPr/>
              <a:tblGrid>
                <a:gridCol w="4155218"/>
                <a:gridCol w="1255221"/>
                <a:gridCol w="1255221"/>
                <a:gridCol w="1255221"/>
              </a:tblGrid>
              <a:tr h="28945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Nombre Hospital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ANGOL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1.950.000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6.056.369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17.493.807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31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COMPLEJO ASISTENCIAL PADRE LAS CASAS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4.500.000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10.590.660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16.303.928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CASABLANCA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3.448.678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2.359.841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5.730.707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HOSPITAL DE SAN ANTONIO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5.100.000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7.000.000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20.648.767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ALTO HOSPICIO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864.000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43.636.787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QUELLÓN</a:t>
                      </a:r>
                      <a:endParaRPr lang="es-CL" sz="1200" u="none" strike="noStrike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4.912.678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9.582.579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14.377.371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MELIPILLA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1.190.972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210.375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11.699.022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COMPLEJO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HOSPITALARIO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 ÑUBLE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20.925.564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PROVINCIAL DE CURICÓ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2.052.000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5.467.000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32.200.000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0795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BARROS LUCO TRUDEAU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8.500.000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5.100.000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25.349.637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BASE DE LINARES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2.430.202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14.103.348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COMPLEJO ASISTENCIAL DR.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SÓTERO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RÍO</a:t>
                      </a:r>
                      <a:endParaRPr lang="es-CL" sz="1200" u="none" strike="noStrike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2.500.000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2.500.000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25.269.613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QUILLOTA PETORCA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1.305.000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32.200.000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PROVINCIAL MARGA </a:t>
                      </a:r>
                      <a:r>
                        <a:rPr lang="es-CL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MARGA</a:t>
                      </a:r>
                      <a:endParaRPr lang="es-CL" sz="1200" u="none" strike="noStrike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2.467.107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16.800.000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LONQUIMAY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1.072.051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4.023.974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4.998.974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HOSPITAL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SAN LUIS DE BUIN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860.998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6.944.100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BASE CAUQUENES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FNDR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FNDR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VILLARRICA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1.654.191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8.267.317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ANCUD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4.348.368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9.242.057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22.805.061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NUEVO HOSPITAL DE PUENTE ALTO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1.346.667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2.430.000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17.743.087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318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TERCERA ETAPA  HOSPITAL LAS HIGUERAS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3.509.492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14.921.002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CDT HOSPITAL DE LA SERENA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3.471.713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13.450.901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179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HOSPITAL DE LEBU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550.000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256.968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17.139.936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0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7938" y="188913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193539" name="Content Placeholder 4"/>
          <p:cNvSpPr>
            <a:spLocks noGrp="1"/>
          </p:cNvSpPr>
          <p:nvPr>
            <p:ph sz="quarter" idx="12"/>
          </p:nvPr>
        </p:nvSpPr>
        <p:spPr bwMode="auto">
          <a:xfrm>
            <a:off x="179512" y="315913"/>
            <a:ext cx="8972426" cy="392112"/>
          </a:xfrm>
          <a:solidFill>
            <a:schemeClr val="bg1">
              <a:lumMod val="95000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ctr"/>
          <a:lstStyle/>
          <a:p>
            <a:pPr>
              <a:spcBef>
                <a:spcPct val="0"/>
              </a:spcBef>
            </a:pPr>
            <a:r>
              <a:rPr lang="es-CL" altLang="es-CL" sz="2400" dirty="0">
                <a:latin typeface="Candara" panose="020E0502030303020204" pitchFamily="34" charset="0"/>
                <a:ea typeface="+mj-ea"/>
                <a:cs typeface="Verdana" pitchFamily="34" charset="0"/>
              </a:rPr>
              <a:t>ÉNFASIS PRESUPUESTO 2016 – INVERSIÓN SECTORIAL </a:t>
            </a:r>
            <a:r>
              <a:rPr lang="es-CL" altLang="es-CL" sz="2400" dirty="0" smtClean="0">
                <a:latin typeface="Candara" panose="020E0502030303020204" pitchFamily="34" charset="0"/>
                <a:ea typeface="+mj-ea"/>
                <a:cs typeface="Verdana" pitchFamily="34" charset="0"/>
              </a:rPr>
              <a:t>Y REGIONAL</a:t>
            </a:r>
            <a:endParaRPr lang="es-CL" altLang="es-CL" sz="2400" dirty="0">
              <a:latin typeface="Candara" panose="020E0502030303020204" pitchFamily="34" charset="0"/>
              <a:ea typeface="+mj-ea"/>
              <a:cs typeface="Verdana" pitchFamily="34" charset="0"/>
            </a:endParaRPr>
          </a:p>
        </p:txBody>
      </p:sp>
      <p:sp>
        <p:nvSpPr>
          <p:cNvPr id="193540" name="Rectángulo 2"/>
          <p:cNvSpPr>
            <a:spLocks noChangeArrowheads="1"/>
          </p:cNvSpPr>
          <p:nvPr/>
        </p:nvSpPr>
        <p:spPr bwMode="auto">
          <a:xfrm>
            <a:off x="468313" y="836712"/>
            <a:ext cx="42675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r>
              <a:rPr lang="es-CL" altLang="es-CL" sz="2000" b="1" dirty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Hospitales en </a:t>
            </a:r>
            <a:r>
              <a:rPr lang="es-CL" altLang="es-CL" sz="2000" b="1" dirty="0" smtClean="0">
                <a:solidFill>
                  <a:schemeClr val="accent1"/>
                </a:solidFill>
                <a:latin typeface="Candara" pitchFamily="34" charset="0"/>
                <a:ea typeface="MS PGothic" pitchFamily="34" charset="-128"/>
              </a:rPr>
              <a:t>Construcción (M$ 2015)</a:t>
            </a:r>
            <a:endParaRPr lang="es-CL" altLang="es-CL" sz="2000" b="1" dirty="0">
              <a:solidFill>
                <a:schemeClr val="accent1"/>
              </a:solidFill>
              <a:latin typeface="Candara" pitchFamily="34" charset="0"/>
              <a:ea typeface="MS PGothic" pitchFamily="34" charset="-128"/>
            </a:endParaRPr>
          </a:p>
        </p:txBody>
      </p:sp>
      <p:graphicFrame>
        <p:nvGraphicFramePr>
          <p:cNvPr id="8" name="Marcador de contenido 4"/>
          <p:cNvGraphicFramePr>
            <a:graphicFrameLocks noGrp="1"/>
          </p:cNvGraphicFramePr>
          <p:nvPr>
            <p:ph idx="18"/>
            <p:extLst>
              <p:ext uri="{D42A27DB-BD31-4B8C-83A1-F6EECF244321}">
                <p14:modId xmlns:p14="http://schemas.microsoft.com/office/powerpoint/2010/main" val="1913405729"/>
              </p:ext>
            </p:extLst>
          </p:nvPr>
        </p:nvGraphicFramePr>
        <p:xfrm>
          <a:off x="611559" y="1268760"/>
          <a:ext cx="7920881" cy="5184571"/>
        </p:xfrm>
        <a:graphic>
          <a:graphicData uri="http://schemas.openxmlformats.org/drawingml/2006/table">
            <a:tbl>
              <a:tblPr/>
              <a:tblGrid>
                <a:gridCol w="4155218"/>
                <a:gridCol w="1255221"/>
                <a:gridCol w="1255221"/>
                <a:gridCol w="1255221"/>
              </a:tblGrid>
              <a:tr h="29353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Nombre Hospital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58ED5"/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ANGOL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4.450.000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7.056.369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17.493.807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590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COMPLEJO ASISTENCIAL PADRE LAS CASAS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5.500.000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14.090.660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16.303.928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CASABLANCA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3.448.678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3.394.950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5.730.707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HOSPITAL DE SAN ANTONIO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10.100.000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10.000.000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24.848.767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ALTO HOSPICIO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864.000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43.636.787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QUELLÓN</a:t>
                      </a:r>
                      <a:endParaRPr lang="es-CL" sz="1200" u="none" strike="noStrike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4.912.678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9.582.579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14.377.371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MELIPILLA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1.190.972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6.210.375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11.699.022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COMPLEJO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HOSPITALARIO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 ÑUBLE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20.925.564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PROVINCIAL DE CURICÓ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2.052.000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5.467.000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32.200.000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362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BARROS LUCO TRUDEAU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8.500.000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5.100.000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25.349.637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BASE DE LINARES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2.430.202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14.103.348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COMPLEJO ASISTENCIAL DR.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SÓTERO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DEL </a:t>
                      </a:r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RÍO</a:t>
                      </a:r>
                      <a:endParaRPr lang="es-CL" sz="1200" u="none" strike="noStrike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2.500.000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</a:t>
                      </a:r>
                      <a:r>
                        <a:rPr lang="es-C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2.500.000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25.269.613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QUILLOTA PETORCA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1.305.000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8.000.000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32.200.000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PROVINCIAL MARGA </a:t>
                      </a:r>
                      <a:r>
                        <a:rPr lang="es-CL" sz="12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MARGA</a:t>
                      </a:r>
                      <a:endParaRPr lang="es-CL" sz="1200" u="none" strike="noStrike" kern="1200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2.467.107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16.800.000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LONQUIMAY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1.072.051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4.023.974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4.998.974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DEL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SAN LUIS DE BUIN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2.607.828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6.944.100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BASE CAUQUENES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FNDR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FNDR 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VILLARRICA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1.300.000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3.021.519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10.241.708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HOSPITAL DE ANCUD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4.348.368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9.242.057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22.805.061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NUEVO HOSPITAL DE PUENTE ALTO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1.346.667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2.430.000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17.743.087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590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NORMALIZACIÓN </a:t>
                      </a:r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TERCERA ETAPA  HOSPITAL LAS HIGUERAS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5.000.000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10.509.492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14.921.002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CONSTRUCCIÓN CDT HOSPITAL DE LA SERENA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3.471.713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 7.800.000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13.450.901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4780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  <a:ea typeface="+mn-ea"/>
                          <a:cs typeface="+mn-cs"/>
                        </a:rPr>
                        <a:t>REPOSICIÓN HOSPITAL DE LEBU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550.000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1.656.968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anose="020E0502030303020204" pitchFamily="34" charset="0"/>
                        </a:rPr>
                        <a:t>19.754.936 </a:t>
                      </a:r>
                      <a:endParaRPr lang="es-CL" sz="1200" b="0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0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4" descr="14_MSAL_TXCH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2513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466138"/>
      </p:ext>
    </p:extLst>
  </p:cSld>
  <p:clrMapOvr>
    <a:masterClrMapping/>
  </p:clrMapOvr>
  <p:transition spd="med" advClick="0" advTm="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C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PRESUPUESTO DE EXPANSIÓN SALUD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89240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6"/>
          <p:cNvSpPr txBox="1">
            <a:spLocks noChangeArrowheads="1"/>
          </p:cNvSpPr>
          <p:nvPr/>
        </p:nvSpPr>
        <p:spPr bwMode="auto">
          <a:xfrm>
            <a:off x="107950" y="928670"/>
            <a:ext cx="8856538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/>
            <a:r>
              <a:rPr lang="es-CL" altLang="es-CL" sz="11500" b="1" dirty="0">
                <a:solidFill>
                  <a:srgbClr val="EF4144"/>
                </a:solidFill>
                <a:latin typeface="Candara" pitchFamily="34" charset="0"/>
              </a:rPr>
              <a:t>+5,1</a:t>
            </a:r>
            <a:r>
              <a:rPr lang="es-CL" altLang="es-CL" sz="11500" b="1" dirty="0" smtClean="0">
                <a:solidFill>
                  <a:srgbClr val="EF4144"/>
                </a:solidFill>
                <a:latin typeface="Candara" pitchFamily="34" charset="0"/>
              </a:rPr>
              <a:t>%</a:t>
            </a:r>
            <a:endParaRPr lang="es-CL" altLang="es-CL" sz="4000" b="1" dirty="0">
              <a:solidFill>
                <a:srgbClr val="EF4144"/>
              </a:solidFill>
              <a:latin typeface="Candara" pitchFamily="34" charset="0"/>
            </a:endParaRPr>
          </a:p>
          <a:p>
            <a:pPr algn="ctr" eaLnBrk="1" hangingPunct="1"/>
            <a:r>
              <a:rPr lang="es-CL" altLang="es-CL" sz="3600" b="1" dirty="0" smtClean="0">
                <a:solidFill>
                  <a:srgbClr val="006CB7"/>
                </a:solidFill>
                <a:latin typeface="Candara" pitchFamily="34" charset="0"/>
              </a:rPr>
              <a:t>M$320.376.465</a:t>
            </a:r>
          </a:p>
          <a:p>
            <a:pPr algn="ctr" eaLnBrk="1" hangingPunct="1"/>
            <a:endParaRPr lang="es-CL" altLang="es-CL" sz="3600" b="1" dirty="0" smtClean="0">
              <a:solidFill>
                <a:srgbClr val="006CB7"/>
              </a:solidFill>
              <a:latin typeface="Candara" pitchFamily="34" charset="0"/>
            </a:endParaRPr>
          </a:p>
          <a:p>
            <a:pPr algn="ctr" eaLnBrk="1" hangingPunct="1"/>
            <a:r>
              <a:rPr lang="es-CL" altLang="es-CL" sz="3600" b="1" dirty="0" smtClean="0">
                <a:solidFill>
                  <a:srgbClr val="006CB7"/>
                </a:solidFill>
                <a:latin typeface="Candara" pitchFamily="34" charset="0"/>
              </a:rPr>
              <a:t>M$6.699.658.239</a:t>
            </a:r>
          </a:p>
          <a:p>
            <a:pPr algn="ctr" eaLnBrk="1" hangingPunct="1"/>
            <a:r>
              <a:rPr lang="es-CL" altLang="es-CL" sz="4000" b="1" dirty="0" smtClean="0">
                <a:solidFill>
                  <a:srgbClr val="FF0000"/>
                </a:solidFill>
                <a:latin typeface="Candara" pitchFamily="34" charset="0"/>
              </a:rPr>
              <a:t>16,6% del presupuesto general</a:t>
            </a:r>
            <a:endParaRPr lang="es-CL" altLang="es-CL" sz="4000" b="1" dirty="0">
              <a:solidFill>
                <a:srgbClr val="FF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8856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7938" y="188913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s-ES_tradnl" altLang="es-CL" sz="2800" b="1" dirty="0" smtClean="0">
              <a:solidFill>
                <a:srgbClr val="0070C0"/>
              </a:solidFill>
              <a:latin typeface="Candara" panose="020E0502030303020204" pitchFamily="34" charset="0"/>
              <a:cs typeface="Verdana" pitchFamily="34" charset="0"/>
            </a:endParaRPr>
          </a:p>
        </p:txBody>
      </p:sp>
      <p:sp>
        <p:nvSpPr>
          <p:cNvPr id="198659" name="Content Placeholder 4"/>
          <p:cNvSpPr>
            <a:spLocks noGrp="1"/>
          </p:cNvSpPr>
          <p:nvPr>
            <p:ph sz="quarter" idx="12"/>
          </p:nvPr>
        </p:nvSpPr>
        <p:spPr bwMode="auto">
          <a:xfrm>
            <a:off x="326007" y="315913"/>
            <a:ext cx="8926513" cy="39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</a:pPr>
            <a:r>
              <a:rPr lang="es-CL" altLang="es-CL" sz="2400" dirty="0">
                <a:latin typeface="Candara" pitchFamily="34" charset="0"/>
              </a:rPr>
              <a:t>CONTENIDO PROYECTO LEY DE PRESUPUESTO 2016 MM$</a:t>
            </a:r>
            <a:endParaRPr lang="es-CL" altLang="es-CL" sz="2400" dirty="0" smtClean="0">
              <a:latin typeface="Candara" pitchFamily="34" charset="0"/>
            </a:endParaRPr>
          </a:p>
        </p:txBody>
      </p:sp>
      <p:graphicFrame>
        <p:nvGraphicFramePr>
          <p:cNvPr id="7" name="Marcador de contenido 1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9080488"/>
              </p:ext>
            </p:extLst>
          </p:nvPr>
        </p:nvGraphicFramePr>
        <p:xfrm>
          <a:off x="539750" y="1437705"/>
          <a:ext cx="8115300" cy="46334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87686"/>
                <a:gridCol w="2112913"/>
                <a:gridCol w="2114701"/>
              </a:tblGrid>
              <a:tr h="6177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LÍNEAS PROGRAMÁTICAS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PROYECTO DE LEY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  <a:ea typeface="ヒラギノ角ゴ Pro W3" charset="-128"/>
                        </a:rPr>
                        <a:t>Año 2016</a:t>
                      </a: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% DEL TOTAL</a:t>
                      </a:r>
                      <a:endParaRPr kumimoji="0" lang="es-CL" altLang="es-CL" sz="1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  <a:cs typeface="+mn-cs"/>
                      </a:endParaRPr>
                    </a:p>
                  </a:txBody>
                  <a:tcPr marL="68581" marR="68581" marT="34288" marB="34288" anchor="ctr" horzOverflow="overflow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Atención Primaria de Salud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$ 1.647.024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Atención Secundaria y Terciaria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$ 3.832.083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57,2%</a:t>
                      </a:r>
                    </a:p>
                  </a:txBody>
                  <a:tcPr marL="9525" marR="9525" marT="9525" marB="0" anchor="ctr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Prestaciones de Seguridad Social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$ 1.004.160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15,0%</a:t>
                      </a:r>
                    </a:p>
                  </a:txBody>
                  <a:tcPr marL="9525" marR="9525" marT="9525" marB="0" anchor="ctr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Autoridad Sanitaria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$ 121.815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1,8%</a:t>
                      </a:r>
                    </a:p>
                  </a:txBody>
                  <a:tcPr marL="9525" marR="9525" marT="9525" marB="0" anchor="ctr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Fiscalización y Regularización de Prestaciones y Prestadores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$ 81.980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1,2%</a:t>
                      </a:r>
                    </a:p>
                  </a:txBody>
                  <a:tcPr marL="9525" marR="9525" marT="9525" marB="0" anchor="ctr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CENABAST 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ndara" pitchFamily="34" charset="0"/>
                        </a:rPr>
                        <a:t>$ 10.909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76092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</a:rPr>
                        <a:t>0,2%</a:t>
                      </a:r>
                    </a:p>
                  </a:txBody>
                  <a:tcPr marL="9525" marR="9525" marT="9525" marB="0" anchor="ctr"/>
                </a:tc>
              </a:tr>
              <a:tr h="5562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Inversión en Salud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(Plan de Inversiones)</a:t>
                      </a:r>
                      <a:endParaRPr kumimoji="0" lang="es-CL" altLang="es-C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68581" marR="68581" marT="34288" marB="34288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595959"/>
                          </a:solidFill>
                          <a:latin typeface="Calibri" panose="020F0502020204030204" pitchFamily="34" charset="0"/>
                          <a:ea typeface="ヒラギノ角ゴ Pro W3" charset="-128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$ 551.234</a:t>
                      </a:r>
                      <a:endParaRPr kumimoji="0" lang="es-CL" altLang="es-C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ndara" panose="020E0502030303020204" pitchFamily="34" charset="0"/>
                        <a:ea typeface="ヒラギノ角ゴ Pro W3" charset="-128"/>
                      </a:endParaRPr>
                    </a:p>
                  </a:txBody>
                  <a:tcPr marL="7144" marR="7144" marT="7144" marB="0" anchor="ctr" horzOverflow="overflow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ndara" panose="020E050203030302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101095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     AVANCES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Marcador de contenido 2"/>
          <p:cNvSpPr>
            <a:spLocks noGrp="1"/>
          </p:cNvSpPr>
          <p:nvPr>
            <p:ph idx="4294967295"/>
          </p:nvPr>
        </p:nvSpPr>
        <p:spPr bwMode="auto">
          <a:xfrm>
            <a:off x="363169" y="1125539"/>
            <a:ext cx="8529311" cy="49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CL" altLang="es-C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Totalidad de proyectos recibidos con problemas (detenidos o sin financiamiento) en marzo de 2014 se encuentran “saneados” y en desarrollo: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altLang="es-C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s-CL" altLang="es-C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2</a:t>
            </a: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en  proceso de licitación: Hospital de </a:t>
            </a:r>
            <a:r>
              <a:rPr lang="es-CL" altLang="es-C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Pitrufquén</a:t>
            </a: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y CESFAM de </a:t>
            </a:r>
            <a:r>
              <a:rPr lang="es-CL" altLang="es-C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Dalcahue</a:t>
            </a: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1 por iniciar obras: Hospital de Calama</a:t>
            </a:r>
          </a:p>
          <a:p>
            <a:pPr algn="just">
              <a:spcBef>
                <a:spcPts val="0"/>
              </a:spcBef>
            </a:pP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5 en ejecución de obras: Hospitales de Salamanca, Exequiel González Cortés y Gustavo </a:t>
            </a:r>
            <a:r>
              <a:rPr lang="es-CL" altLang="es-C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Fricke</a:t>
            </a: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; y los CESFAM de </a:t>
            </a:r>
            <a:r>
              <a:rPr lang="es-CL" altLang="es-C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Illapel</a:t>
            </a: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y </a:t>
            </a:r>
            <a:r>
              <a:rPr lang="es-CL" altLang="es-CL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Chonchi</a:t>
            </a:r>
            <a:r>
              <a:rPr lang="es-CL" altLang="es-CL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.</a:t>
            </a: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es-CL" altLang="es-CL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5 terminados: CESFAM de Calama, Antofagasta, Juan Fernández, y Hospitales de Rancagua y Puerto Montt.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altLang="es-C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altLang="es-C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Finalizada la construcción de 10 Centros de Salud Familiar.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altLang="es-CL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L" altLang="es-C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Terminadas y entregadas 4 obras mayores en hospitales: </a:t>
            </a:r>
            <a:r>
              <a:rPr lang="es-CL" altLang="es-CL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Herminda</a:t>
            </a:r>
            <a:r>
              <a:rPr lang="es-CL" altLang="es-C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Martín de Chillán, de </a:t>
            </a:r>
            <a:r>
              <a:rPr lang="es-CL" altLang="es-CL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Curanilahue</a:t>
            </a:r>
            <a:r>
              <a:rPr lang="es-CL" altLang="es-C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, Torre Oncológica del Hospital Dr. Roberto del Río y Guillermo </a:t>
            </a:r>
            <a:r>
              <a:rPr lang="es-CL" altLang="es-CL" sz="1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Grant</a:t>
            </a:r>
            <a:r>
              <a:rPr lang="es-CL" altLang="es-C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 Benavente de Concepción.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L" altLang="es-CL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62079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sz="2400" b="1" dirty="0" smtClean="0">
                <a:solidFill>
                  <a:srgbClr val="5185BD"/>
                </a:solidFill>
                <a:latin typeface="Candara" panose="020E0502030303020204" pitchFamily="34" charset="0"/>
              </a:rPr>
              <a:t>     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AVANCES 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4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492994"/>
              </p:ext>
            </p:extLst>
          </p:nvPr>
        </p:nvGraphicFramePr>
        <p:xfrm>
          <a:off x="520315" y="1844824"/>
          <a:ext cx="8103370" cy="383027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82690"/>
                <a:gridCol w="4654299"/>
                <a:gridCol w="1466381"/>
              </a:tblGrid>
              <a:tr h="42999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SERVICIO DE SALUD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PROYECTO HOSPITALARIO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% AVANCE FÍSICO REAL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5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ANTOFAGASTA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CONSTRUCCIÓN HOSPITAL DE ANTOFAGASTA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34%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1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ATACAMA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CONSTRUCCIÓN HOSPITAL DE COPIAPÓ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95%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56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COQUIMBO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DE SALAMANCA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53%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5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COQUIMBO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DE OVALLE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Por iniciar obras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1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VIÑA DEL MAR - QUILLOTA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CONSTRUCCIÓN HOSPITAL DR. GUSTAVO FRICKE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1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O'HIGGINS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DE CHIMBARONGO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86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BIOBÍO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DR. </a:t>
                      </a:r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VÍCTOR RÍOS </a:t>
                      </a:r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RUIZ LOS ÁNGELES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96%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5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TALCAHUANO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PENCO-LIRQUÉN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73%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5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VALDIVIA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LANCO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39%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1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AYSÉN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DE PUERTO AYSÉN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74%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1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MAGALLANES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PUERTO NATALES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54%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16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MAGALLANES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PUERTO WILLIAMS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89%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5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MAGALLANES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PORVENIR 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31%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579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SUR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CON RELOCALIZACIÓN HOSPITAL EXEQUIEL GONZÁLEZ</a:t>
                      </a:r>
                      <a:r>
                        <a:rPr lang="es-CL" sz="1100" u="none" strike="noStrike" baseline="0" dirty="0" smtClean="0">
                          <a:effectLst/>
                          <a:latin typeface="Candara" pitchFamily="34" charset="0"/>
                        </a:rPr>
                        <a:t> CORTÉS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63%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  <a:tr h="2298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OCCIDENTE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</a:t>
                      </a:r>
                      <a:r>
                        <a:rPr lang="es-CL" sz="1100" u="none" strike="noStrike" baseline="0" dirty="0" smtClean="0">
                          <a:effectLst/>
                          <a:latin typeface="Candara" pitchFamily="34" charset="0"/>
                        </a:rPr>
                        <a:t> CON RELOCALIZA</a:t>
                      </a:r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CIÓN HOSPITAL FÉLIX BULNES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10%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anose="020E0502030303020204" pitchFamily="34" charset="0"/>
                      </a:endParaRPr>
                    </a:p>
                  </a:txBody>
                  <a:tcPr marL="3344" marR="3344" marT="3342" marB="0" anchor="ctr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323528" y="1124744"/>
            <a:ext cx="8164513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s-CL" altLang="es-CL" sz="2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15 HOSPITALES EN EJECUCIÓN</a:t>
            </a:r>
          </a:p>
        </p:txBody>
      </p:sp>
    </p:spTree>
    <p:extLst>
      <p:ext uri="{BB962C8B-B14F-4D97-AF65-F5344CB8AC3E}">
        <p14:creationId xmlns:p14="http://schemas.microsoft.com/office/powerpoint/2010/main" val="1729607592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sz="2400" b="1" dirty="0" smtClean="0">
                <a:solidFill>
                  <a:srgbClr val="5185BD"/>
                </a:solidFill>
                <a:latin typeface="Candara" panose="020E0502030303020204" pitchFamily="34" charset="0"/>
              </a:rPr>
              <a:t>     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AVANCES 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51520" y="1052736"/>
            <a:ext cx="866140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s-CL" altLang="es-C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21 </a:t>
            </a:r>
            <a:r>
              <a:rPr lang="es-CL" alt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HOSPITALES EN LICITACIÓN DE OBRAS</a:t>
            </a:r>
          </a:p>
        </p:txBody>
      </p:sp>
      <p:graphicFrame>
        <p:nvGraphicFramePr>
          <p:cNvPr id="7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945799"/>
              </p:ext>
            </p:extLst>
          </p:nvPr>
        </p:nvGraphicFramePr>
        <p:xfrm>
          <a:off x="251520" y="1586706"/>
          <a:ext cx="8753125" cy="46334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0200"/>
                <a:gridCol w="3682589"/>
                <a:gridCol w="3270336"/>
              </a:tblGrid>
              <a:tr h="2919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C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SERVICIOS DE SALUD</a:t>
                      </a:r>
                      <a:endParaRPr lang="es-CL" sz="1200" b="1" i="0" u="none" strike="noStrike" dirty="0">
                        <a:solidFill>
                          <a:schemeClr val="bg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C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HOSPITALES</a:t>
                      </a:r>
                      <a:endParaRPr lang="es-CL" sz="1200" b="1" i="0" u="none" strike="noStrike" dirty="0">
                        <a:solidFill>
                          <a:schemeClr val="bg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es-CL" sz="1200" u="none" strike="noStrike" dirty="0" smtClean="0">
                          <a:solidFill>
                            <a:schemeClr val="bg1"/>
                          </a:solidFill>
                          <a:effectLst/>
                          <a:latin typeface="Candara" pitchFamily="34" charset="0"/>
                        </a:rPr>
                        <a:t>ETAPA ACTUAL</a:t>
                      </a:r>
                      <a:endParaRPr lang="es-CL" sz="1200" b="1" i="0" u="none" strike="noStrike" dirty="0">
                        <a:solidFill>
                          <a:schemeClr val="bg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46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ANTOFAGASTA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CARLOS CISTERNAS, CALAMA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POR INICIAR OBRAS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VIÑA DEL MAR - QUILLOTA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DISEÑO Y CONSTRUCCIÓN HOSPITAL PROVINCIAL MARGA-MARGA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ACONCAGUA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pt-BR" sz="1100" u="none" strike="noStrike" dirty="0" smtClean="0">
                          <a:effectLst/>
                          <a:latin typeface="Candara" pitchFamily="34" charset="0"/>
                        </a:rPr>
                        <a:t>HOSPITAL PSIQUIÁTRICO PHILIPPE PINEL, PUTAENDO</a:t>
                      </a:r>
                      <a:endParaRPr lang="pt-BR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EN PROCESO DE REEVALUCIÓN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36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MAULE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DISEÑO Y CONSTRUCCIÓN HOSPITAL PROVINCIAL LINARES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ÑUBLE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COMPLEJO HOSPITALARIO PROVINCIAL DE ÑUBLE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CONCEPCIÓN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FLORIDA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b="1" i="0" u="none" strike="noStrike" dirty="0" smtClean="0">
                          <a:effectLst/>
                          <a:latin typeface="Candara" pitchFamily="34" charset="0"/>
                        </a:rPr>
                        <a:t>POR INGRESAR</a:t>
                      </a:r>
                      <a:r>
                        <a:rPr lang="es-CL" sz="1100" b="1" i="0" u="none" strike="noStrike" baseline="0" dirty="0" smtClean="0">
                          <a:effectLst/>
                          <a:latin typeface="Candara" pitchFamily="34" charset="0"/>
                        </a:rPr>
                        <a:t> A TOMA DE RAZÓN A CONTRALORÍA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ARAUCANÍA NORTE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ANGOL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321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ARAUCANÍA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CONSTRUCCIÓN COMPLEJO ASISTENCIAL PADRE LAS CASAS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EN EVALUACIÓN DE OFERTAS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ARAUCANÍA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DE PITRUFQUÉN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EN DIPRES (SUPLEMENTACIÓN DE DECRETO ADJUDICACIÓN)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ARAUCANÍA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REPOSICIÓN HOSPITAL DE CARAHUE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POR</a:t>
                      </a:r>
                      <a:r>
                        <a:rPr lang="es-CL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 INICIAR OBRAS</a:t>
                      </a:r>
                      <a:endParaRPr lang="es-CL" sz="1100" b="1" i="0" u="none" strike="noStrike" dirty="0"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576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ARAUCANÍA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CUNCO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b="1" i="0" u="none" strike="noStrike" dirty="0" smtClean="0">
                          <a:effectLst/>
                          <a:latin typeface="Candara" pitchFamily="34" charset="0"/>
                        </a:rPr>
                        <a:t>POR INGRESAR</a:t>
                      </a:r>
                      <a:r>
                        <a:rPr lang="es-CL" sz="1100" b="1" i="0" u="none" strike="noStrike" baseline="0" dirty="0" smtClean="0">
                          <a:effectLst/>
                          <a:latin typeface="Candara" pitchFamily="34" charset="0"/>
                        </a:rPr>
                        <a:t> A TOMA DE RAZÓN A CONTRALORÍA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RELONCAVÍ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HOSPITAL FUTALEUFÚ, PROVINCIA PALENA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EN PROCESO DE REEVALUACIÓN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OSORNO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SAN JUAN DE LA COSTA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b="1" i="0" u="none" strike="noStrike" dirty="0" smtClean="0">
                          <a:effectLst/>
                          <a:latin typeface="Candara" pitchFamily="34" charset="0"/>
                        </a:rPr>
                        <a:t>POR INGRESAR</a:t>
                      </a:r>
                      <a:r>
                        <a:rPr lang="es-CL" sz="1100" b="1" i="0" u="none" strike="noStrike" baseline="0" dirty="0" smtClean="0">
                          <a:effectLst/>
                          <a:latin typeface="Candara" pitchFamily="34" charset="0"/>
                        </a:rPr>
                        <a:t> A TOMA DE RAZÓN A CONTRALORÍA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OSORNO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QUILACAHUÍN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b="1" i="0" u="none" strike="noStrike" dirty="0" smtClean="0">
                          <a:effectLst/>
                          <a:latin typeface="Candara" pitchFamily="34" charset="0"/>
                        </a:rPr>
                        <a:t>POR INGRESAR</a:t>
                      </a:r>
                      <a:r>
                        <a:rPr lang="es-CL" sz="1100" b="1" i="0" u="none" strike="noStrike" baseline="0" dirty="0" smtClean="0">
                          <a:effectLst/>
                          <a:latin typeface="Candara" pitchFamily="34" charset="0"/>
                        </a:rPr>
                        <a:t> A TOMA DE RAZÓN A CONTRALORÍA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AYSÉN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COCHRANE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b="1" i="0" u="none" strike="noStrike" dirty="0" smtClean="0">
                          <a:effectLst/>
                          <a:latin typeface="Candara" pitchFamily="34" charset="0"/>
                        </a:rPr>
                        <a:t>POR INGRESAR</a:t>
                      </a:r>
                      <a:r>
                        <a:rPr lang="es-CL" sz="1100" b="1" i="0" u="none" strike="noStrike" baseline="0" dirty="0" smtClean="0">
                          <a:effectLst/>
                          <a:latin typeface="Candara" pitchFamily="34" charset="0"/>
                        </a:rPr>
                        <a:t> A TOMA DE RAZÓN A CONTRALORÍA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576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CENTRAL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MEJORAMIENTO  EDIFICIO VALECH, 2º ETAPA HUAP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1" i="0" u="none" strike="noStrike" dirty="0" smtClean="0">
                          <a:effectLst/>
                          <a:latin typeface="Candara" pitchFamily="34" charset="0"/>
                        </a:rPr>
                        <a:t>POR INGRESAR</a:t>
                      </a:r>
                      <a:r>
                        <a:rPr lang="es-CL" sz="1100" b="1" i="0" u="none" strike="noStrike" baseline="0" dirty="0" smtClean="0">
                          <a:effectLst/>
                          <a:latin typeface="Candara" pitchFamily="34" charset="0"/>
                        </a:rPr>
                        <a:t> A TOMA DE RAZÓN A CONTRALORÍA</a:t>
                      </a:r>
                      <a:endParaRPr lang="es-CL" sz="1100" b="1" i="0" u="none" strike="noStrike" dirty="0" smtClean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TALCAHUANO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NORMALIZACIÓN TERCERA ETAPA LAS HIGUERAS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EN EVALUACIÓN DE OFERTAS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METROPOLITANO SUR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DISEÑO Y CONSTRUCCIÓN HOSPITAL BARROS LUCO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IQUIQUE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CONSTRUCCIÓN HOSPITAL ALTO HOSPICIO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VIÑA DEL MAR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CONSTRUCCIÓN HOSPITAL QUILLOTA - PETORCA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  <a:tr h="188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MAULE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REPOSICIÓN HOSPITAL DE CURICÓ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fontAlgn="b"/>
                      <a:r>
                        <a:rPr lang="es-CL" sz="1100" u="none" strike="noStrike" dirty="0" smtClean="0">
                          <a:effectLst/>
                          <a:latin typeface="Candara" pitchFamily="34" charset="0"/>
                        </a:rPr>
                        <a:t>LICITACIÓN </a:t>
                      </a:r>
                      <a:endParaRPr lang="es-CL" sz="1100" b="1" i="0" u="none" strike="noStrike" dirty="0">
                        <a:effectLst/>
                        <a:latin typeface="Candara" pitchFamily="34" charset="0"/>
                      </a:endParaRPr>
                    </a:p>
                  </a:txBody>
                  <a:tcPr marL="5715" marR="5715" marT="571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26729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sz="2400" b="1" dirty="0" smtClean="0">
                <a:solidFill>
                  <a:srgbClr val="5185BD"/>
                </a:solidFill>
                <a:latin typeface="Candara" panose="020E0502030303020204" pitchFamily="34" charset="0"/>
              </a:rPr>
              <a:t>     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AVANCES 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58750" y="1124744"/>
            <a:ext cx="866140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s-CL" alt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Ejecución en Atención Primaria: 33 Centros Comunitarios de Salud Familiar (1)</a:t>
            </a:r>
          </a:p>
        </p:txBody>
      </p:sp>
      <p:graphicFrame>
        <p:nvGraphicFramePr>
          <p:cNvPr id="9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496378"/>
              </p:ext>
            </p:extLst>
          </p:nvPr>
        </p:nvGraphicFramePr>
        <p:xfrm>
          <a:off x="912812" y="1586706"/>
          <a:ext cx="7318375" cy="486357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97465"/>
                <a:gridCol w="5120910"/>
              </a:tblGrid>
              <a:tr h="2807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SERVICIO DE SALUD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NOMBRE PROYECTO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IQUIQUE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LA TORTUGA, ALTO HOSPICIO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ANTOFAGASTA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NUEVA ALEMANIA DE CALAMA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COQUIMBO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PUNTA MIRA, COQUIMBO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COQUIMBO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LOS LEICES, OVALLE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VALPARAISO SAN ANTONIO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JUAN PABLO II, SECTOR RODELILLO, VALPARAÍSO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VALPARAISO SAN ANTONIO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SAN SEBASTIAN, CARTAGENA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O'HIGGINS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AMPLIACIÓN CECOSF PANIAHUE SANTA CRUZ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O'HIGGINS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AMPLIACIÓN CECOSF SANTA TERESA MACHALÍ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VILLA FRANCIA, COMUNA DE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BUENOS AIRES, COMUNA DE PARRAL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3317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HABILITACIÓN Y CONSTRUCCIÓN CECOSF SAN MÁXIMO COMUNA DE SAN CLEMENTE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BIOBÍO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LAJA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BIOBÍO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CABRERO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BIOBÍO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SANTA BARBARA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CONCEPCIÓN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CHAIMAVIDA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  <a:tr h="280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CONCEPCIÓN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BOCA SUR VILLA VENUS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5189" marR="5189" marT="518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710140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sz="2400" b="1" dirty="0" smtClean="0">
                <a:solidFill>
                  <a:srgbClr val="5185BD"/>
                </a:solidFill>
                <a:latin typeface="Candara" panose="020E0502030303020204" pitchFamily="34" charset="0"/>
              </a:rPr>
              <a:t>     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AVANCES 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58750" y="1124744"/>
            <a:ext cx="866140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s-CL" alt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Ejecución en Atención Primaria: 33 Centros Comunitarios de Salud Familiar (2)</a:t>
            </a:r>
          </a:p>
        </p:txBody>
      </p:sp>
      <p:graphicFrame>
        <p:nvGraphicFramePr>
          <p:cNvPr id="7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02837"/>
              </p:ext>
            </p:extLst>
          </p:nvPr>
        </p:nvGraphicFramePr>
        <p:xfrm>
          <a:off x="899592" y="1691955"/>
          <a:ext cx="7344296" cy="454978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22749"/>
                <a:gridCol w="5121547"/>
              </a:tblGrid>
              <a:tr h="2573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SERVICIO DE SALUD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NOMBRE PROYECTO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SECTOR ANTIQUINA, COMUNA DE CAÑETE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ÑUBLE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CACHAPOAL DE SAN</a:t>
                      </a:r>
                      <a:r>
                        <a:rPr lang="es-CL" sz="1200" u="none" strike="noStrike" baseline="0" dirty="0" smtClean="0"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CARLOS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ÑUBLE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</a:t>
                      </a:r>
                      <a:r>
                        <a:rPr lang="es-CL" sz="1200" u="none" strike="noStrike" baseline="0" dirty="0" smtClean="0"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CECOSF DEL C. I. RIQUELME CHILLAN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TALCAHUANO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CENTINELA, TALCAHUANO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TALCAHUANO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PARQUE CENTRAL, HUALPÉN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TALCAHUANO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RIOS DE CHILE, PENCO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TALCAHUANO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PUNTA PARRA, TOME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ARAUCANÍA NORTE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SANTA MÓNICA, COLLIPULLI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ARAUCANÍA SUR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EL ALTO, NUEVA IMPERIAL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44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ARAUCANÍA SUR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CHERQUENCO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1875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ARAUCANÍA SUR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EL BOSQUE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VALDIVIA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GUACAMAYO COMUNA DE VALDIVIA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VALDIVIA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DR. DAIBER, LA UNIÓN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OSORNO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CORTE ALTO, COMUNA PURRANQUE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SUR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EDUARDO FREI , COMUNA LA CISTERNA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SUR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RECREO, COMUNA SAN MIGUEL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2573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ORIENTE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CECOSF AMAPOLAS, ÑUÑOA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730" marR="4730" marT="473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676014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188640"/>
            <a:ext cx="9144000" cy="7920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ct val="20000"/>
              </a:spcBef>
              <a:defRPr/>
            </a:pPr>
            <a:r>
              <a:rPr lang="es-CL" sz="2400" b="1" dirty="0" smtClean="0">
                <a:solidFill>
                  <a:srgbClr val="5185BD"/>
                </a:solidFill>
                <a:latin typeface="Candara" panose="020E0502030303020204" pitchFamily="34" charset="0"/>
              </a:rPr>
              <a:t>      </a:t>
            </a:r>
            <a:r>
              <a:rPr lang="es-CL" altLang="es-C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AVANCES PROGRAMA DE </a:t>
            </a:r>
            <a:r>
              <a:rPr lang="es-CL" alt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GOBIERNO: </a:t>
            </a:r>
            <a:r>
              <a:rPr lang="es-CL" sz="2400" b="1" dirty="0" smtClean="0">
                <a:solidFill>
                  <a:schemeClr val="accent1"/>
                </a:solidFill>
                <a:latin typeface="Candara" panose="020E0502030303020204" pitchFamily="34" charset="0"/>
              </a:rPr>
              <a:t>INVERSIONES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158750" y="980728"/>
            <a:ext cx="8661400" cy="46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/>
            <a:r>
              <a:rPr lang="es-CL" altLang="es-C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Ejecución en Atención Primaria: CESFAM (10) </a:t>
            </a:r>
            <a:r>
              <a:rPr lang="es-CL" alt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y </a:t>
            </a:r>
            <a:r>
              <a:rPr lang="es-CL" altLang="es-CL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</a:rPr>
              <a:t>SAR (11)</a:t>
            </a:r>
            <a:endParaRPr lang="es-CL" altLang="es-CL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</p:txBody>
      </p:sp>
      <p:graphicFrame>
        <p:nvGraphicFramePr>
          <p:cNvPr id="6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58353"/>
              </p:ext>
            </p:extLst>
          </p:nvPr>
        </p:nvGraphicFramePr>
        <p:xfrm>
          <a:off x="251520" y="1442690"/>
          <a:ext cx="8352928" cy="518889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10818"/>
                <a:gridCol w="1550115"/>
                <a:gridCol w="4391995"/>
              </a:tblGrid>
              <a:tr h="2294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SERVICIO DE SALUD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ESTABLECIMIENTO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NOMBRE PROYECTO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IQUIQUE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NORMALIZACIÓN CONSULTORIO DE SALUD RURAL, PICA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IQUIQUE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SAR EN CESFAM SUR, IQUIQUE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ATACAMA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REPOSICIÓN CESFAM CHAÑARAL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COQUIMBO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CESFAM URBANO ILLAPEL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COQUIMBO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REPOSICIÓN CESFAM LA HIGUERA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VALPARAÍSO SAN ANTONIO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REPOSICIÓN CESFAM RODELILLO, VALPARAÍSO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VALPARAÍSO SAN ANTONIO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REPOSICIÓN CESFAM EL TABO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VALPARAÍSO SAN ANTONIO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HABILITACIÓN SAR DE VALPARAÍSO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NUEVO CESFAM  CONSTITUCIÓN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CESFAM  NUEVO AMANECER, LINARES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CONSTRUCCION S.A.R, BOMBERO GARRIDO, CURICÓ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MAULE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S.A.R  COMUNA DE SAN CLEMENTE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BIOBÍO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CESFAM  ENTRE RÍOS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ARAUCANÍA NORTE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</a:t>
                      </a:r>
                      <a:r>
                        <a:rPr lang="es-CL" sz="1200" u="none" strike="noStrike" baseline="0" dirty="0" smtClean="0"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S.A.R, CESFAM ALEMANIA ANGOL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ARAUCANÍA NORTE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 S.A.R, CESFAM VICTORIA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CHILOÉ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REPOSICIÓN CESFAM DE CHONCHI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SUR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CONSTRUCCIÓN S.A.R, AMADOR NEGHME P.A.C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60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CENTRAL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u="none" strike="noStrike" dirty="0" smtClean="0">
                          <a:effectLst/>
                          <a:latin typeface="Candara" pitchFamily="34" charset="0"/>
                        </a:rPr>
                        <a:t>CONSTRUCCIÓN S.A.R,</a:t>
                      </a:r>
                      <a:r>
                        <a:rPr lang="pt-BR" sz="1200" u="none" strike="noStrike" baseline="0" dirty="0" smtClean="0">
                          <a:effectLst/>
                          <a:latin typeface="Candara" pitchFamily="34" charset="0"/>
                        </a:rPr>
                        <a:t> </a:t>
                      </a:r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CESFAM </a:t>
                      </a:r>
                      <a:r>
                        <a:rPr lang="pt-BR" sz="1200" u="none" strike="noStrike" dirty="0" smtClean="0">
                          <a:effectLst/>
                          <a:latin typeface="Candara" pitchFamily="34" charset="0"/>
                        </a:rPr>
                        <a:t> ENF. SOFIA PINCHEIRA,  CERRILLOS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METROPILITANO OCCIDENTE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AMPLIACIÓN Y HABILITACIÓN S.A.R, PUDAHUEL ESTRELLA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NORTE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 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HABILITACION SERVICIO DE ALTA RESOLUCION CONCHALI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  <a:tr h="2294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SS METROPOLITANO SUR ORIENTE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S.A.R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200" u="none" strike="noStrike" dirty="0" smtClean="0">
                          <a:effectLst/>
                          <a:latin typeface="Candara" pitchFamily="34" charset="0"/>
                        </a:rPr>
                        <a:t>HABILITACIÓN SAR MANUEL VILLASECA, PUENTE ALTO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4009" marR="4009" marT="400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982396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14953</TotalTime>
  <Words>2100</Words>
  <Application>Microsoft Office PowerPoint</Application>
  <PresentationFormat>Presentación en pantalla (4:3)</PresentationFormat>
  <Paragraphs>730</Paragraphs>
  <Slides>17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Lorena Lillo</cp:lastModifiedBy>
  <cp:revision>739</cp:revision>
  <cp:lastPrinted>2015-11-18T20:16:52Z</cp:lastPrinted>
  <dcterms:created xsi:type="dcterms:W3CDTF">2010-11-27T19:44:20Z</dcterms:created>
  <dcterms:modified xsi:type="dcterms:W3CDTF">2015-11-18T21:59:19Z</dcterms:modified>
</cp:coreProperties>
</file>