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9" r:id="rId3"/>
  </p:sldMasterIdLst>
  <p:notesMasterIdLst>
    <p:notesMasterId r:id="rId22"/>
  </p:notesMasterIdLst>
  <p:sldIdLst>
    <p:sldId id="263" r:id="rId4"/>
    <p:sldId id="301" r:id="rId5"/>
    <p:sldId id="315" r:id="rId6"/>
    <p:sldId id="300" r:id="rId7"/>
    <p:sldId id="314" r:id="rId8"/>
    <p:sldId id="316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99" r:id="rId20"/>
    <p:sldId id="313" r:id="rId21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9886" autoAdjust="0"/>
  </p:normalViewPr>
  <p:slideViewPr>
    <p:cSldViewPr>
      <p:cViewPr>
        <p:scale>
          <a:sx n="125" d="100"/>
          <a:sy n="125" d="100"/>
        </p:scale>
        <p:origin x="-122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4B474A-B5A1-4144-8129-203D25900230}" type="datetimeFigureOut">
              <a:rPr lang="es-ES" smtClean="0"/>
              <a:pPr/>
              <a:t>30/10/2015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855042-4AA1-443E-9B7C-4CCB7D2CBC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1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5042-4AA1-443E-9B7C-4CCB7D2CBC9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531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55042-4AA1-443E-9B7C-4CCB7D2CBC9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12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56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CuadroTexto 11"/>
          <p:cNvSpPr txBox="1">
            <a:spLocks noChangeArrowheads="1"/>
          </p:cNvSpPr>
          <p:nvPr/>
        </p:nvSpPr>
        <p:spPr bwMode="auto">
          <a:xfrm>
            <a:off x="133350" y="6494463"/>
            <a:ext cx="2762250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 dirty="0" smtClean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CEF5AA-F33B-4D29-AB43-9939972865C6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B3330E-62ED-43DC-9A27-955CC460FB6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6757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9CECB9-50BA-4EE1-B127-8BC17D5AF14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6152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4A119C-5C03-4E16-BF30-3D060C0F9E5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3566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FD425A-60F1-4F6B-AE1D-091180694D3C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62057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61AF58-22B6-4A68-8D3A-1BD90C526C92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21916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8B731F-0764-4859-91EF-5D4C538953A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20951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7EC1C6-3F45-452C-9AB1-64BC40F186C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34913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528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45820AC-26F3-4474-B1E9-7C11560FA126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38A5FEE6-5FB7-4444-AF83-0E0C9743BE3B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21481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A243CC6-7D59-49EE-9E17-E8B5E1BA4192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89A3E37E-E8DE-4B40-840A-98D731A79A1C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347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48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84EFF0D-2A1C-4D1C-81B4-B58118A3918B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75092BCA-7D2E-4E33-8349-71B8063419DB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08586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2D1E94D-100D-47D3-9DAF-D66ECBA45FC0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A3722CF0-9D90-4233-B33C-CDDCBD49561B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04184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A4715A6-1A4C-42F8-96B1-D0B6EE093AB2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8334E559-EB79-4A2E-8087-DA868EF080DB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22755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B1F7728-9F86-4A32-AA3F-F1A381B40FF9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E0B27C30-A5D2-4D11-8E77-20FA244D44FD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67279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4DCA038-F2BC-4434-BC88-A9DA45CF51D7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8C31C837-D6AF-4A42-8C1A-DED7B6A5065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20749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3387F93-390B-4DA1-BF9B-F0D441357E96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39B7A500-A355-4793-AE95-7430ECAE7F7C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76826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C1E7DD2-476D-4CFC-A64D-1E4FCCD26D78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5A1F954E-B56D-4916-982E-990F5824C11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777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D0EDFC2-9258-43AF-89C6-B9BEA4FE0035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E8BAB91D-60EE-4E06-95D7-6A86F0D4969D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24340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250DFDF-EBDE-4A00-BA24-E56B8F83E8E5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ea typeface="ヒラギノ角ゴ Pro W3" pitchFamily="28" charset="-128"/>
                <a:cs typeface="Arial" pitchFamily="34" charset="0"/>
              </a:defRPr>
            </a:lvl1pPr>
          </a:lstStyle>
          <a:p>
            <a:pPr>
              <a:defRPr/>
            </a:pPr>
            <a:fld id="{E024F060-7626-4CC8-A3D3-72238470B16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5264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2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30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E1C892-331B-4736-9E79-244C47064F99}" type="datetimeFigureOut">
              <a:rPr lang="es-ES" smtClean="0"/>
              <a:pPr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AA0C4-808D-4C7A-82C7-CCF0446EE75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63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46D248-63DE-4507-A2CC-CA1ADD74F6DE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736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2AAA12-1E9A-4C76-B784-249A9BA411E0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050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CuadroTexto 11"/>
          <p:cNvSpPr txBox="1">
            <a:spLocks noChangeArrowheads="1"/>
          </p:cNvSpPr>
          <p:nvPr/>
        </p:nvSpPr>
        <p:spPr bwMode="auto">
          <a:xfrm>
            <a:off x="133350" y="6494463"/>
            <a:ext cx="2762250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 dirty="0" smtClean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072DD85-9C1E-44C5-9D35-6793F568E2DD}" type="datetime1">
              <a:rPr lang="es-ES"/>
              <a:pPr>
                <a:defRPr/>
              </a:pPr>
              <a:t>30/10/2015</a:t>
            </a:fld>
            <a:endParaRPr lang="es-E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2B696D-DDB7-466A-BB07-39EAD648995A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74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157ED4-EF8C-4C14-A69A-CAF8D3734D7C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366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file:///\\localhost\Users\CDEB\Pictures\3.png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file:///\\localhost\Users\CDEB\Pictures\1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file:///\\localhost\Users\CDEB\Desktop\logoMINSAL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0" name="Rectangle 71"/>
          <p:cNvSpPr>
            <a:spLocks noChangeArrowheads="1"/>
          </p:cNvSpPr>
          <p:nvPr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1" name="1.png" descr="/Users/CDEB/Pictures/1.png"/>
          <p:cNvPicPr>
            <a:picLocks noChangeAspect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/>
          <p:cNvPicPr>
            <a:picLocks noChangeAspect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n-US" altLang="es-CL" smtClean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33350" y="6494463"/>
            <a:ext cx="2762250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 dirty="0" smtClean="0">
                <a:solidFill>
                  <a:srgbClr val="7F7F7F"/>
                </a:solidFill>
                <a:latin typeface="Verdana" pitchFamily="34" charset="0"/>
              </a:rPr>
              <a:t>Ministerio de Salud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075" name="logoMINSAL.jpg" descr="/Users/CDEB/Desktop/logoMINSAL.jpg"/>
          <p:cNvPicPr>
            <a:picLocks noChangeAspect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2286000"/>
            <a:ext cx="1990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FFFFF"/>
              </a:solidFill>
              <a:ea typeface="ヒラギノ角ゴ Pro W3" pitchFamily="-60" charset="-128"/>
            </a:endParaRPr>
          </a:p>
        </p:txBody>
      </p: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052736"/>
            <a:ext cx="6188224" cy="3096344"/>
          </a:xfrm>
        </p:spPr>
        <p:txBody>
          <a:bodyPr/>
          <a:lstStyle/>
          <a:p>
            <a:r>
              <a:rPr lang="es-ES" sz="4000" b="1" dirty="0" smtClean="0"/>
              <a:t> </a:t>
            </a:r>
            <a:r>
              <a:rPr lang="es-ES" sz="3200" b="1" dirty="0"/>
              <a:t>P</a:t>
            </a:r>
            <a:r>
              <a:rPr lang="es-ES" sz="3200" b="1" dirty="0" smtClean="0"/>
              <a:t>ropuesta de reglamento sobre el derecho de las personas pertenecientes a pueblos indígenas a recibir una atención de salud con pertinencia cultural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3200" b="1" dirty="0" smtClean="0"/>
              <a:t> </a:t>
            </a:r>
            <a:endParaRPr lang="es-E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91880" y="4077072"/>
            <a:ext cx="5400600" cy="1152128"/>
          </a:xfrm>
        </p:spPr>
        <p:txBody>
          <a:bodyPr/>
          <a:lstStyle/>
          <a:p>
            <a:pPr algn="r"/>
            <a:endParaRPr lang="es-ES" sz="2000" b="1" dirty="0" smtClean="0"/>
          </a:p>
          <a:p>
            <a:pPr algn="r"/>
            <a:endParaRPr lang="es-ES" sz="2000" b="1" dirty="0"/>
          </a:p>
          <a:p>
            <a:pPr algn="r"/>
            <a:r>
              <a:rPr lang="es-ES" sz="2800" b="1" dirty="0" smtClean="0"/>
              <a:t>Octubre  2015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3408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908720"/>
            <a:ext cx="7488832" cy="5095205"/>
          </a:xfrm>
        </p:spPr>
        <p:txBody>
          <a:bodyPr/>
          <a:lstStyle/>
          <a:p>
            <a:pPr algn="just"/>
            <a:endParaRPr lang="es-ES_tradnl" b="1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Sistema </a:t>
            </a:r>
            <a:r>
              <a:rPr lang="es-ES_tradnl" b="1" dirty="0">
                <a:solidFill>
                  <a:schemeClr val="tx1"/>
                </a:solidFill>
                <a:latin typeface="+mn-lt"/>
              </a:rPr>
              <a:t>de sanación de los pueblos 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originarios: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conjunto de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conocimientos ancestrales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que se manifiesta en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prácticas curativas, preventivas de sanación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considerando,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cosmovisión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agentes de medicina y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territorialidad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/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Territorio </a:t>
            </a:r>
            <a:r>
              <a:rPr lang="es-ES_tradnl" b="1" dirty="0">
                <a:solidFill>
                  <a:schemeClr val="tx1"/>
                </a:solidFill>
                <a:latin typeface="+mn-lt"/>
              </a:rPr>
              <a:t>con alta concentración de población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indígena: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Lugares de residencia permanente o temporal de las personas pertenecientes a pueblos indígenas.</a:t>
            </a: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s-CL" dirty="0">
              <a:latin typeface="+mn-lt"/>
            </a:endParaRPr>
          </a:p>
          <a:p>
            <a:pPr algn="just"/>
            <a:endParaRPr lang="es-CL" dirty="0"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10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339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7849369" cy="1080120"/>
          </a:xfrm>
        </p:spPr>
        <p:txBody>
          <a:bodyPr/>
          <a:lstStyle/>
          <a:p>
            <a:pPr algn="r"/>
            <a:r>
              <a:rPr lang="es-ES_tradnl" b="1" dirty="0" smtClean="0">
                <a:latin typeface="+mn-lt"/>
              </a:rPr>
              <a:t>¿Cómo se implementan las </a:t>
            </a:r>
            <a:r>
              <a:rPr lang="es-CL" b="1" dirty="0" smtClean="0">
                <a:latin typeface="+mn-lt"/>
              </a:rPr>
              <a:t>adecuaciones para </a:t>
            </a:r>
            <a:r>
              <a:rPr lang="es-CL" b="1" dirty="0">
                <a:latin typeface="+mn-lt"/>
              </a:rPr>
              <a:t>el desarrollo </a:t>
            </a:r>
            <a:r>
              <a:rPr lang="es-CL" b="1" dirty="0" smtClean="0">
                <a:latin typeface="+mn-lt"/>
              </a:rPr>
              <a:t>de </a:t>
            </a:r>
            <a:r>
              <a:rPr lang="es-CL" b="1" dirty="0">
                <a:latin typeface="+mn-lt"/>
              </a:rPr>
              <a:t>un modelo de salud </a:t>
            </a:r>
            <a:r>
              <a:rPr lang="es-CL" b="1" dirty="0" smtClean="0">
                <a:latin typeface="+mn-lt"/>
              </a:rPr>
              <a:t>intercultural establecidas en el Título II de la propuesta de Reglamento ?</a:t>
            </a:r>
            <a:r>
              <a:rPr lang="es-CL" b="1" dirty="0" smtClean="0"/>
              <a:t> </a:t>
            </a:r>
            <a:endParaRPr lang="es-CL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9" y="2060848"/>
            <a:ext cx="7344816" cy="394307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Las adecuaciones se implementarán a través de:</a:t>
            </a:r>
          </a:p>
          <a:p>
            <a:pPr marL="0" indent="0">
              <a:spcBef>
                <a:spcPts val="0"/>
              </a:spcBef>
              <a:buNone/>
            </a:pP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b="1" dirty="0" smtClean="0">
                <a:solidFill>
                  <a:schemeClr val="tx1"/>
                </a:solidFill>
                <a:latin typeface="+mn-lt"/>
              </a:rPr>
              <a:t>1.-Participación </a:t>
            </a:r>
            <a:r>
              <a:rPr lang="es-CL" b="1" dirty="0">
                <a:solidFill>
                  <a:schemeClr val="tx1"/>
                </a:solidFill>
                <a:latin typeface="+mn-lt"/>
              </a:rPr>
              <a:t>indígena en los modelos de salud </a:t>
            </a:r>
            <a:r>
              <a:rPr lang="es-CL" b="1" dirty="0" smtClean="0">
                <a:solidFill>
                  <a:schemeClr val="tx1"/>
                </a:solidFill>
                <a:latin typeface="+mn-lt"/>
              </a:rPr>
              <a:t>intercultural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b="1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 Contar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con instancias de participación indígena permanentes y específicas que permitan la incidencia en la toma de decisiones en la gestión del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establecimiento.  </a:t>
            </a:r>
          </a:p>
          <a:p>
            <a:pPr algn="just">
              <a:spcBef>
                <a:spcPts val="0"/>
              </a:spcBef>
            </a:pP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Incorporar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representantes de los pueblos indígenas en las instancias de participación propias de los establecimientos.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737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88449" cy="1224136"/>
          </a:xfrm>
        </p:spPr>
        <p:txBody>
          <a:bodyPr/>
          <a:lstStyle/>
          <a:p>
            <a:pPr algn="r"/>
            <a:r>
              <a:rPr lang="es-CL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CL" b="1" dirty="0" smtClean="0">
                <a:solidFill>
                  <a:schemeClr val="tx1"/>
                </a:solidFill>
                <a:latin typeface="+mn-lt"/>
              </a:rPr>
            </a:br>
            <a:r>
              <a:rPr lang="es-CL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CL" b="1" dirty="0" smtClean="0">
                <a:solidFill>
                  <a:schemeClr val="tx1"/>
                </a:solidFill>
                <a:latin typeface="+mn-lt"/>
              </a:rPr>
            </a:b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es-CL" sz="2000" b="1" dirty="0">
                <a:solidFill>
                  <a:schemeClr val="tx1"/>
                </a:solidFill>
                <a:latin typeface="+mn-lt"/>
              </a:rPr>
              <a:t>. Reconocimiento, fortalecimiento y protección de los conocimientos y prácticas de los sistemas de sanación de los pueblos </a:t>
            </a: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indígenas</a:t>
            </a:r>
            <a:r>
              <a:rPr lang="es-CL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CL" dirty="0">
                <a:latin typeface="+mn-lt"/>
              </a:rPr>
              <a:t/>
            </a:r>
            <a:br>
              <a:rPr lang="es-CL" dirty="0">
                <a:latin typeface="+mn-lt"/>
              </a:rPr>
            </a:br>
            <a:endParaRPr lang="es-CL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3"/>
            <a:ext cx="7718053" cy="4159101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Los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establecimientos de salud deberán conocer, respetar y acoger los principios orientadores de los sistemas de sanación indígenas. </a:t>
            </a: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Deberán garantizar la articulación y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complementariedad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de los sistemas de sanación indígenas con la red de servicios de salud, cuando así corresponda.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spcBef>
                <a:spcPts val="0"/>
              </a:spcBef>
            </a:pPr>
            <a:endParaRPr lang="es-ES_tradnl" dirty="0"/>
          </a:p>
          <a:p>
            <a:pPr>
              <a:spcBef>
                <a:spcPts val="0"/>
              </a:spcBef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12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721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52400"/>
            <a:ext cx="7561337" cy="1143000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CL" sz="2000" b="1" dirty="0" smtClean="0">
                <a:solidFill>
                  <a:schemeClr val="tx1"/>
                </a:solidFill>
                <a:latin typeface="+mn-lt"/>
              </a:rPr>
            </a:b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3.-Los/as </a:t>
            </a:r>
            <a:r>
              <a:rPr lang="es-CL" sz="2000" b="1" dirty="0">
                <a:solidFill>
                  <a:schemeClr val="tx1"/>
                </a:solidFill>
                <a:latin typeface="+mn-lt"/>
              </a:rPr>
              <a:t>facilitadores/as interculturales: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3" y="1124744"/>
            <a:ext cx="7488832" cy="487918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Los prestadores institucionales públicos deberán contar con facilitadores interculturales en los establecimientos de salud, cuando la comunidad y los equipos de salud del territorio evalúen que es necesario. </a:t>
            </a: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Deberán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garantizar la participación de representantes indígenas en las instancias de selección y evaluación institucional de facilitadores interculturales. </a:t>
            </a: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Los establecimientos de salud deberán contar con condiciones para asegurar el pleno ejercicio de su trabajo. </a:t>
            </a: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Las facilitadores interculturales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desarrollarán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un conjunto de funciones de apoyo a las personas y familias indígenas, en la gestión en el establecimiento y en la coordinación con los sistemas de sanación de los pueblos originarios.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13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659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52400"/>
            <a:ext cx="7561337" cy="1143000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CL" sz="2000" b="1" dirty="0" smtClean="0">
                <a:solidFill>
                  <a:schemeClr val="tx1"/>
                </a:solidFill>
                <a:latin typeface="+mn-lt"/>
              </a:rPr>
            </a:b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4</a:t>
            </a:r>
            <a:r>
              <a:rPr lang="es-CL" sz="2000" b="1" dirty="0">
                <a:solidFill>
                  <a:schemeClr val="tx1"/>
                </a:solidFill>
                <a:latin typeface="+mn-lt"/>
              </a:rPr>
              <a:t>. Infraestructura y adecuaciones espaciales de los establecimientos de </a:t>
            </a: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salud</a:t>
            </a:r>
            <a:endParaRPr lang="es-CL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9" y="1477963"/>
            <a:ext cx="7488832" cy="452596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Los establecimientos de salud deberán adecuar sus espacios para ser culturalmente pertinentes. </a:t>
            </a: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Los establecimientos deberán contar con señalética en español y en lengua indígena de acuerdo a necesidades de los pueblos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indígenas.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Se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deberá asegurar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la participación de los pueblos indígenas en el diseño arquitectónico de los establecimientos de salud en sus 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territorios. </a:t>
            </a:r>
            <a:endParaRPr lang="es-C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14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27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1337" cy="828328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CL" sz="2000" b="1" dirty="0" smtClean="0">
                <a:solidFill>
                  <a:schemeClr val="tx1"/>
                </a:solidFill>
                <a:latin typeface="+mn-lt"/>
              </a:rPr>
            </a:b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5</a:t>
            </a:r>
            <a:r>
              <a:rPr lang="es-CL" sz="2000" b="1" dirty="0">
                <a:solidFill>
                  <a:schemeClr val="tx1"/>
                </a:solidFill>
                <a:latin typeface="+mn-lt"/>
              </a:rPr>
              <a:t>. Asistencia espiritual: </a:t>
            </a: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CL" sz="2000" b="1" dirty="0" smtClean="0">
                <a:solidFill>
                  <a:schemeClr val="tx1"/>
                </a:solidFill>
                <a:latin typeface="+mn-lt"/>
              </a:rPr>
            </a:br>
            <a:r>
              <a:rPr lang="es-CL" sz="2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s-CL" sz="2000" b="1" dirty="0">
                <a:solidFill>
                  <a:schemeClr val="tx1"/>
                </a:solidFill>
                <a:latin typeface="+mn-lt"/>
              </a:rPr>
            </a:br>
            <a:endParaRPr lang="es-CL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6768752" cy="396044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Las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personas pertenecientes a pueblos indígenas podrán recibir acompañamiento y atención espiritual en su atención hospitalaria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CL" dirty="0" smtClean="0">
                <a:solidFill>
                  <a:schemeClr val="tx1"/>
                </a:solidFill>
                <a:latin typeface="+mn-lt"/>
              </a:rPr>
              <a:t> </a:t>
            </a: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Los establecimientos asistenciales deberán generar condiciones adecuadas de espacio y privacidad para esta asistencia espiritual. </a:t>
            </a: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CL" dirty="0">
                <a:solidFill>
                  <a:schemeClr val="tx1"/>
                </a:solidFill>
                <a:latin typeface="+mn-lt"/>
              </a:rPr>
              <a:t>Los prestadores institucionales públicos respetarán los procedimientos de los agentes de medicina indígena e incorporarán esta medida en su protocolo general.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15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466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64513" cy="612304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6. Adecuaciones </a:t>
            </a:r>
            <a:r>
              <a:rPr lang="es-CL" sz="2000" b="1" dirty="0">
                <a:solidFill>
                  <a:schemeClr val="tx1"/>
                </a:solidFill>
                <a:latin typeface="+mn-lt"/>
              </a:rPr>
              <a:t>técnicas y </a:t>
            </a:r>
            <a:r>
              <a:rPr lang="es-CL" sz="2000" b="1" dirty="0" smtClean="0">
                <a:solidFill>
                  <a:schemeClr val="tx1"/>
                </a:solidFill>
                <a:latin typeface="+mn-lt"/>
              </a:rPr>
              <a:t>organizacionales </a:t>
            </a:r>
            <a:endParaRPr lang="es-CL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177213" cy="4525962"/>
          </a:xfrm>
        </p:spPr>
        <p:txBody>
          <a:bodyPr/>
          <a:lstStyle/>
          <a:p>
            <a:pPr algn="just"/>
            <a:r>
              <a:rPr lang="es-CL" dirty="0">
                <a:solidFill>
                  <a:schemeClr val="tx1"/>
                </a:solidFill>
                <a:latin typeface="+mn-lt"/>
              </a:rPr>
              <a:t>Contar con un equipo de salud intercultural. </a:t>
            </a:r>
          </a:p>
          <a:p>
            <a:pPr algn="just"/>
            <a:r>
              <a:rPr lang="es-CL" dirty="0" smtClean="0">
                <a:solidFill>
                  <a:schemeClr val="tx1"/>
                </a:solidFill>
                <a:latin typeface="+mn-lt"/>
              </a:rPr>
              <a:t>Implementar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adecuación horaria en la atención ambulatoria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/>
            <a:r>
              <a:rPr lang="es-CL" dirty="0">
                <a:solidFill>
                  <a:schemeClr val="tx1"/>
                </a:solidFill>
                <a:latin typeface="+mn-lt"/>
              </a:rPr>
              <a:t>Darle pertinencia cultural a los protocolos clínicos y a los programas de salud. </a:t>
            </a:r>
          </a:p>
          <a:p>
            <a:pPr algn="just"/>
            <a:r>
              <a:rPr lang="es-CL" dirty="0">
                <a:solidFill>
                  <a:schemeClr val="tx1"/>
                </a:solidFill>
                <a:latin typeface="+mn-lt"/>
              </a:rPr>
              <a:t>Contar con protocolos de derivación entre el establecimiento y los sistemas de sanación indígenas. </a:t>
            </a:r>
          </a:p>
          <a:p>
            <a:pPr algn="just"/>
            <a:r>
              <a:rPr lang="es-CL" dirty="0">
                <a:solidFill>
                  <a:schemeClr val="tx1"/>
                </a:solidFill>
                <a:latin typeface="+mn-lt"/>
              </a:rPr>
              <a:t>Ejecutar programas de formación y fortalecimiento de recursos humanos en salud intercultural.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16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155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152128"/>
          </a:xfrm>
        </p:spPr>
        <p:txBody>
          <a:bodyPr/>
          <a:lstStyle/>
          <a:p>
            <a:pPr algn="ctr"/>
            <a:r>
              <a:rPr lang="es-ES_tradnl" sz="3200" b="1" dirty="0" smtClean="0">
                <a:latin typeface="+mn-lt"/>
              </a:rPr>
              <a:t/>
            </a:r>
            <a:br>
              <a:rPr lang="es-ES_tradnl" sz="3200" b="1" dirty="0" smtClean="0">
                <a:latin typeface="+mn-lt"/>
              </a:rPr>
            </a:br>
            <a:r>
              <a:rPr lang="es-ES_tradnl" sz="2800" b="1" dirty="0" smtClean="0">
                <a:solidFill>
                  <a:schemeClr val="tx1"/>
                </a:solidFill>
                <a:latin typeface="+mn-lt"/>
              </a:rPr>
              <a:t>COMPROMISO</a:t>
            </a:r>
            <a:r>
              <a:rPr lang="es-ES_tradnl" sz="3200" b="1" dirty="0" smtClean="0">
                <a:latin typeface="+mn-lt"/>
              </a:rPr>
              <a:t/>
            </a:r>
            <a:br>
              <a:rPr lang="es-ES_tradnl" sz="3200" b="1" dirty="0" smtClean="0">
                <a:latin typeface="+mn-lt"/>
              </a:rPr>
            </a:br>
            <a:r>
              <a:rPr lang="es-ES_tradnl" sz="2800" b="1" dirty="0" smtClean="0">
                <a:latin typeface="+mn-lt"/>
              </a:rPr>
              <a:t> </a:t>
            </a:r>
            <a:r>
              <a:rPr lang="es-ES" sz="2800" b="1" dirty="0">
                <a:latin typeface="+mn-lt"/>
              </a:rPr>
              <a:t/>
            </a:r>
            <a:br>
              <a:rPr lang="es-ES" sz="2800" b="1" dirty="0">
                <a:latin typeface="+mn-lt"/>
              </a:rPr>
            </a:br>
            <a:endParaRPr lang="es-ES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128792" cy="5090120"/>
          </a:xfrm>
        </p:spPr>
        <p:txBody>
          <a:bodyPr/>
          <a:lstStyle/>
          <a:p>
            <a:pPr algn="just"/>
            <a:endParaRPr lang="es-ES_tradnl" sz="2400" b="1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es-ES_tradnl" sz="2400" b="1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El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Ministerio de Salud realizará este proceso de participación y consulta bajo el enfoque de los derechos humanos y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se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compromete a respetar, proteger y garantizar los derechos de los pueblos indígenas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establecidos, especialmente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en el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Convenio 169 de la OIT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y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a aplicarlos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tanto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en lo relativo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los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aspectos del procedimiento de la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consulta, </a:t>
            </a:r>
            <a:r>
              <a:rPr lang="es-ES_tradnl" sz="2400" dirty="0">
                <a:solidFill>
                  <a:schemeClr val="tx1"/>
                </a:solidFill>
                <a:latin typeface="+mn-lt"/>
              </a:rPr>
              <a:t>como en la decisión </a:t>
            </a:r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final.</a:t>
            </a:r>
            <a:endParaRPr lang="es-CL" sz="2400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es-MX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46D248-63DE-4507-A2CC-CA1ADD74F6DE}" type="slidenum">
              <a:rPr lang="en-US" altLang="es-CL" smtClean="0"/>
              <a:pPr>
                <a:defRPr/>
              </a:pPr>
              <a:t>17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545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477963"/>
            <a:ext cx="8177213" cy="3823245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3600" b="1" dirty="0" smtClean="0">
                <a:latin typeface="+mn-lt"/>
              </a:rPr>
              <a:t>Gracias!!!</a:t>
            </a:r>
            <a:endParaRPr lang="es-CL" sz="3600" b="1" dirty="0"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18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6329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52400"/>
            <a:ext cx="7705353" cy="1143000"/>
          </a:xfrm>
        </p:spPr>
        <p:txBody>
          <a:bodyPr/>
          <a:lstStyle/>
          <a:p>
            <a:r>
              <a:rPr lang="es-ES_tradnl" b="1" dirty="0" smtClean="0">
                <a:latin typeface="Calibri" panose="020F0502020204030204" pitchFamily="34" charset="0"/>
              </a:rPr>
              <a:t/>
            </a:r>
            <a:br>
              <a:rPr lang="es-ES_tradnl" b="1" dirty="0" smtClean="0">
                <a:latin typeface="Calibri" panose="020F0502020204030204" pitchFamily="34" charset="0"/>
              </a:rPr>
            </a:br>
            <a:r>
              <a:rPr lang="es-ES_tradnl" b="1" dirty="0" smtClean="0">
                <a:latin typeface="Calibri" panose="020F0502020204030204" pitchFamily="34" charset="0"/>
              </a:rPr>
              <a:t/>
            </a:r>
            <a:br>
              <a:rPr lang="es-ES_tradnl" b="1" dirty="0" smtClean="0">
                <a:latin typeface="Calibri" panose="020F0502020204030204" pitchFamily="34" charset="0"/>
              </a:rPr>
            </a:br>
            <a:r>
              <a:rPr lang="es-ES_tradnl" b="1" dirty="0" smtClean="0">
                <a:latin typeface="Calibri" panose="020F0502020204030204" pitchFamily="34" charset="0"/>
              </a:rPr>
              <a:t>¿Cuál es la medida a ser consultada?</a:t>
            </a:r>
            <a:br>
              <a:rPr lang="es-ES_tradnl" b="1" dirty="0" smtClean="0">
                <a:latin typeface="Calibri" panose="020F0502020204030204" pitchFamily="34" charset="0"/>
              </a:rPr>
            </a:br>
            <a:r>
              <a:rPr lang="es-ES_tradnl" b="1" dirty="0">
                <a:latin typeface="Calibri" panose="020F0502020204030204" pitchFamily="34" charset="0"/>
              </a:rPr>
              <a:t/>
            </a:r>
            <a:br>
              <a:rPr lang="es-ES_tradnl" b="1" dirty="0">
                <a:latin typeface="Calibri" panose="020F0502020204030204" pitchFamily="34" charset="0"/>
              </a:rPr>
            </a:br>
            <a:r>
              <a:rPr lang="es-ES_tradnl" b="1" dirty="0" smtClean="0">
                <a:latin typeface="Calibri" panose="020F0502020204030204" pitchFamily="34" charset="0"/>
              </a:rPr>
              <a:t/>
            </a:r>
            <a:br>
              <a:rPr lang="es-ES_tradnl" b="1" dirty="0" smtClean="0">
                <a:latin typeface="Calibri" panose="020F0502020204030204" pitchFamily="34" charset="0"/>
              </a:rPr>
            </a:br>
            <a:r>
              <a:rPr lang="es-ES_tradnl" b="1" dirty="0">
                <a:latin typeface="Calibri" panose="020F0502020204030204" pitchFamily="34" charset="0"/>
              </a:rPr>
              <a:t/>
            </a:r>
            <a:br>
              <a:rPr lang="es-ES_tradnl" b="1" dirty="0">
                <a:latin typeface="Calibri" panose="020F0502020204030204" pitchFamily="34" charset="0"/>
              </a:rPr>
            </a:br>
            <a:endParaRPr lang="es-CL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72816"/>
            <a:ext cx="7430021" cy="331236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Calibri" panose="020F0502020204030204" pitchFamily="34" charset="0"/>
              </a:rPr>
              <a:t> Es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</a:rPr>
              <a:t>la propuesta de “Reglamento que establece el derecho de las personas pertenecientes a pueblos indígenas a recibir atención de salud con pertinencia cultural”. </a:t>
            </a:r>
            <a:endParaRPr lang="es-CL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endParaRPr lang="es-C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Este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</a:rPr>
              <a:t>derecho se encuentra establecido en el artículo 7 de la Ley Nº 20.584 sobre derechos y deberes que tienen las personas en relación con acciones vinculadas a su atención en salud.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2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30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49369" cy="792088"/>
          </a:xfrm>
        </p:spPr>
        <p:txBody>
          <a:bodyPr/>
          <a:lstStyle/>
          <a:p>
            <a:pPr algn="r"/>
            <a:r>
              <a:rPr lang="es-ES_tradnl" b="1" dirty="0" smtClean="0">
                <a:latin typeface="+mn-lt"/>
              </a:rPr>
              <a:t/>
            </a:r>
            <a:br>
              <a:rPr lang="es-ES_tradnl" b="1" dirty="0" smtClean="0">
                <a:latin typeface="+mn-lt"/>
              </a:rPr>
            </a:br>
            <a:r>
              <a:rPr lang="es-ES_tradnl" b="1" dirty="0" smtClean="0">
                <a:latin typeface="+mn-lt"/>
              </a:rPr>
              <a:t>¿Quienes son  los convocados a participar en este proceso?</a:t>
            </a:r>
            <a:endParaRPr lang="es-CL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77963"/>
            <a:ext cx="7862069" cy="45259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Este proceso es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abierto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amplio y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participativo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por lo tanto, están convocados los 9 pueblos indígenas reconocidos por la Ley indígena 19.253, 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través de sus instituciones representativas. </a:t>
            </a: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Es importante destacar que las instituciones representativas no son sinónimo de comunidades y asociaciones reconocidas por la Ley indígena, sino que se refiere a todas aquellas instituciones que los propios pueblos consideren como representativas. Por ejemplo, 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rganizaciones tradicionales, autoridades tradicionales, entre otras.</a:t>
            </a:r>
            <a:endParaRPr lang="es-C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3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3156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1008111"/>
          </a:xfrm>
        </p:spPr>
        <p:txBody>
          <a:bodyPr/>
          <a:lstStyle/>
          <a:p>
            <a:pPr algn="r"/>
            <a:r>
              <a:rPr lang="es-ES_tradnl" b="1" dirty="0" smtClean="0">
                <a:latin typeface="Calibri" panose="020F0502020204030204" pitchFamily="34" charset="0"/>
              </a:rPr>
              <a:t>¿Por qué es importante  que los pueblos indígenas  participen y  aporten a la propuesta de Reglamento?</a:t>
            </a:r>
            <a:r>
              <a:rPr lang="es-ES_tradnl" dirty="0" smtClean="0">
                <a:latin typeface="Calibri" panose="020F0502020204030204" pitchFamily="34" charset="0"/>
              </a:rPr>
              <a:t/>
            </a:r>
            <a:br>
              <a:rPr lang="es-ES_tradnl" dirty="0" smtClean="0">
                <a:latin typeface="Calibri" panose="020F0502020204030204" pitchFamily="34" charset="0"/>
              </a:rPr>
            </a:br>
            <a:r>
              <a:rPr lang="es-ES_tradnl" dirty="0" smtClean="0">
                <a:latin typeface="Calibri" panose="020F0502020204030204" pitchFamily="34" charset="0"/>
              </a:rPr>
              <a:t> </a:t>
            </a:r>
            <a:endParaRPr lang="es-CL" dirty="0">
              <a:latin typeface="Calibri" panose="020F0502020204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848872" cy="4968552"/>
          </a:xfrm>
        </p:spPr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Porque </a:t>
            </a:r>
            <a:r>
              <a:rPr lang="es-ES_tradnl" dirty="0">
                <a:solidFill>
                  <a:schemeClr val="tx1"/>
                </a:solidFill>
                <a:latin typeface="Calibri" panose="020F0502020204030204" pitchFamily="34" charset="0"/>
              </a:rPr>
              <a:t>la participación de los pueblos indígenas permitirá que las personas conozcan los contenidos del reglamento y sus derechos </a:t>
            </a: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y lo hagan exigible en los </a:t>
            </a:r>
            <a:r>
              <a:rPr lang="es-ES_tradnl" dirty="0">
                <a:solidFill>
                  <a:schemeClr val="tx1"/>
                </a:solidFill>
                <a:latin typeface="Calibri" panose="020F0502020204030204" pitchFamily="34" charset="0"/>
              </a:rPr>
              <a:t>establecimientos de salud.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_tradnl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Porque a partir de la implementación del Reglamento, los establecimientos de salud deberán generar cambios, modificaciones, adecuaciones en la atención de salud que reciben las personas. 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_tradnl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Porque la participación es un derecho de los pueblos </a:t>
            </a:r>
            <a:r>
              <a:rPr lang="es-ES_tradnl" dirty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ndígenas establecido y consignado en una serie de instrumentos jurídicos internacionales que han sido ratificados por el Estado de Chile </a:t>
            </a:r>
          </a:p>
          <a:p>
            <a:pPr algn="just">
              <a:spcBef>
                <a:spcPts val="0"/>
              </a:spcBef>
            </a:pPr>
            <a:endParaRPr lang="es-ES_tradnl" strike="sngStrik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endParaRPr lang="es-ES_tradnl" strike="sngStrik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endParaRPr lang="es-ES_tradnl" strike="sngStrik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17321" cy="720080"/>
          </a:xfrm>
        </p:spPr>
        <p:txBody>
          <a:bodyPr/>
          <a:lstStyle/>
          <a:p>
            <a:pPr algn="r"/>
            <a:r>
              <a:rPr lang="es-ES_tradnl" b="1" dirty="0" smtClean="0">
                <a:latin typeface="+mn-lt"/>
              </a:rPr>
              <a:t/>
            </a:r>
            <a:br>
              <a:rPr lang="es-ES_tradnl" b="1" dirty="0" smtClean="0">
                <a:latin typeface="+mn-lt"/>
              </a:rPr>
            </a:br>
            <a:r>
              <a:rPr lang="es-ES_tradnl" b="1" dirty="0" smtClean="0">
                <a:latin typeface="+mn-lt"/>
              </a:rPr>
              <a:t>Cuales son las etapas de este proceso durante el año 2015-2016</a:t>
            </a:r>
            <a:endParaRPr lang="es-CL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3" y="1477963"/>
            <a:ext cx="6840760" cy="4525962"/>
          </a:xfrm>
        </p:spPr>
        <p:txBody>
          <a:bodyPr/>
          <a:lstStyle/>
          <a:p>
            <a:pPr algn="just"/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PRIMERA ETAPA: Reunión de apertura.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su objetivo es poner en contexto la medida, presentar la propuesta de planificación metodológica y socializar la propuesta reglamentaria.</a:t>
            </a:r>
          </a:p>
          <a:p>
            <a:pPr algn="just"/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SEGUNDA ETAPA: Reunión de ajuste/consenso de plan metodológico regional.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el propósito es enriquecer y consensuar la planificación para todo el proceso de participación y consulta.</a:t>
            </a:r>
          </a:p>
          <a:p>
            <a:pPr algn="just"/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TERCERA ETAPA: Ejecución de diálogos territoriales.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El objetivo de esta etapa  que puede consistir en dos  o más  reuniones, es discutir la medida y recoger los aportes y propuestas de los pueblos indígenas.</a:t>
            </a:r>
            <a:endParaRPr lang="es-C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5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9930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4632" cy="650503"/>
          </a:xfrm>
        </p:spPr>
        <p:txBody>
          <a:bodyPr/>
          <a:lstStyle/>
          <a:p>
            <a:pPr algn="r"/>
            <a:r>
              <a:rPr lang="es-ES" b="1" dirty="0" smtClean="0">
                <a:latin typeface="+mn-lt"/>
              </a:rPr>
              <a:t>Etapas 2016</a:t>
            </a:r>
            <a:endParaRPr lang="es-ES" b="1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128792" cy="453650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CUARTA </a:t>
            </a:r>
            <a:r>
              <a:rPr lang="es-ES_tradnl" b="1" dirty="0">
                <a:solidFill>
                  <a:schemeClr val="tx1"/>
                </a:solidFill>
                <a:latin typeface="+mn-lt"/>
              </a:rPr>
              <a:t>ETAPA: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Reunión para la construcción de acuerdos regional. 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El objetivo de esta etapa  que puede consistir en dos  o más  reuniones, es discutir la medida y recoger los aportes y propuestas de los pueblos indígenas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>
              <a:spcBef>
                <a:spcPts val="0"/>
              </a:spcBef>
            </a:pP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QUINTA ETAPA: </a:t>
            </a:r>
            <a:r>
              <a:rPr lang="es-ES_tradnl" b="1" dirty="0">
                <a:solidFill>
                  <a:schemeClr val="tx1"/>
                </a:solidFill>
                <a:latin typeface="+mn-lt"/>
              </a:rPr>
              <a:t>Reunión para la construcción de acuerdos regional</a:t>
            </a:r>
            <a:endParaRPr lang="es-CL" b="1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</a:pPr>
            <a:endParaRPr lang="es-ES" dirty="0"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46D248-63DE-4507-A2CC-CA1ADD74F6DE}" type="slidenum">
              <a:rPr lang="en-US" altLang="es-CL" smtClean="0"/>
              <a:pPr>
                <a:defRPr/>
              </a:pPr>
              <a:t>6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213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52400"/>
            <a:ext cx="7273305" cy="1143000"/>
          </a:xfrm>
        </p:spPr>
        <p:txBody>
          <a:bodyPr/>
          <a:lstStyle/>
          <a:p>
            <a:pPr algn="just"/>
            <a:r>
              <a:rPr lang="es-ES_tradnl" b="1" dirty="0" smtClean="0">
                <a:latin typeface="Calibri" panose="020F0502020204030204" pitchFamily="34" charset="0"/>
              </a:rPr>
              <a:t/>
            </a:r>
            <a:br>
              <a:rPr lang="es-ES_tradnl" b="1" dirty="0" smtClean="0">
                <a:latin typeface="Calibri" panose="020F0502020204030204" pitchFamily="34" charset="0"/>
              </a:rPr>
            </a:br>
            <a:r>
              <a:rPr lang="es-ES_tradnl" b="1" dirty="0" smtClean="0">
                <a:latin typeface="Calibri" panose="020F0502020204030204" pitchFamily="34" charset="0"/>
              </a:rPr>
              <a:t/>
            </a:r>
            <a:br>
              <a:rPr lang="es-ES_tradnl" b="1" dirty="0" smtClean="0">
                <a:latin typeface="Calibri" panose="020F0502020204030204" pitchFamily="34" charset="0"/>
              </a:rPr>
            </a:br>
            <a:r>
              <a:rPr lang="es-ES_tradnl" b="1" dirty="0" smtClean="0">
                <a:latin typeface="Calibri" panose="020F0502020204030204" pitchFamily="34" charset="0"/>
              </a:rPr>
              <a:t>¿Cómo esta organizada la Propuesta de Reglamento?</a:t>
            </a:r>
            <a:endParaRPr lang="es-CL" b="1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77963"/>
            <a:ext cx="7358013" cy="45259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s-ES_tradn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propuesta de Reglamento está organizada en dos grandes </a:t>
            </a:r>
            <a:r>
              <a:rPr lang="es-ES_tradnl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es-ES_tradnl" dirty="0" smtClean="0">
                <a:solidFill>
                  <a:schemeClr val="tx1"/>
                </a:solidFill>
                <a:latin typeface="Calibri" panose="020F0502020204030204" pitchFamily="34" charset="0"/>
              </a:rPr>
              <a:t>ítulos:</a:t>
            </a:r>
          </a:p>
          <a:p>
            <a:pPr algn="just">
              <a:spcBef>
                <a:spcPts val="0"/>
              </a:spcBef>
            </a:pPr>
            <a:endParaRPr lang="es-ES_tradn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_tradn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1. Titulo </a:t>
            </a:r>
            <a:r>
              <a:rPr lang="es-ES_tradnl" b="1" dirty="0">
                <a:solidFill>
                  <a:schemeClr val="tx1"/>
                </a:solidFill>
                <a:latin typeface="Calibri" panose="020F0502020204030204" pitchFamily="34" charset="0"/>
              </a:rPr>
              <a:t>I </a:t>
            </a:r>
            <a:r>
              <a:rPr lang="es-ES_tradnl" dirty="0">
                <a:solidFill>
                  <a:schemeClr val="tx1"/>
                </a:solidFill>
                <a:latin typeface="Calibri" panose="020F0502020204030204" pitchFamily="34" charset="0"/>
              </a:rPr>
              <a:t>de Disposiciones generales, en las que se incorporan definiciones conceptuales mínimas; y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_tradn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_tradn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2.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C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Título </a:t>
            </a:r>
            <a:r>
              <a:rPr lang="es-CL" b="1" dirty="0">
                <a:solidFill>
                  <a:schemeClr val="tx1"/>
                </a:solidFill>
                <a:latin typeface="Calibri" panose="020F0502020204030204" pitchFamily="34" charset="0"/>
              </a:rPr>
              <a:t>ll </a:t>
            </a:r>
            <a:r>
              <a:rPr lang="es-CL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contiene elementos prácticos y operativos sobre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</a:rPr>
              <a:t>el desarrollo e implementación </a:t>
            </a:r>
            <a:r>
              <a:rPr lang="es-CL" dirty="0" smtClean="0">
                <a:solidFill>
                  <a:schemeClr val="tx1"/>
                </a:solidFill>
                <a:latin typeface="Calibri" panose="020F0502020204030204" pitchFamily="34" charset="0"/>
              </a:rPr>
              <a:t>del modelo </a:t>
            </a:r>
            <a:r>
              <a:rPr lang="es-CL" dirty="0">
                <a:solidFill>
                  <a:schemeClr val="tx1"/>
                </a:solidFill>
                <a:latin typeface="Calibri" panose="020F0502020204030204" pitchFamily="34" charset="0"/>
              </a:rPr>
              <a:t>de salud </a:t>
            </a:r>
            <a:r>
              <a:rPr lang="es-CL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intercultural en la red asistencial.</a:t>
            </a:r>
            <a:endParaRPr lang="es-C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s-C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7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651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45313" cy="1143000"/>
          </a:xfrm>
        </p:spPr>
        <p:txBody>
          <a:bodyPr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s-ES_tradnl" b="1" dirty="0" smtClean="0">
                <a:latin typeface="+mn-lt"/>
              </a:rPr>
              <a:t/>
            </a:r>
            <a:br>
              <a:rPr lang="es-ES_tradnl" b="1" dirty="0" smtClean="0">
                <a:latin typeface="+mn-lt"/>
              </a:rPr>
            </a:br>
            <a:r>
              <a:rPr lang="es-ES_tradnl" b="1" dirty="0" smtClean="0">
                <a:latin typeface="+mn-lt"/>
              </a:rPr>
              <a:t>Las definiciones conceptuales del  Título I del Reglamento son:</a:t>
            </a:r>
            <a:endParaRPr lang="es-CL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196752"/>
            <a:ext cx="8177213" cy="4807173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es-ES_tradnl" b="1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Asistencia religiosa o espiritual: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implica el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acompañamiento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de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personas claves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a quienes se encuentran internados en los servicios de hospitalización.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Atención de salud con pertinencia cultural: Relación respetuosa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entre equipos de salud y personas pertenecientes a pueblos indígenas en el proceso de atención de salud, basada en el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reconocimiento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que éstos hacen a la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cultura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de los pueblos.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Facilitador/a intercultural: Persona indígena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que trabaja en establecimiento de salud. Es el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nexo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entre la persona enferma, el equipo de salud, la familia, la comunidad/organización indígena y los sistemas de sanación indígena.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z="2000" smtClean="0">
                <a:latin typeface="+mn-lt"/>
              </a:rPr>
              <a:pPr>
                <a:defRPr/>
              </a:pPr>
              <a:t>8</a:t>
            </a:fld>
            <a:endParaRPr lang="en-US" altLang="es-CL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3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332656"/>
            <a:ext cx="7632848" cy="5671269"/>
          </a:xfrm>
        </p:spPr>
        <p:txBody>
          <a:bodyPr/>
          <a:lstStyle/>
          <a:p>
            <a:pPr algn="just"/>
            <a:endParaRPr lang="es-ES_tradnl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es-ES_tradn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Modelo </a:t>
            </a:r>
            <a:r>
              <a:rPr lang="es-ES_tradnl" b="1" dirty="0">
                <a:solidFill>
                  <a:schemeClr val="tx1"/>
                </a:solidFill>
                <a:latin typeface="+mn-lt"/>
              </a:rPr>
              <a:t>de salud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intercultural: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 Es la forma de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organización  y diseño que realizan de manera conjunta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equipos de salud y personas pertenecientes a pueblos indígenas  para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adecuar la gestión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de un establecimiento de salud considerando la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diversidad cultural en complementariedad con los  sistemas de salud indígena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.    </a:t>
            </a:r>
          </a:p>
          <a:p>
            <a:pPr marL="0" indent="0" algn="just">
              <a:buNone/>
            </a:pP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b="1" dirty="0">
                <a:solidFill>
                  <a:schemeClr val="tx1"/>
                </a:solidFill>
                <a:latin typeface="+mn-lt"/>
              </a:rPr>
              <a:t>Prestador institucional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Público: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Son los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establecimiento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de salud de la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red asistencial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tales como: Hospital, CESFAM, Centro de salud y otros. </a:t>
            </a:r>
          </a:p>
          <a:p>
            <a:pPr marL="0" indent="0" algn="just">
              <a:buNone/>
            </a:pP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b="1" dirty="0">
                <a:solidFill>
                  <a:schemeClr val="tx1"/>
                </a:solidFill>
                <a:latin typeface="+mn-lt"/>
              </a:rPr>
              <a:t>Pueblo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Indígena: descendientes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de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poblaciones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que habitaban el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territorio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desde la época </a:t>
            </a:r>
            <a:r>
              <a:rPr lang="es-ES_tradnl" b="1" dirty="0" smtClean="0">
                <a:solidFill>
                  <a:schemeClr val="tx1"/>
                </a:solidFill>
                <a:latin typeface="+mn-lt"/>
              </a:rPr>
              <a:t>precolombina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Aymara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Mapuche, Rapanui, Licanantay, Quechua, Colla, Diaguita, Kawashkar y Yámana. </a:t>
            </a:r>
            <a:endParaRPr lang="es-ES_tradn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AAA12-1E9A-4C76-B784-249A9BA411E0}" type="slidenum">
              <a:rPr lang="en-US" altLang="es-CL" smtClean="0"/>
              <a:pPr>
                <a:defRPr/>
              </a:pPr>
              <a:t>9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267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reunion autoridades art. 7</Template>
  <TotalTime>2658</TotalTime>
  <Words>1227</Words>
  <Application>Microsoft Office PowerPoint</Application>
  <PresentationFormat>Presentación en pantalla (4:3)</PresentationFormat>
  <Paragraphs>122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Presentacion_LT</vt:lpstr>
      <vt:lpstr>1_Office Theme</vt:lpstr>
      <vt:lpstr>2_Office Theme</vt:lpstr>
      <vt:lpstr> Propuesta de reglamento sobre el derecho de las personas pertenecientes a pueblos indígenas a recibir una atención de salud con pertinencia cultural   </vt:lpstr>
      <vt:lpstr>  ¿Cuál es la medida a ser consultada?    </vt:lpstr>
      <vt:lpstr> ¿Quienes son  los convocados a participar en este proceso?</vt:lpstr>
      <vt:lpstr>¿Por qué es importante  que los pueblos indígenas  participen y  aporten a la propuesta de Reglamento?  </vt:lpstr>
      <vt:lpstr> Cuales son las etapas de este proceso durante el año 2015-2016</vt:lpstr>
      <vt:lpstr>Etapas 2016</vt:lpstr>
      <vt:lpstr>  ¿Cómo esta organizada la Propuesta de Reglamento?</vt:lpstr>
      <vt:lpstr> Las definiciones conceptuales del  Título I del Reglamento son:</vt:lpstr>
      <vt:lpstr>Presentación de PowerPoint</vt:lpstr>
      <vt:lpstr>Presentación de PowerPoint</vt:lpstr>
      <vt:lpstr>¿Cómo se implementan las adecuaciones para el desarrollo de un modelo de salud intercultural establecidas en el Título II de la propuesta de Reglamento ? </vt:lpstr>
      <vt:lpstr>  2. Reconocimiento, fortalecimiento y protección de los conocimientos y prácticas de los sistemas de sanación de los pueblos indígenas  </vt:lpstr>
      <vt:lpstr> 3.-Los/as facilitadores/as interculturales: </vt:lpstr>
      <vt:lpstr> 4. Infraestructura y adecuaciones espaciales de los establecimientos de salud</vt:lpstr>
      <vt:lpstr> 5. Asistencia espiritual:   </vt:lpstr>
      <vt:lpstr>6. Adecuaciones técnicas y organizacionales </vt:lpstr>
      <vt:lpstr> COMPROMISO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Consulta Indígena a Reglamento de derechos y deberes de las personas pertenecientes a pueblos indígenas a recibir atención de salud con pertinencia cultural, art. 7, Ley nº 20.584</dc:title>
  <dc:creator>Barbara Bustos Barrera</dc:creator>
  <cp:lastModifiedBy>Barbara Bustos Barrera</cp:lastModifiedBy>
  <cp:revision>158</cp:revision>
  <cp:lastPrinted>2015-07-06T14:38:26Z</cp:lastPrinted>
  <dcterms:created xsi:type="dcterms:W3CDTF">2015-06-09T15:28:20Z</dcterms:created>
  <dcterms:modified xsi:type="dcterms:W3CDTF">2015-10-30T20:10:07Z</dcterms:modified>
</cp:coreProperties>
</file>