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3" r:id="rId2"/>
    <p:sldMasterId id="2147483665" r:id="rId3"/>
  </p:sldMasterIdLst>
  <p:notesMasterIdLst>
    <p:notesMasterId r:id="rId20"/>
  </p:notesMasterIdLst>
  <p:sldIdLst>
    <p:sldId id="256" r:id="rId4"/>
    <p:sldId id="257" r:id="rId5"/>
    <p:sldId id="269" r:id="rId6"/>
    <p:sldId id="271" r:id="rId7"/>
    <p:sldId id="272" r:id="rId8"/>
    <p:sldId id="273" r:id="rId9"/>
    <p:sldId id="274" r:id="rId10"/>
    <p:sldId id="286" r:id="rId11"/>
    <p:sldId id="285" r:id="rId12"/>
    <p:sldId id="275" r:id="rId13"/>
    <p:sldId id="278" r:id="rId14"/>
    <p:sldId id="280" r:id="rId15"/>
    <p:sldId id="276" r:id="rId16"/>
    <p:sldId id="279" r:id="rId17"/>
    <p:sldId id="281" r:id="rId18"/>
    <p:sldId id="284" r:id="rId1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FA1"/>
    <a:srgbClr val="CCCCCC"/>
    <a:srgbClr val="404040"/>
    <a:srgbClr val="808080"/>
    <a:srgbClr val="E17068"/>
    <a:srgbClr val="FE454A"/>
    <a:srgbClr val="E10202"/>
    <a:srgbClr val="EF41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92" d="100"/>
          <a:sy n="92" d="100"/>
        </p:scale>
        <p:origin x="-1576" y="-120"/>
      </p:cViewPr>
      <p:guideLst>
        <p:guide orient="horz" pos="-4"/>
        <p:guide pos="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17EB2387-4A71-7D4C-98B3-19EC0650EE4A}" type="datetime1">
              <a:rPr lang="en-US"/>
              <a:pPr/>
              <a:t>02-06-15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E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48697227-D756-9C4D-8FC2-8EAD832272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602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00200"/>
            <a:ext cx="7772400" cy="936625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400"/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590800"/>
            <a:ext cx="6400800" cy="609600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dirty="0" smtClean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5929FC74-BA7D-1548-805D-0E1FBCAB3536}" type="datetime1">
              <a:rPr lang="en-US"/>
              <a:pPr/>
              <a:t>02-06-15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DA8A6BB1-7A90-5A46-8DA0-DED34978E9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287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16B4B25-C049-6C46-806B-73A6424D6B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374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30F221A-56C4-2F43-9D4F-9A253973CC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9620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8D7A5F-8646-074E-B0FF-31BFBAF931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250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6B701FE-F0DA-DA41-86AD-F781AA2E51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3050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356682-BAD3-5B4A-9799-08F6EAFC7E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0246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198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102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4089FE7-E12A-3A43-A89F-DBA6728D3F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3416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ADB8F232-464D-444A-BF44-1D9045016C76}" type="datetime1">
              <a:rPr lang="en-US"/>
              <a:pPr/>
              <a:t>02-06-15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BA1BFD10-644E-0241-AFFB-8857E6551D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9341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F96F0C69-D9BE-EA4F-A68E-98EEAAA6E46D}" type="datetime1">
              <a:rPr lang="en-US"/>
              <a:pPr/>
              <a:t>02-06-15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AE0D9221-37BE-E64B-B4F9-F800889C06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1738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E34CCA39-82E4-4C42-A9CD-B8DABA279E46}" type="datetime1">
              <a:rPr lang="en-US"/>
              <a:pPr/>
              <a:t>02-06-15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E28B88EB-078C-0640-BD0F-609DC85AD9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7657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01B4E18D-31A2-874B-B13E-A1B10D8D78B2}" type="datetime1">
              <a:rPr lang="en-US"/>
              <a:pPr/>
              <a:t>02-06-15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0DBB72EC-98E2-AF48-8C8B-0EF632D6EE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812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43BB8643-07A4-0048-9E3D-840E7280A34D}" type="datetime1">
              <a:rPr lang="en-US"/>
              <a:pPr/>
              <a:t>02-06-15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193AD5B3-0687-9B46-BBDF-9174FD3F85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9591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4FD66667-C23E-9A44-A160-EC50EA7E24AD}" type="datetime1">
              <a:rPr lang="en-US"/>
              <a:pPr/>
              <a:t>02-06-15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433C8035-D77E-0F46-AA01-8E8FE08FA0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9271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A25DF72E-00BF-E54C-B9AF-510244CE141A}" type="datetime1">
              <a:rPr lang="en-US"/>
              <a:pPr/>
              <a:t>02-06-15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1995DD08-E1E4-0748-ADDC-2C3446EEA7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5963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654128D0-2CB7-224C-891B-95064170518D}" type="datetime1">
              <a:rPr lang="en-US"/>
              <a:pPr/>
              <a:t>02-06-15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25320D79-CF5C-5841-8AB4-6AD7D1910F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9144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5103EA61-D0C8-C64D-985B-67817BBF352C}" type="datetime1">
              <a:rPr lang="en-US"/>
              <a:pPr/>
              <a:t>02-06-15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DC51ED3C-DF18-C441-8C09-0BC890E981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2808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64417724-16FF-4441-9746-8654058D1C40}" type="datetime1">
              <a:rPr lang="en-US"/>
              <a:pPr/>
              <a:t>02-06-15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D26BF666-859C-3F47-A091-71D2047F95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1474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467D5A5F-7412-124E-836A-1F12B8AD4BB4}" type="datetime1">
              <a:rPr lang="en-US"/>
              <a:pPr/>
              <a:t>02-06-15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AB9D724D-B2FD-EA4E-83F7-517AD666A8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2240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48CA4D86-8871-854F-B60E-D86B2AA4B797}" type="datetime1">
              <a:rPr lang="en-US"/>
              <a:pPr/>
              <a:t>02-06-15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5F39CDDE-9477-DE48-B6CC-A54EA4EF1D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306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72747B25-1592-DB4B-9E55-E44B7C13EB5C}" type="datetime1">
              <a:rPr lang="en-US"/>
              <a:pPr/>
              <a:t>02-06-15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08F09F4C-A70A-6A4B-938E-E021EB042D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976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29EA824E-FFBF-2542-93E6-6EE8EDE83E31}" type="datetime1">
              <a:rPr lang="en-US"/>
              <a:pPr/>
              <a:t>02-06-15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CE08C0C6-FFF5-FF46-9A2D-EF17DAE77C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665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E3AD6A99-887E-B94B-827A-2E0B50660EF1}" type="datetime1">
              <a:rPr lang="en-US"/>
              <a:pPr/>
              <a:t>02-06-15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C68AD3-2D16-8D4F-B8F7-27FE550F6F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248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Gobierno de Chile | Ministerio del Interior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BC246AD-974A-434A-AF88-C035018F8D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726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AEA82CEA-B91E-414E-B3E0-EBC4F43DB8AF}" type="datetime1">
              <a:rPr lang="en-US"/>
              <a:pPr/>
              <a:t>02-06-15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6111AF-CAA5-D143-8FAB-CA83A875F0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032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FEF8B15B-E026-4C42-816B-5A732124F883}" type="datetime1">
              <a:rPr lang="en-US"/>
              <a:pPr/>
              <a:t>02-06-15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B4A450-A9EE-B843-8AC9-4FC1EB6ED0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381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FFB64ED5-FB9C-8647-A0FB-6B02A2D9B6C5}" type="datetime1">
              <a:rPr lang="en-US"/>
              <a:pPr/>
              <a:t>02-06-15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F62262-0B88-0943-B76B-E384633EB5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556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png"/><Relationship Id="rId7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slideLayout" Target="../slideLayouts/slideLayout9.xml"/><Relationship Id="rId6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1.xml"/><Relationship Id="rId8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6.xml"/><Relationship Id="rId12" Type="http://schemas.openxmlformats.org/officeDocument/2006/relationships/theme" Target="../theme/theme3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9.xml"/><Relationship Id="rId5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2.xml"/><Relationship Id="rId8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>
            <a:spLocks noChangeArrowheads="1"/>
          </p:cNvSpPr>
          <p:nvPr userDrawn="1"/>
        </p:nvSpPr>
        <p:spPr bwMode="auto">
          <a:xfrm>
            <a:off x="533400" y="3333750"/>
            <a:ext cx="1033463" cy="352425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66" name="Rectangle 65"/>
          <p:cNvSpPr>
            <a:spLocks noChangeArrowheads="1"/>
          </p:cNvSpPr>
          <p:nvPr userDrawn="1"/>
        </p:nvSpPr>
        <p:spPr bwMode="auto">
          <a:xfrm>
            <a:off x="1566863" y="3333750"/>
            <a:ext cx="1260475" cy="3524250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>
              <a:solidFill>
                <a:srgbClr val="FFFFFF"/>
              </a:solidFill>
              <a:latin typeface="Calibri" charset="0"/>
            </a:endParaRPr>
          </a:p>
        </p:txBody>
      </p:sp>
      <p:pic>
        <p:nvPicPr>
          <p:cNvPr id="1028" name="Picture 1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3452813"/>
            <a:ext cx="8032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1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988" y="3452813"/>
            <a:ext cx="10318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" name="Rectangle 70"/>
          <p:cNvSpPr>
            <a:spLocks noChangeArrowheads="1"/>
          </p:cNvSpPr>
          <p:nvPr userDrawn="1"/>
        </p:nvSpPr>
        <p:spPr bwMode="auto">
          <a:xfrm>
            <a:off x="533400" y="0"/>
            <a:ext cx="1033463" cy="137160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72" name="Rectangle 71"/>
          <p:cNvSpPr>
            <a:spLocks noChangeArrowheads="1"/>
          </p:cNvSpPr>
          <p:nvPr userDrawn="1"/>
        </p:nvSpPr>
        <p:spPr bwMode="auto">
          <a:xfrm>
            <a:off x="1566863" y="0"/>
            <a:ext cx="1260475" cy="1371600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>
              <a:solidFill>
                <a:srgbClr val="FFFFFF"/>
              </a:solidFill>
              <a:latin typeface="Calibri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5" r:id="rId1"/>
    <p:sldLayoutId id="2147484016" r:id="rId2"/>
    <p:sldLayoutId id="2147484017" r:id="rId3"/>
    <p:sldLayoutId id="2147484018" r:id="rId4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ヒラギノ角ゴ Pro W3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1645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77963"/>
            <a:ext cx="817721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" y="6527800"/>
            <a:ext cx="2895600" cy="246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898989"/>
                </a:solidFill>
                <a:latin typeface="Verdana" charset="0"/>
                <a:ea typeface="ヒラギノ角ゴ Pro W3" charset="0"/>
                <a:cs typeface="Verdana" charset="0"/>
              </a:defRPr>
            </a:lvl1pPr>
          </a:lstStyle>
          <a:p>
            <a:pPr>
              <a:defRPr/>
            </a:pPr>
            <a:r>
              <a:rPr lang="es-ES_tradnl"/>
              <a:t>Gobierno de Chile | Ministerio del Interior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83313" y="6527800"/>
            <a:ext cx="2133600" cy="193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Verdana" charset="0"/>
              </a:defRPr>
            </a:lvl1pPr>
          </a:lstStyle>
          <a:p>
            <a:fld id="{6ED1D9D2-0538-F541-AE23-D188F586D9F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8413750" y="-6350"/>
            <a:ext cx="284163" cy="866775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8697913" y="0"/>
            <a:ext cx="347662" cy="860425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8413750" y="6400800"/>
            <a:ext cx="284163" cy="45720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8697913" y="6400800"/>
            <a:ext cx="347662" cy="457200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>
              <a:solidFill>
                <a:srgbClr val="FFFFFF"/>
              </a:solidFill>
              <a:latin typeface="Calibri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9" r:id="rId1"/>
    <p:sldLayoutId id="2147484020" r:id="rId2"/>
    <p:sldLayoutId id="2147484021" r:id="rId3"/>
    <p:sldLayoutId id="2147484022" r:id="rId4"/>
    <p:sldLayoutId id="2147484023" r:id="rId5"/>
    <p:sldLayoutId id="2147484024" r:id="rId6"/>
    <p:sldLayoutId id="2147484025" r:id="rId7"/>
    <p:sldLayoutId id="2147484026" r:id="rId8"/>
    <p:sldLayoutId id="2147484027" r:id="rId9"/>
    <p:sldLayoutId id="2147484028" r:id="rId10"/>
    <p:sldLayoutId id="2147484029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006CB7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595959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EF41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s-ES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 userDrawn="1"/>
        </p:nvSpPr>
        <p:spPr bwMode="auto">
          <a:xfrm>
            <a:off x="7153275" y="0"/>
            <a:ext cx="1990725" cy="6629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38100" dir="5640026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>
              <a:solidFill>
                <a:srgbClr val="FFFFFF"/>
              </a:solidFill>
              <a:latin typeface="Calibri" charset="0"/>
            </a:endParaRPr>
          </a:p>
        </p:txBody>
      </p:sp>
      <p:grpSp>
        <p:nvGrpSpPr>
          <p:cNvPr id="3076" name="Group 11"/>
          <p:cNvGrpSpPr>
            <a:grpSpLocks/>
          </p:cNvGrpSpPr>
          <p:nvPr userDrawn="1"/>
        </p:nvGrpSpPr>
        <p:grpSpPr bwMode="auto">
          <a:xfrm>
            <a:off x="7153275" y="2058988"/>
            <a:ext cx="1990725" cy="2038350"/>
            <a:chOff x="3511550" y="2133600"/>
            <a:chExt cx="2976563" cy="3048000"/>
          </a:xfrm>
        </p:grpSpPr>
        <p:sp>
          <p:nvSpPr>
            <p:cNvPr id="7" name="Rectangle 6"/>
            <p:cNvSpPr/>
            <p:nvPr userDrawn="1"/>
          </p:nvSpPr>
          <p:spPr>
            <a:xfrm>
              <a:off x="3511550" y="2133600"/>
              <a:ext cx="1338741" cy="3048000"/>
            </a:xfrm>
            <a:prstGeom prst="rect">
              <a:avLst/>
            </a:prstGeom>
            <a:solidFill>
              <a:srgbClr val="006CB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s-ES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4850291" y="2133600"/>
              <a:ext cx="1637822" cy="3048000"/>
            </a:xfrm>
            <a:prstGeom prst="rect">
              <a:avLst/>
            </a:prstGeom>
            <a:solidFill>
              <a:srgbClr val="EF414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s-ES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pic>
          <p:nvPicPr>
            <p:cNvPr id="3081" name="Picture 1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60775" y="2287588"/>
              <a:ext cx="1041400" cy="760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2" name="Picture 1"/>
            <p:cNvPicPr>
              <a:picLocks noChangeAspect="1" noChangeArrowheads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5863" y="2287588"/>
              <a:ext cx="1339850" cy="544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3" name="Picture 1"/>
            <p:cNvPicPr>
              <a:picLocks noChangeAspect="1" noChangeArrowheads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3800" y="4851400"/>
              <a:ext cx="1336675" cy="230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Rectangle 12"/>
          <p:cNvSpPr>
            <a:spLocks noChangeArrowheads="1"/>
          </p:cNvSpPr>
          <p:nvPr userDrawn="1"/>
        </p:nvSpPr>
        <p:spPr bwMode="auto">
          <a:xfrm>
            <a:off x="4763" y="0"/>
            <a:ext cx="7148512" cy="662940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3779989" algn="br" rotWithShape="0">
              <a:srgbClr val="808080">
                <a:alpha val="70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307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525713"/>
            <a:ext cx="6477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0" r:id="rId1"/>
    <p:sldLayoutId id="2147484031" r:id="rId2"/>
    <p:sldLayoutId id="2147484032" r:id="rId3"/>
    <p:sldLayoutId id="2147484033" r:id="rId4"/>
    <p:sldLayoutId id="2147484034" r:id="rId5"/>
    <p:sldLayoutId id="2147484035" r:id="rId6"/>
    <p:sldLayoutId id="2147484036" r:id="rId7"/>
    <p:sldLayoutId id="2147484037" r:id="rId8"/>
    <p:sldLayoutId id="2147484038" r:id="rId9"/>
    <p:sldLayoutId id="2147484039" r:id="rId10"/>
    <p:sldLayoutId id="2147484040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Relationship Id="rId3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Relationship Id="rId3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ctrTitle"/>
          </p:nvPr>
        </p:nvSpPr>
        <p:spPr bwMode="auto">
          <a:xfrm>
            <a:off x="428625" y="1785938"/>
            <a:ext cx="8358188" cy="1543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Aft>
                <a:spcPct val="0"/>
              </a:spcAft>
            </a:pPr>
            <a:r>
              <a:rPr lang="es-ES_tradnl" sz="3200" b="1" dirty="0">
                <a:latin typeface="Calibri" charset="0"/>
                <a:ea typeface="ヒラギノ角ゴ Pro W3" charset="0"/>
                <a:cs typeface="ヒラギノ角ゴ Pro W3" charset="0"/>
              </a:rPr>
              <a:t>Guías clínicas de </a:t>
            </a:r>
            <a:r>
              <a:rPr lang="es-ES_tradnl" sz="3200" b="1" dirty="0" smtClean="0">
                <a:latin typeface="Calibri" charset="0"/>
                <a:ea typeface="ヒラギノ角ゴ Pro W3" charset="0"/>
                <a:cs typeface="ヒラギノ角ゴ Pro W3" charset="0"/>
              </a:rPr>
              <a:t>Derivaci</a:t>
            </a:r>
            <a:r>
              <a:rPr lang="es-ES_tradnl" sz="3200" b="1" dirty="0" smtClean="0">
                <a:latin typeface="Calibri" charset="0"/>
                <a:ea typeface="ヒラギノ角ゴ Pro W3" charset="0"/>
                <a:cs typeface="ヒラギノ角ゴ Pro W3" charset="0"/>
              </a:rPr>
              <a:t>ón </a:t>
            </a:r>
            <a:r>
              <a:rPr lang="es-ES_tradnl" sz="3200" b="1" dirty="0" smtClean="0">
                <a:latin typeface="Calibri" charset="0"/>
                <a:ea typeface="ヒラギノ角ゴ Pro W3" charset="0"/>
                <a:cs typeface="ヒラギノ角ゴ Pro W3" charset="0"/>
              </a:rPr>
              <a:t>de </a:t>
            </a:r>
            <a:r>
              <a:rPr lang="es-ES_tradnl" sz="3200" b="1" dirty="0">
                <a:latin typeface="Calibri" charset="0"/>
                <a:ea typeface="ヒラギノ角ゴ Pro W3" charset="0"/>
                <a:cs typeface="ヒラギノ角ゴ Pro W3" charset="0"/>
              </a:rPr>
              <a:t>pacientes con Insuficiencia Respiratoria Aguda a UPC Pediátrica</a:t>
            </a:r>
            <a:endParaRPr lang="es-ES_tradnl" sz="3200" b="1" dirty="0">
              <a:latin typeface="Verdana" charset="0"/>
              <a:ea typeface="ヒラギノ角ゴ Pro W3" charset="0"/>
              <a:cs typeface="ヒラギノ角ゴ Pro W3" charset="0"/>
              <a:sym typeface="Verdana Bold" charset="0"/>
            </a:endParaRPr>
          </a:p>
        </p:txBody>
      </p:sp>
      <p:sp>
        <p:nvSpPr>
          <p:cNvPr id="30723" name="Subtitle 2"/>
          <p:cNvSpPr>
            <a:spLocks noGrp="1"/>
          </p:cNvSpPr>
          <p:nvPr>
            <p:ph type="subTitle" idx="1"/>
          </p:nvPr>
        </p:nvSpPr>
        <p:spPr bwMode="auto">
          <a:xfrm>
            <a:off x="3286125" y="5467350"/>
            <a:ext cx="5500688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Aft>
                <a:spcPct val="0"/>
              </a:spcAft>
              <a:buFont typeface="Arial" charset="0"/>
              <a:buNone/>
            </a:pPr>
            <a:r>
              <a:rPr lang="es-ES_tradnl" sz="2400">
                <a:solidFill>
                  <a:srgbClr val="FFFFFF"/>
                </a:solidFill>
                <a:latin typeface="Verdana" charset="0"/>
                <a:ea typeface="ヒラギノ角ゴ Pro W3" charset="0"/>
                <a:cs typeface="ヒラギノ角ゴ Pro W3" charset="0"/>
                <a:sym typeface="Verdana" charset="0"/>
              </a:rPr>
              <a:t>Subtitulo de la presentación en una línea</a:t>
            </a:r>
          </a:p>
          <a:p>
            <a:pPr fontAlgn="base">
              <a:spcAft>
                <a:spcPct val="0"/>
              </a:spcAft>
              <a:buFont typeface="Arial" charset="0"/>
              <a:buNone/>
            </a:pPr>
            <a:endParaRPr lang="en-US" sz="2400">
              <a:solidFill>
                <a:srgbClr val="FFFFFF"/>
              </a:solidFill>
              <a:latin typeface="Calibri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30724" name="5 CuadroTexto"/>
          <p:cNvSpPr txBox="1">
            <a:spLocks noChangeArrowheads="1"/>
          </p:cNvSpPr>
          <p:nvPr/>
        </p:nvSpPr>
        <p:spPr bwMode="auto">
          <a:xfrm>
            <a:off x="3071813" y="5000625"/>
            <a:ext cx="5715000" cy="135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ctr" eaLnBrk="1" hangingPunct="1"/>
            <a:r>
              <a:rPr lang="es-ES" sz="1600" b="1"/>
              <a:t>Grupo de Trabajo Asesor en Materia de Medicina Intensiva Pediátrica</a:t>
            </a:r>
          </a:p>
          <a:p>
            <a:pPr algn="ctr" eaLnBrk="1" hangingPunct="1"/>
            <a:r>
              <a:rPr lang="es-ES" sz="1600" b="1"/>
              <a:t>División de Gestión de Redes Asistenciales</a:t>
            </a:r>
          </a:p>
          <a:p>
            <a:pPr algn="ctr" eaLnBrk="1" hangingPunct="1"/>
            <a:r>
              <a:rPr lang="es-ES" sz="1600" b="1"/>
              <a:t>Ministerio de Salud</a:t>
            </a:r>
          </a:p>
          <a:p>
            <a:pPr algn="ctr" eaLnBrk="1" hangingPunct="1"/>
            <a:r>
              <a:rPr lang="es-ES" sz="1600" b="1"/>
              <a:t>2015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7"/>
          <p:cNvSpPr>
            <a:spLocks noGrp="1"/>
          </p:cNvSpPr>
          <p:nvPr>
            <p:ph type="title"/>
          </p:nvPr>
        </p:nvSpPr>
        <p:spPr>
          <a:xfrm>
            <a:off x="2211388" y="357188"/>
            <a:ext cx="5861050" cy="1071562"/>
          </a:xfrm>
        </p:spPr>
        <p:txBody>
          <a:bodyPr/>
          <a:lstStyle/>
          <a:p>
            <a:pPr algn="ctr" eaLnBrk="1" hangingPunct="1">
              <a:defRPr/>
            </a:pPr>
            <a:r>
              <a:rPr lang="es-ES_tradn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cs typeface="Verdana" pitchFamily="34" charset="0"/>
              </a:rPr>
              <a:t>CRITERIOS DE EGRESO DE UPCP</a:t>
            </a:r>
            <a:endParaRPr lang="es-ES_tradnl" b="1" dirty="0" smtClean="0">
              <a:solidFill>
                <a:srgbClr val="EF414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cs typeface="Verdana" pitchFamily="34" charset="0"/>
            </a:endParaRPr>
          </a:p>
        </p:txBody>
      </p:sp>
      <p:sp>
        <p:nvSpPr>
          <p:cNvPr id="39939" name="Content Placeholder 8"/>
          <p:cNvSpPr>
            <a:spLocks noGrp="1"/>
          </p:cNvSpPr>
          <p:nvPr>
            <p:ph idx="1"/>
          </p:nvPr>
        </p:nvSpPr>
        <p:spPr>
          <a:xfrm>
            <a:off x="449263" y="2000250"/>
            <a:ext cx="8215312" cy="4527550"/>
          </a:xfrm>
        </p:spPr>
        <p:txBody>
          <a:bodyPr/>
          <a:lstStyle/>
          <a:p>
            <a:pPr marL="457200" indent="-457200">
              <a:buFont typeface="Calibri" charset="0"/>
              <a:buAutoNum type="arabicPeriod"/>
            </a:pPr>
            <a:r>
              <a:rPr lang="es-ES_tradnl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Resolución de la enfermedad que motivó el ingreso o resolución de la condición fisiopatológica inestable</a:t>
            </a:r>
            <a:endParaRPr lang="es-ES">
              <a:solidFill>
                <a:schemeClr val="tx1"/>
              </a:solidFill>
              <a:latin typeface="Calibri" charset="0"/>
              <a:ea typeface="ヒラギノ角ゴ Pro W3" charset="0"/>
              <a:cs typeface="ヒラギノ角ゴ Pro W3" charset="0"/>
            </a:endParaRPr>
          </a:p>
          <a:p>
            <a:pPr marL="457200" indent="-457200">
              <a:buFont typeface="Calibri" charset="0"/>
              <a:buAutoNum type="arabicPeriod"/>
            </a:pPr>
            <a:r>
              <a:rPr lang="es-ES_tradnl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Parámetros hemodinámicos normales para la edad</a:t>
            </a:r>
            <a:endParaRPr lang="es-ES">
              <a:solidFill>
                <a:schemeClr val="tx1"/>
              </a:solidFill>
              <a:latin typeface="Calibri" charset="0"/>
              <a:ea typeface="ヒラギノ角ゴ Pro W3" charset="0"/>
              <a:cs typeface="ヒラギノ角ゴ Pro W3" charset="0"/>
            </a:endParaRPr>
          </a:p>
          <a:p>
            <a:pPr marL="457200" indent="-457200">
              <a:buFont typeface="Calibri" charset="0"/>
              <a:buAutoNum type="arabicPeriod"/>
            </a:pPr>
            <a:r>
              <a:rPr lang="es-ES_tradnl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Remoción de los dispositivos de monitoreo hemodinámico, excepto catéter venoso central si se requiere su mantención para acceso venoso</a:t>
            </a:r>
            <a:endParaRPr lang="es-ES">
              <a:solidFill>
                <a:schemeClr val="tx1"/>
              </a:solidFill>
              <a:latin typeface="Calibri" charset="0"/>
              <a:ea typeface="ヒラギノ角ゴ Pro W3" charset="0"/>
              <a:cs typeface="ヒラギノ角ゴ Pro W3" charset="0"/>
            </a:endParaRPr>
          </a:p>
          <a:p>
            <a:pPr marL="457200" indent="-457200">
              <a:buFont typeface="Calibri" charset="0"/>
              <a:buAutoNum type="arabicPeriod"/>
            </a:pPr>
            <a:r>
              <a:rPr lang="es-ES_tradnl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Parámetros respiratorios estables (extubación consolidada y con protección de vía aérea).</a:t>
            </a:r>
            <a:endParaRPr lang="es-ES">
              <a:solidFill>
                <a:schemeClr val="tx1"/>
              </a:solidFill>
              <a:latin typeface="Calibri" charset="0"/>
              <a:ea typeface="ヒラギノ角ゴ Pro W3" charset="0"/>
              <a:cs typeface="ヒラギノ角ゴ Pro W3" charset="0"/>
            </a:endParaRPr>
          </a:p>
          <a:p>
            <a:pPr marL="457200" indent="-457200">
              <a:buFont typeface="Calibri" charset="0"/>
              <a:buAutoNum type="arabicPeriod"/>
            </a:pPr>
            <a:r>
              <a:rPr lang="es-ES_tradnl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Ausencia de requerimiento de drogas vasoactivas o antiarrítmicos ev</a:t>
            </a:r>
            <a:endParaRPr lang="es-ES">
              <a:solidFill>
                <a:schemeClr val="tx1"/>
              </a:solidFill>
              <a:latin typeface="Calibri" charset="0"/>
              <a:ea typeface="ヒラギノ角ゴ Pro W3" charset="0"/>
              <a:cs typeface="ヒラギノ角ゴ Pro W3" charset="0"/>
            </a:endParaRPr>
          </a:p>
          <a:p>
            <a:pPr marL="457200" indent="-457200">
              <a:buFont typeface="Calibri" charset="0"/>
              <a:buAutoNum type="arabicPeriod"/>
            </a:pPr>
            <a:r>
              <a:rPr lang="es-ES_tradnl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Cuando se determine que no hay beneficio en mantener al niño en la UPCP o el tratamiento médico empleado es fútil, con padres debidamente informados</a:t>
            </a:r>
            <a:endParaRPr lang="es-ES">
              <a:solidFill>
                <a:schemeClr val="tx1"/>
              </a:solidFill>
              <a:latin typeface="Calibri" charset="0"/>
              <a:ea typeface="ヒラギノ角ゴ Pro W3" charset="0"/>
              <a:cs typeface="ヒラギノ角ゴ Pro W3" charset="0"/>
            </a:endParaRPr>
          </a:p>
          <a:p>
            <a:pPr marL="457200" indent="-457200">
              <a:buFont typeface="Calibri" charset="0"/>
              <a:buAutoNum type="arabicPeriod"/>
            </a:pPr>
            <a:r>
              <a:rPr lang="es-ES_tradnl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Egreso a otro centro para terapia de rescate (VAFO, iNO, ECMO)</a:t>
            </a:r>
            <a:endParaRPr lang="es-ES_tradnl">
              <a:solidFill>
                <a:schemeClr val="tx1"/>
              </a:solidFill>
              <a:latin typeface="Verdan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9940" name="Slide Number Placeholder 9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fld id="{C6027A06-E72D-D54D-9941-3FD68A46E5EB}" type="slidenum">
              <a:rPr lang="en-US">
                <a:solidFill>
                  <a:srgbClr val="898989"/>
                </a:solidFill>
                <a:latin typeface="Verdana" charset="0"/>
              </a:rPr>
              <a:pPr eaLnBrk="1" hangingPunct="1"/>
              <a:t>10</a:t>
            </a:fld>
            <a:endParaRPr lang="en-US">
              <a:solidFill>
                <a:srgbClr val="898989"/>
              </a:solidFill>
              <a:latin typeface="Verdana" charset="0"/>
            </a:endParaRPr>
          </a:p>
        </p:txBody>
      </p:sp>
      <p:pic>
        <p:nvPicPr>
          <p:cNvPr id="39941" name="Picture 7" descr="Inici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263" y="152400"/>
            <a:ext cx="1762125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>
            <a:spLocks noChangeArrowheads="1"/>
          </p:cNvSpPr>
          <p:nvPr/>
        </p:nvSpPr>
        <p:spPr bwMode="auto">
          <a:xfrm>
            <a:off x="3071813" y="5357813"/>
            <a:ext cx="3357562" cy="428625"/>
          </a:xfrm>
          <a:prstGeom prst="roundRect">
            <a:avLst>
              <a:gd name="adj" fmla="val 16667"/>
            </a:avLst>
          </a:prstGeom>
          <a:solidFill>
            <a:srgbClr val="CCCCCC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s-E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5 Rectángulo redondeado"/>
          <p:cNvSpPr>
            <a:spLocks noChangeArrowheads="1"/>
          </p:cNvSpPr>
          <p:nvPr/>
        </p:nvSpPr>
        <p:spPr bwMode="auto">
          <a:xfrm>
            <a:off x="3071813" y="4286250"/>
            <a:ext cx="3357562" cy="428625"/>
          </a:xfrm>
          <a:prstGeom prst="roundRect">
            <a:avLst>
              <a:gd name="adj" fmla="val 16667"/>
            </a:avLst>
          </a:prstGeom>
          <a:solidFill>
            <a:srgbClr val="CCCCCC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s-E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5842" name="Title 7"/>
          <p:cNvSpPr>
            <a:spLocks noGrp="1"/>
          </p:cNvSpPr>
          <p:nvPr>
            <p:ph type="title"/>
          </p:nvPr>
        </p:nvSpPr>
        <p:spPr>
          <a:xfrm>
            <a:off x="2211388" y="152400"/>
            <a:ext cx="6105525" cy="1619250"/>
          </a:xfrm>
        </p:spPr>
        <p:txBody>
          <a:bodyPr/>
          <a:lstStyle/>
          <a:p>
            <a:pPr algn="ctr" eaLnBrk="1" hangingPunct="1">
              <a:defRPr/>
            </a:pPr>
            <a:r>
              <a:rPr lang="es-ES_tradn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cs typeface="Verdana" pitchFamily="34" charset="0"/>
              </a:rPr>
              <a:t>EVALUACIÓN DE HIPOXEMIA EN PEDIATRÍA</a:t>
            </a:r>
          </a:p>
        </p:txBody>
      </p:sp>
      <p:sp>
        <p:nvSpPr>
          <p:cNvPr id="35843" name="Content Placeholder 8"/>
          <p:cNvSpPr>
            <a:spLocks noGrp="1"/>
          </p:cNvSpPr>
          <p:nvPr>
            <p:ph idx="1"/>
          </p:nvPr>
        </p:nvSpPr>
        <p:spPr>
          <a:xfrm>
            <a:off x="449263" y="2000250"/>
            <a:ext cx="8215312" cy="4721225"/>
          </a:xfrm>
        </p:spPr>
        <p:txBody>
          <a:bodyPr/>
          <a:lstStyle/>
          <a:p>
            <a:pPr eaLnBrk="1" hangingPunct="1">
              <a:spcBef>
                <a:spcPts val="800"/>
              </a:spcBef>
              <a:spcAft>
                <a:spcPts val="800"/>
              </a:spcAft>
            </a:pPr>
            <a:endParaRPr lang="es-ES" dirty="0" smtClean="0">
              <a:solidFill>
                <a:schemeClr val="tx1"/>
              </a:solidFill>
              <a:latin typeface="Calibri" charset="0"/>
              <a:ea typeface="ヒラギノ角ゴ Pro W3" charset="0"/>
              <a:cs typeface="ヒラギノ角ゴ Pro W3" charset="0"/>
            </a:endParaRPr>
          </a:p>
          <a:p>
            <a:pPr eaLnBrk="1" hangingPunct="1">
              <a:spcBef>
                <a:spcPts val="800"/>
              </a:spcBef>
              <a:spcAft>
                <a:spcPts val="800"/>
              </a:spcAft>
            </a:pPr>
            <a:r>
              <a:rPr lang="es-ES" dirty="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Relación Presión parcial arterial de O</a:t>
            </a:r>
            <a:r>
              <a:rPr lang="es-ES" baseline="-25000" dirty="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2</a:t>
            </a:r>
            <a:r>
              <a:rPr lang="es-ES" dirty="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 versus Fracción inspirada de O</a:t>
            </a:r>
            <a:r>
              <a:rPr lang="es-ES" baseline="-25000" dirty="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2  </a:t>
            </a:r>
            <a:r>
              <a:rPr lang="es-ES" dirty="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(PaO</a:t>
            </a:r>
            <a:r>
              <a:rPr lang="es-ES" baseline="-25000" dirty="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2 </a:t>
            </a:r>
            <a:r>
              <a:rPr lang="es-ES" dirty="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/ FIO</a:t>
            </a:r>
            <a:r>
              <a:rPr lang="es-ES" baseline="-25000" dirty="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2</a:t>
            </a:r>
            <a:r>
              <a:rPr lang="es-ES" dirty="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)</a:t>
            </a:r>
            <a:endParaRPr lang="es-ES" baseline="-25000" dirty="0">
              <a:solidFill>
                <a:schemeClr val="tx1"/>
              </a:solidFill>
              <a:latin typeface="Calibri" charset="0"/>
              <a:ea typeface="ヒラギノ角ゴ Pro W3" charset="0"/>
              <a:cs typeface="ヒラギノ角ゴ Pro W3" charset="0"/>
            </a:endParaRPr>
          </a:p>
          <a:p>
            <a:pPr eaLnBrk="1" hangingPunct="1">
              <a:spcBef>
                <a:spcPts val="800"/>
              </a:spcBef>
              <a:spcAft>
                <a:spcPts val="800"/>
              </a:spcAft>
            </a:pPr>
            <a:r>
              <a:rPr lang="es-ES" dirty="0" smtClean="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Relación </a:t>
            </a:r>
            <a:r>
              <a:rPr lang="es-ES" dirty="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Saturación de O</a:t>
            </a:r>
            <a:r>
              <a:rPr lang="es-ES" baseline="-25000" dirty="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2 </a:t>
            </a:r>
            <a:r>
              <a:rPr lang="es-ES" dirty="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versus Fracción inspirada de O</a:t>
            </a:r>
            <a:r>
              <a:rPr lang="es-ES" baseline="-25000" dirty="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2 </a:t>
            </a:r>
            <a:r>
              <a:rPr lang="es-ES" dirty="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 (SaFIO</a:t>
            </a:r>
            <a:r>
              <a:rPr lang="es-ES" baseline="-25000" dirty="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2 </a:t>
            </a:r>
            <a:r>
              <a:rPr lang="es-ES" dirty="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/ FIO</a:t>
            </a:r>
            <a:r>
              <a:rPr lang="es-ES" baseline="-25000" dirty="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2</a:t>
            </a:r>
            <a:r>
              <a:rPr lang="es-ES" dirty="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)</a:t>
            </a:r>
            <a:endParaRPr lang="es-ES" baseline="-25000" dirty="0">
              <a:solidFill>
                <a:schemeClr val="tx1"/>
              </a:solidFill>
              <a:latin typeface="Calibri" charset="0"/>
              <a:ea typeface="ヒラギノ角ゴ Pro W3" charset="0"/>
              <a:cs typeface="ヒラギノ角ゴ Pro W3" charset="0"/>
            </a:endParaRPr>
          </a:p>
          <a:p>
            <a:pPr eaLnBrk="1" hangingPunct="1">
              <a:spcBef>
                <a:spcPts val="800"/>
              </a:spcBef>
              <a:spcAft>
                <a:spcPts val="800"/>
              </a:spcAft>
            </a:pPr>
            <a:r>
              <a:rPr lang="es-ES" dirty="0" err="1" smtClean="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Indice</a:t>
            </a:r>
            <a:r>
              <a:rPr lang="es-ES" dirty="0" smtClean="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 </a:t>
            </a:r>
            <a:r>
              <a:rPr lang="es-ES" dirty="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de Oxigenación</a:t>
            </a:r>
          </a:p>
          <a:p>
            <a:pPr lvl="1" algn="ctr" eaLnBrk="1" hangingPunct="1">
              <a:spcBef>
                <a:spcPts val="800"/>
              </a:spcBef>
              <a:spcAft>
                <a:spcPts val="800"/>
              </a:spcAft>
              <a:buFont typeface="Arial" charset="0"/>
              <a:buNone/>
            </a:pPr>
            <a:r>
              <a:rPr lang="es-ES" sz="2000" dirty="0">
                <a:solidFill>
                  <a:schemeClr val="tx1"/>
                </a:solidFill>
                <a:latin typeface="Calibri" charset="0"/>
                <a:ea typeface="ヒラギノ角ゴ Pro W3" charset="0"/>
              </a:rPr>
              <a:t>IO =  [FiO</a:t>
            </a:r>
            <a:r>
              <a:rPr lang="es-ES" sz="2000" baseline="-25000" dirty="0">
                <a:solidFill>
                  <a:schemeClr val="tx1"/>
                </a:solidFill>
                <a:latin typeface="Calibri" charset="0"/>
                <a:ea typeface="ヒラギノ角ゴ Pro W3" charset="0"/>
              </a:rPr>
              <a:t>2</a:t>
            </a:r>
            <a:r>
              <a:rPr lang="es-ES" sz="2000" dirty="0">
                <a:solidFill>
                  <a:schemeClr val="tx1"/>
                </a:solidFill>
                <a:latin typeface="Calibri" charset="0"/>
                <a:ea typeface="ヒラギノ角ゴ Pro W3" charset="0"/>
              </a:rPr>
              <a:t> × </a:t>
            </a:r>
            <a:r>
              <a:rPr lang="es-ES" sz="2000" dirty="0" err="1">
                <a:solidFill>
                  <a:schemeClr val="tx1"/>
                </a:solidFill>
                <a:latin typeface="Calibri" charset="0"/>
                <a:ea typeface="ヒラギノ角ゴ Pro W3" charset="0"/>
              </a:rPr>
              <a:t>Paw</a:t>
            </a:r>
            <a:r>
              <a:rPr lang="es-ES" sz="2000" dirty="0">
                <a:solidFill>
                  <a:schemeClr val="tx1"/>
                </a:solidFill>
                <a:latin typeface="Calibri" charset="0"/>
                <a:ea typeface="ヒラギノ角ゴ Pro W3" charset="0"/>
              </a:rPr>
              <a:t>] /PaO</a:t>
            </a:r>
            <a:r>
              <a:rPr lang="es-ES" sz="2000" baseline="-25000" dirty="0">
                <a:solidFill>
                  <a:schemeClr val="tx1"/>
                </a:solidFill>
                <a:latin typeface="Calibri" charset="0"/>
                <a:ea typeface="ヒラギノ角ゴ Pro W3" charset="0"/>
              </a:rPr>
              <a:t>2</a:t>
            </a:r>
            <a:r>
              <a:rPr lang="es-ES" sz="2000" dirty="0">
                <a:solidFill>
                  <a:schemeClr val="tx1"/>
                </a:solidFill>
                <a:latin typeface="Calibri" charset="0"/>
                <a:ea typeface="ヒラギノ角ゴ Pro W3" charset="0"/>
              </a:rPr>
              <a:t> x 100</a:t>
            </a:r>
          </a:p>
          <a:p>
            <a:pPr eaLnBrk="1" hangingPunct="1">
              <a:spcBef>
                <a:spcPts val="800"/>
              </a:spcBef>
              <a:spcAft>
                <a:spcPts val="800"/>
              </a:spcAft>
            </a:pPr>
            <a:r>
              <a:rPr lang="es-ES" dirty="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Índice de Saturación de oxígeno </a:t>
            </a:r>
            <a:endParaRPr lang="es-ES" sz="1200" dirty="0">
              <a:solidFill>
                <a:schemeClr val="tx1"/>
              </a:solidFill>
              <a:latin typeface="Calibri" charset="0"/>
              <a:ea typeface="ヒラギノ角ゴ Pro W3" charset="0"/>
              <a:cs typeface="ヒラギノ角ゴ Pro W3" charset="0"/>
            </a:endParaRPr>
          </a:p>
          <a:p>
            <a:pPr lvl="1" algn="ctr" eaLnBrk="1" hangingPunct="1">
              <a:spcBef>
                <a:spcPts val="800"/>
              </a:spcBef>
              <a:spcAft>
                <a:spcPts val="800"/>
              </a:spcAft>
              <a:buFont typeface="Arial" charset="0"/>
              <a:buNone/>
            </a:pPr>
            <a:r>
              <a:rPr lang="es-ES" sz="2000" dirty="0">
                <a:solidFill>
                  <a:schemeClr val="tx1"/>
                </a:solidFill>
                <a:latin typeface="Calibri" charset="0"/>
                <a:ea typeface="ヒラギノ角ゴ Pro W3" charset="0"/>
              </a:rPr>
              <a:t>ISO =  [FiO</a:t>
            </a:r>
            <a:r>
              <a:rPr lang="es-ES" sz="2000" baseline="-25000" dirty="0">
                <a:solidFill>
                  <a:schemeClr val="tx1"/>
                </a:solidFill>
                <a:latin typeface="Calibri" charset="0"/>
                <a:ea typeface="ヒラギノ角ゴ Pro W3" charset="0"/>
              </a:rPr>
              <a:t>2</a:t>
            </a:r>
            <a:r>
              <a:rPr lang="es-ES" sz="2000" dirty="0">
                <a:solidFill>
                  <a:schemeClr val="tx1"/>
                </a:solidFill>
                <a:latin typeface="Calibri" charset="0"/>
                <a:ea typeface="ヒラギノ角ゴ Pro W3" charset="0"/>
              </a:rPr>
              <a:t> × </a:t>
            </a:r>
            <a:r>
              <a:rPr lang="es-ES" sz="2000" dirty="0" err="1">
                <a:solidFill>
                  <a:schemeClr val="tx1"/>
                </a:solidFill>
                <a:latin typeface="Calibri" charset="0"/>
                <a:ea typeface="ヒラギノ角ゴ Pro W3" charset="0"/>
              </a:rPr>
              <a:t>Paw</a:t>
            </a:r>
            <a:r>
              <a:rPr lang="es-ES" sz="2000" dirty="0">
                <a:solidFill>
                  <a:schemeClr val="tx1"/>
                </a:solidFill>
                <a:latin typeface="Calibri" charset="0"/>
                <a:ea typeface="ヒラギノ角ゴ Pro W3" charset="0"/>
              </a:rPr>
              <a:t>] /SaO</a:t>
            </a:r>
            <a:r>
              <a:rPr lang="es-ES" sz="2000" baseline="-25000" dirty="0">
                <a:solidFill>
                  <a:schemeClr val="tx1"/>
                </a:solidFill>
                <a:latin typeface="Calibri" charset="0"/>
                <a:ea typeface="ヒラギノ角ゴ Pro W3" charset="0"/>
              </a:rPr>
              <a:t>2 </a:t>
            </a:r>
            <a:r>
              <a:rPr lang="es-ES" sz="2000" dirty="0">
                <a:solidFill>
                  <a:schemeClr val="tx1"/>
                </a:solidFill>
                <a:latin typeface="Calibri" charset="0"/>
                <a:ea typeface="ヒラギノ角ゴ Pro W3" charset="0"/>
              </a:rPr>
              <a:t>x 100</a:t>
            </a:r>
          </a:p>
          <a:p>
            <a:pPr lvl="1" algn="just" eaLnBrk="1" hangingPunct="1">
              <a:spcBef>
                <a:spcPts val="800"/>
              </a:spcBef>
              <a:spcAft>
                <a:spcPts val="800"/>
              </a:spcAft>
              <a:buFont typeface="Arial" charset="0"/>
              <a:buNone/>
            </a:pPr>
            <a:endParaRPr lang="es-ES_tradnl" sz="1200" i="1" dirty="0">
              <a:solidFill>
                <a:schemeClr val="tx1"/>
              </a:solidFill>
              <a:latin typeface="Calibri" charset="0"/>
              <a:ea typeface="ヒラギノ角ゴ Pro W3" charset="0"/>
            </a:endParaRPr>
          </a:p>
          <a:p>
            <a:pPr lvl="1" algn="ctr" eaLnBrk="1" hangingPunct="1">
              <a:spcBef>
                <a:spcPts val="800"/>
              </a:spcBef>
              <a:spcAft>
                <a:spcPts val="800"/>
              </a:spcAft>
              <a:buFont typeface="Arial" charset="0"/>
              <a:buNone/>
            </a:pPr>
            <a:r>
              <a:rPr lang="es-ES_tradnl" sz="1200" i="1" dirty="0" err="1">
                <a:solidFill>
                  <a:schemeClr val="tx1"/>
                </a:solidFill>
                <a:latin typeface="Calibri" charset="0"/>
                <a:ea typeface="ヒラギノ角ゴ Pro W3" charset="0"/>
              </a:rPr>
              <a:t>Pediatric</a:t>
            </a:r>
            <a:r>
              <a:rPr lang="es-ES_tradnl" sz="1200" i="1" dirty="0">
                <a:solidFill>
                  <a:schemeClr val="tx1"/>
                </a:solidFill>
                <a:latin typeface="Calibri" charset="0"/>
                <a:ea typeface="ヒラギノ角ゴ Pro W3" charset="0"/>
              </a:rPr>
              <a:t> </a:t>
            </a:r>
            <a:r>
              <a:rPr lang="es-ES_tradnl" sz="1200" i="1" dirty="0" err="1">
                <a:solidFill>
                  <a:schemeClr val="tx1"/>
                </a:solidFill>
                <a:latin typeface="Calibri" charset="0"/>
                <a:ea typeface="ヒラギノ角ゴ Pro W3" charset="0"/>
              </a:rPr>
              <a:t>Acute</a:t>
            </a:r>
            <a:r>
              <a:rPr lang="es-ES_tradnl" sz="1200" i="1" dirty="0">
                <a:solidFill>
                  <a:schemeClr val="tx1"/>
                </a:solidFill>
                <a:latin typeface="Calibri" charset="0"/>
                <a:ea typeface="ヒラギノ角ゴ Pro W3" charset="0"/>
              </a:rPr>
              <a:t> </a:t>
            </a:r>
            <a:r>
              <a:rPr lang="es-ES_tradnl" sz="1200" i="1" dirty="0" err="1">
                <a:solidFill>
                  <a:schemeClr val="tx1"/>
                </a:solidFill>
                <a:latin typeface="Calibri" charset="0"/>
                <a:ea typeface="ヒラギノ角ゴ Pro W3" charset="0"/>
              </a:rPr>
              <a:t>Respiratory</a:t>
            </a:r>
            <a:r>
              <a:rPr lang="es-ES_tradnl" sz="1200" i="1" dirty="0">
                <a:solidFill>
                  <a:schemeClr val="tx1"/>
                </a:solidFill>
                <a:latin typeface="Calibri" charset="0"/>
                <a:ea typeface="ヒラギノ角ゴ Pro W3" charset="0"/>
              </a:rPr>
              <a:t> </a:t>
            </a:r>
            <a:r>
              <a:rPr lang="es-ES_tradnl" sz="1200" i="1" dirty="0" err="1">
                <a:solidFill>
                  <a:schemeClr val="tx1"/>
                </a:solidFill>
                <a:latin typeface="Calibri" charset="0"/>
                <a:ea typeface="ヒラギノ角ゴ Pro W3" charset="0"/>
              </a:rPr>
              <a:t>Distress</a:t>
            </a:r>
            <a:r>
              <a:rPr lang="es-ES_tradnl" sz="1200" i="1" dirty="0">
                <a:solidFill>
                  <a:schemeClr val="tx1"/>
                </a:solidFill>
                <a:latin typeface="Calibri" charset="0"/>
                <a:ea typeface="ヒラギノ角ゴ Pro W3" charset="0"/>
              </a:rPr>
              <a:t> </a:t>
            </a:r>
            <a:r>
              <a:rPr lang="es-ES_tradnl" sz="1200" i="1" dirty="0" err="1">
                <a:solidFill>
                  <a:schemeClr val="tx1"/>
                </a:solidFill>
                <a:latin typeface="Calibri" charset="0"/>
                <a:ea typeface="ヒラギノ角ゴ Pro W3" charset="0"/>
              </a:rPr>
              <a:t>Syndrome</a:t>
            </a:r>
            <a:r>
              <a:rPr lang="es-ES_tradnl" sz="1200" i="1" dirty="0">
                <a:solidFill>
                  <a:schemeClr val="tx1"/>
                </a:solidFill>
                <a:latin typeface="Calibri" charset="0"/>
                <a:ea typeface="ヒラギノ角ゴ Pro W3" charset="0"/>
              </a:rPr>
              <a:t>: </a:t>
            </a:r>
            <a:r>
              <a:rPr lang="es-ES_tradnl" sz="1200" i="1" dirty="0" err="1">
                <a:solidFill>
                  <a:schemeClr val="tx1"/>
                </a:solidFill>
                <a:latin typeface="Calibri" charset="0"/>
                <a:ea typeface="ヒラギノ角ゴ Pro W3" charset="0"/>
              </a:rPr>
              <a:t>Consensus</a:t>
            </a:r>
            <a:r>
              <a:rPr lang="es-ES_tradnl" sz="1200" i="1" dirty="0">
                <a:solidFill>
                  <a:schemeClr val="tx1"/>
                </a:solidFill>
                <a:latin typeface="Calibri" charset="0"/>
                <a:ea typeface="ヒラギノ角ゴ Pro W3" charset="0"/>
              </a:rPr>
              <a:t> </a:t>
            </a:r>
            <a:r>
              <a:rPr lang="es-ES_tradnl" sz="1200" i="1" dirty="0" err="1">
                <a:solidFill>
                  <a:schemeClr val="tx1"/>
                </a:solidFill>
                <a:latin typeface="Calibri" charset="0"/>
                <a:ea typeface="ヒラギノ角ゴ Pro W3" charset="0"/>
              </a:rPr>
              <a:t>Recommendations</a:t>
            </a:r>
            <a:r>
              <a:rPr lang="es-ES_tradnl" sz="1200" i="1" dirty="0">
                <a:solidFill>
                  <a:schemeClr val="tx1"/>
                </a:solidFill>
                <a:latin typeface="Calibri" charset="0"/>
                <a:ea typeface="ヒラギノ角ゴ Pro W3" charset="0"/>
              </a:rPr>
              <a:t> </a:t>
            </a:r>
            <a:r>
              <a:rPr lang="es-ES_tradnl" sz="1200" i="1" dirty="0" err="1">
                <a:solidFill>
                  <a:schemeClr val="tx1"/>
                </a:solidFill>
                <a:latin typeface="Calibri" charset="0"/>
                <a:ea typeface="ヒラギノ角ゴ Pro W3" charset="0"/>
              </a:rPr>
              <a:t>From</a:t>
            </a:r>
            <a:r>
              <a:rPr lang="es-ES_tradnl" sz="1200" i="1" dirty="0">
                <a:solidFill>
                  <a:schemeClr val="tx1"/>
                </a:solidFill>
                <a:latin typeface="Calibri" charset="0"/>
                <a:ea typeface="ヒラギノ角ゴ Pro W3" charset="0"/>
              </a:rPr>
              <a:t> </a:t>
            </a:r>
            <a:r>
              <a:rPr lang="es-ES_tradnl" sz="1200" i="1" dirty="0" err="1">
                <a:solidFill>
                  <a:schemeClr val="tx1"/>
                </a:solidFill>
                <a:latin typeface="Calibri" charset="0"/>
                <a:ea typeface="ヒラギノ角ゴ Pro W3" charset="0"/>
              </a:rPr>
              <a:t>the</a:t>
            </a:r>
            <a:r>
              <a:rPr lang="es-ES_tradnl" sz="1200" i="1" dirty="0">
                <a:solidFill>
                  <a:schemeClr val="tx1"/>
                </a:solidFill>
                <a:latin typeface="Calibri" charset="0"/>
                <a:ea typeface="ヒラギノ角ゴ Pro W3" charset="0"/>
              </a:rPr>
              <a:t> </a:t>
            </a:r>
            <a:r>
              <a:rPr lang="es-ES_tradnl" sz="1200" i="1" dirty="0" err="1">
                <a:solidFill>
                  <a:schemeClr val="tx1"/>
                </a:solidFill>
                <a:latin typeface="Calibri" charset="0"/>
                <a:ea typeface="ヒラギノ角ゴ Pro W3" charset="0"/>
              </a:rPr>
              <a:t>Pediatric</a:t>
            </a:r>
            <a:r>
              <a:rPr lang="es-ES_tradnl" sz="1200" i="1" dirty="0">
                <a:solidFill>
                  <a:schemeClr val="tx1"/>
                </a:solidFill>
                <a:latin typeface="Calibri" charset="0"/>
                <a:ea typeface="ヒラギノ角ゴ Pro W3" charset="0"/>
              </a:rPr>
              <a:t> </a:t>
            </a:r>
            <a:r>
              <a:rPr lang="es-ES_tradnl" sz="1200" i="1" dirty="0" err="1">
                <a:solidFill>
                  <a:schemeClr val="tx1"/>
                </a:solidFill>
                <a:latin typeface="Calibri" charset="0"/>
                <a:ea typeface="ヒラギノ角ゴ Pro W3" charset="0"/>
              </a:rPr>
              <a:t>Acute</a:t>
            </a:r>
            <a:r>
              <a:rPr lang="es-ES_tradnl" sz="1200" i="1" dirty="0">
                <a:solidFill>
                  <a:schemeClr val="tx1"/>
                </a:solidFill>
                <a:latin typeface="Calibri" charset="0"/>
                <a:ea typeface="ヒラギノ角ゴ Pro W3" charset="0"/>
              </a:rPr>
              <a:t> </a:t>
            </a:r>
            <a:r>
              <a:rPr lang="es-ES_tradnl" sz="1200" i="1" dirty="0" err="1">
                <a:solidFill>
                  <a:schemeClr val="tx1"/>
                </a:solidFill>
                <a:latin typeface="Calibri" charset="0"/>
                <a:ea typeface="ヒラギノ角ゴ Pro W3" charset="0"/>
              </a:rPr>
              <a:t>Lung</a:t>
            </a:r>
            <a:r>
              <a:rPr lang="es-ES_tradnl" sz="1200" i="1" dirty="0">
                <a:solidFill>
                  <a:schemeClr val="tx1"/>
                </a:solidFill>
                <a:latin typeface="Calibri" charset="0"/>
                <a:ea typeface="ヒラギノ角ゴ Pro W3" charset="0"/>
              </a:rPr>
              <a:t> </a:t>
            </a:r>
            <a:r>
              <a:rPr lang="es-ES_tradnl" sz="1200" i="1" dirty="0" err="1">
                <a:solidFill>
                  <a:schemeClr val="tx1"/>
                </a:solidFill>
                <a:latin typeface="Calibri" charset="0"/>
                <a:ea typeface="ヒラギノ角ゴ Pro W3" charset="0"/>
              </a:rPr>
              <a:t>Injury</a:t>
            </a:r>
            <a:r>
              <a:rPr lang="es-ES_tradnl" sz="1200" i="1" dirty="0">
                <a:solidFill>
                  <a:schemeClr val="tx1"/>
                </a:solidFill>
                <a:latin typeface="Calibri" charset="0"/>
                <a:ea typeface="ヒラギノ角ゴ Pro W3" charset="0"/>
              </a:rPr>
              <a:t> </a:t>
            </a:r>
            <a:r>
              <a:rPr lang="es-ES_tradnl" sz="1200" i="1" dirty="0" err="1">
                <a:solidFill>
                  <a:schemeClr val="tx1"/>
                </a:solidFill>
                <a:latin typeface="Calibri" charset="0"/>
                <a:ea typeface="ヒラギノ角ゴ Pro W3" charset="0"/>
              </a:rPr>
              <a:t>Consensus</a:t>
            </a:r>
            <a:r>
              <a:rPr lang="es-ES_tradnl" sz="1200" i="1" dirty="0">
                <a:solidFill>
                  <a:schemeClr val="tx1"/>
                </a:solidFill>
                <a:latin typeface="Calibri" charset="0"/>
                <a:ea typeface="ヒラギノ角ゴ Pro W3" charset="0"/>
              </a:rPr>
              <a:t> </a:t>
            </a:r>
            <a:r>
              <a:rPr lang="es-ES_tradnl" sz="1200" i="1" dirty="0" err="1">
                <a:solidFill>
                  <a:schemeClr val="tx1"/>
                </a:solidFill>
                <a:latin typeface="Calibri" charset="0"/>
                <a:ea typeface="ヒラギノ角ゴ Pro W3" charset="0"/>
              </a:rPr>
              <a:t>Conference</a:t>
            </a:r>
            <a:r>
              <a:rPr lang="es-ES_tradnl" sz="1200" i="1" dirty="0">
                <a:solidFill>
                  <a:schemeClr val="tx1"/>
                </a:solidFill>
                <a:latin typeface="Calibri" charset="0"/>
                <a:ea typeface="ヒラギノ角ゴ Pro W3" charset="0"/>
              </a:rPr>
              <a:t>. </a:t>
            </a:r>
            <a:r>
              <a:rPr lang="en-US" sz="1200" i="1" dirty="0" err="1">
                <a:solidFill>
                  <a:schemeClr val="tx1"/>
                </a:solidFill>
                <a:latin typeface="Calibri" charset="0"/>
                <a:ea typeface="ヒラギノ角ゴ Pro W3" charset="0"/>
              </a:rPr>
              <a:t>Pediatr</a:t>
            </a:r>
            <a:r>
              <a:rPr lang="en-US" sz="1200" i="1" dirty="0">
                <a:solidFill>
                  <a:schemeClr val="tx1"/>
                </a:solidFill>
                <a:latin typeface="Calibri" charset="0"/>
                <a:ea typeface="ヒラギノ角ゴ Pro W3" charset="0"/>
              </a:rPr>
              <a:t> </a:t>
            </a:r>
            <a:r>
              <a:rPr lang="en-US" sz="1200" i="1" dirty="0" err="1">
                <a:solidFill>
                  <a:schemeClr val="tx1"/>
                </a:solidFill>
                <a:latin typeface="Calibri" charset="0"/>
                <a:ea typeface="ヒラギノ角ゴ Pro W3" charset="0"/>
              </a:rPr>
              <a:t>Crit</a:t>
            </a:r>
            <a:r>
              <a:rPr lang="en-US" sz="1200" i="1" dirty="0">
                <a:solidFill>
                  <a:schemeClr val="tx1"/>
                </a:solidFill>
                <a:latin typeface="Calibri" charset="0"/>
                <a:ea typeface="ヒラギノ角ゴ Pro W3" charset="0"/>
              </a:rPr>
              <a:t> Care Med. 2015</a:t>
            </a:r>
            <a:endParaRPr lang="es-ES" sz="1200" dirty="0">
              <a:solidFill>
                <a:schemeClr val="tx1"/>
              </a:solidFill>
              <a:latin typeface="Calibri" charset="0"/>
              <a:ea typeface="ヒラギノ角ゴ Pro W3" charset="0"/>
            </a:endParaRPr>
          </a:p>
          <a:p>
            <a:pPr lvl="1" algn="ctr" eaLnBrk="1" hangingPunct="1">
              <a:spcBef>
                <a:spcPts val="800"/>
              </a:spcBef>
              <a:spcAft>
                <a:spcPts val="800"/>
              </a:spcAft>
              <a:buFont typeface="Arial" charset="0"/>
              <a:buNone/>
            </a:pPr>
            <a:endParaRPr lang="es-ES" sz="2000" dirty="0">
              <a:solidFill>
                <a:schemeClr val="tx1"/>
              </a:solidFill>
              <a:latin typeface="Calibri" charset="0"/>
              <a:ea typeface="ヒラギノ角ゴ Pro W3" charset="0"/>
            </a:endParaRPr>
          </a:p>
        </p:txBody>
      </p:sp>
      <p:sp>
        <p:nvSpPr>
          <p:cNvPr id="40966" name="Slide Number Placeholder 9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fld id="{82F358E3-BA07-6E41-A35E-0CC5E1462247}" type="slidenum">
              <a:rPr lang="en-US">
                <a:solidFill>
                  <a:srgbClr val="898989"/>
                </a:solidFill>
                <a:latin typeface="Verdana" charset="0"/>
              </a:rPr>
              <a:pPr eaLnBrk="1" hangingPunct="1"/>
              <a:t>11</a:t>
            </a:fld>
            <a:endParaRPr lang="en-US">
              <a:solidFill>
                <a:srgbClr val="898989"/>
              </a:solidFill>
              <a:latin typeface="Verdana" charset="0"/>
            </a:endParaRPr>
          </a:p>
        </p:txBody>
      </p:sp>
      <p:pic>
        <p:nvPicPr>
          <p:cNvPr id="40967" name="Picture 7" descr="Inici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263" y="152400"/>
            <a:ext cx="1762125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7"/>
          <p:cNvSpPr>
            <a:spLocks noGrp="1"/>
          </p:cNvSpPr>
          <p:nvPr>
            <p:ph type="title"/>
          </p:nvPr>
        </p:nvSpPr>
        <p:spPr>
          <a:xfrm>
            <a:off x="2211388" y="152400"/>
            <a:ext cx="6105525" cy="1619250"/>
          </a:xfrm>
        </p:spPr>
        <p:txBody>
          <a:bodyPr/>
          <a:lstStyle/>
          <a:p>
            <a:pPr algn="ctr" eaLnBrk="1" hangingPunct="1">
              <a:defRPr/>
            </a:pPr>
            <a:r>
              <a:rPr lang="es-ES_tradn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cs typeface="Verdana" pitchFamily="34" charset="0"/>
              </a:rPr>
              <a:t>DEFINICIÓN DE SDRA PEDIÁTRICO </a:t>
            </a:r>
            <a:endParaRPr lang="es-ES_tradnl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cs typeface="Verdana" pitchFamily="34" charset="0"/>
            </a:endParaRPr>
          </a:p>
        </p:txBody>
      </p:sp>
      <p:sp>
        <p:nvSpPr>
          <p:cNvPr id="41987" name="Slide Number Placeholder 9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fld id="{F70303E8-0154-C247-A9F1-99C979D4AEE6}" type="slidenum">
              <a:rPr lang="en-US">
                <a:solidFill>
                  <a:srgbClr val="898989"/>
                </a:solidFill>
                <a:latin typeface="Verdana" charset="0"/>
              </a:rPr>
              <a:pPr eaLnBrk="1" hangingPunct="1"/>
              <a:t>12</a:t>
            </a:fld>
            <a:endParaRPr lang="en-US">
              <a:solidFill>
                <a:srgbClr val="898989"/>
              </a:solidFill>
              <a:latin typeface="Verdana" charset="0"/>
            </a:endParaRPr>
          </a:p>
        </p:txBody>
      </p:sp>
      <p:pic>
        <p:nvPicPr>
          <p:cNvPr id="41988" name="Picture 7" descr="Inici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263" y="152400"/>
            <a:ext cx="1762125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239963"/>
            <a:ext cx="8786812" cy="428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1" name="8 Rectángulo"/>
          <p:cNvSpPr>
            <a:spLocks noChangeArrowheads="1"/>
          </p:cNvSpPr>
          <p:nvPr/>
        </p:nvSpPr>
        <p:spPr bwMode="auto">
          <a:xfrm>
            <a:off x="214313" y="6527800"/>
            <a:ext cx="87868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lvl="1" algn="ctr">
              <a:spcBef>
                <a:spcPts val="800"/>
              </a:spcBef>
              <a:spcAft>
                <a:spcPts val="800"/>
              </a:spcAft>
            </a:pPr>
            <a:r>
              <a:rPr lang="en-US" sz="1200" i="1"/>
              <a:t>Pediatr Crit Care Med. 2015</a:t>
            </a:r>
            <a:endParaRPr lang="es-ES" sz="120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7"/>
          <p:cNvSpPr>
            <a:spLocks noGrp="1"/>
          </p:cNvSpPr>
          <p:nvPr>
            <p:ph type="title"/>
          </p:nvPr>
        </p:nvSpPr>
        <p:spPr>
          <a:xfrm>
            <a:off x="2211388" y="152400"/>
            <a:ext cx="6105525" cy="1619250"/>
          </a:xfrm>
        </p:spPr>
        <p:txBody>
          <a:bodyPr/>
          <a:lstStyle/>
          <a:p>
            <a:pPr algn="ctr" eaLnBrk="1" hangingPunct="1">
              <a:defRPr/>
            </a:pPr>
            <a:r>
              <a:rPr lang="es-ES_tradn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cs typeface="Verdana" pitchFamily="34" charset="0"/>
              </a:rPr>
              <a:t>PACIENTES EN RIESGO DE DESARROLLAR SDRA PEDIÁTRICO</a:t>
            </a:r>
            <a:endParaRPr lang="es-ES_tradnl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cs typeface="Verdana" pitchFamily="34" charset="0"/>
            </a:endParaRPr>
          </a:p>
        </p:txBody>
      </p:sp>
      <p:sp>
        <p:nvSpPr>
          <p:cNvPr id="43011" name="Slide Number Placeholder 9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fld id="{F64E4958-EACB-C640-BD14-DCF5B3E050FA}" type="slidenum">
              <a:rPr lang="en-US">
                <a:solidFill>
                  <a:srgbClr val="898989"/>
                </a:solidFill>
                <a:latin typeface="Verdana" charset="0"/>
              </a:rPr>
              <a:pPr eaLnBrk="1" hangingPunct="1"/>
              <a:t>13</a:t>
            </a:fld>
            <a:endParaRPr lang="en-US">
              <a:solidFill>
                <a:srgbClr val="898989"/>
              </a:solidFill>
              <a:latin typeface="Verdana" charset="0"/>
            </a:endParaRPr>
          </a:p>
        </p:txBody>
      </p:sp>
      <p:pic>
        <p:nvPicPr>
          <p:cNvPr id="43012" name="Picture 7" descr="Inici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263" y="152400"/>
            <a:ext cx="1762125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2239963"/>
            <a:ext cx="7410450" cy="437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5" name="7 Rectángulo"/>
          <p:cNvSpPr>
            <a:spLocks noChangeArrowheads="1"/>
          </p:cNvSpPr>
          <p:nvPr/>
        </p:nvSpPr>
        <p:spPr bwMode="auto">
          <a:xfrm>
            <a:off x="214313" y="6527800"/>
            <a:ext cx="87868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lvl="1" algn="ctr">
              <a:spcBef>
                <a:spcPts val="800"/>
              </a:spcBef>
              <a:spcAft>
                <a:spcPts val="800"/>
              </a:spcAft>
            </a:pPr>
            <a:r>
              <a:rPr lang="en-US" sz="1200" i="1"/>
              <a:t>Pediatr Crit Care Med. 2015</a:t>
            </a:r>
            <a:endParaRPr lang="es-ES" sz="120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7"/>
          <p:cNvSpPr>
            <a:spLocks noGrp="1"/>
          </p:cNvSpPr>
          <p:nvPr>
            <p:ph type="title"/>
          </p:nvPr>
        </p:nvSpPr>
        <p:spPr>
          <a:xfrm>
            <a:off x="2211388" y="152400"/>
            <a:ext cx="6105525" cy="1619250"/>
          </a:xfrm>
        </p:spPr>
        <p:txBody>
          <a:bodyPr/>
          <a:lstStyle/>
          <a:p>
            <a:pPr algn="ctr" eaLnBrk="1" hangingPunct="1">
              <a:defRPr/>
            </a:pPr>
            <a:r>
              <a:rPr lang="es-ES_tradn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cs typeface="Verdana" pitchFamily="34" charset="0"/>
              </a:rPr>
              <a:t>CRITERIOS DE DERIVACION PARA TERAPIA ESPECIFICA</a:t>
            </a:r>
            <a:endParaRPr lang="es-ES_tradnl" b="1" dirty="0" smtClean="0">
              <a:solidFill>
                <a:srgbClr val="EF414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cs typeface="Verdana" pitchFamily="34" charset="0"/>
            </a:endParaRPr>
          </a:p>
        </p:txBody>
      </p:sp>
      <p:sp>
        <p:nvSpPr>
          <p:cNvPr id="35843" name="Content Placeholder 8"/>
          <p:cNvSpPr>
            <a:spLocks noGrp="1"/>
          </p:cNvSpPr>
          <p:nvPr>
            <p:ph idx="1"/>
          </p:nvPr>
        </p:nvSpPr>
        <p:spPr>
          <a:xfrm>
            <a:off x="449263" y="2000250"/>
            <a:ext cx="8215312" cy="45275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s-ES_tradnl" b="1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VENTILACIÓN DE ALTA FRECUENCIA OSCILATORIA</a:t>
            </a:r>
            <a:endParaRPr lang="es-ES">
              <a:solidFill>
                <a:schemeClr val="tx1"/>
              </a:solidFill>
              <a:latin typeface="Calibri" charset="0"/>
              <a:ea typeface="ヒラギノ角ゴ Pro W3" charset="0"/>
              <a:cs typeface="ヒラギノ角ゴ Pro W3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s-ES_tradnl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Hipoxemia grave: IO </a:t>
            </a:r>
            <a:r>
              <a:rPr lang="es-ES_tradnl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  <a:sym typeface="Symbol" charset="0"/>
              </a:rPr>
              <a:t></a:t>
            </a:r>
            <a:r>
              <a:rPr lang="es-ES_tradnl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 16 o ISO </a:t>
            </a:r>
            <a:r>
              <a:rPr lang="es-ES_tradnl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  <a:sym typeface="Symbol" charset="0"/>
              </a:rPr>
              <a:t></a:t>
            </a:r>
            <a:r>
              <a:rPr lang="es-ES_tradnl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 12.3 mantenido pese al empleo de otras terapias de rescate habituales (bloqueo neuromuscular, decúbito prono, maniobras de reclutamiento pulmonar) o ante contraindicaciones absolutas a ellas. </a:t>
            </a:r>
            <a:endParaRPr lang="es-ES">
              <a:solidFill>
                <a:schemeClr val="tx1"/>
              </a:solidFill>
              <a:latin typeface="Calibri" charset="0"/>
              <a:ea typeface="ヒラギノ角ゴ Pro W3" charset="0"/>
              <a:cs typeface="ヒラギノ角ゴ Pro W3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s-ES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Cons</a:t>
            </a:r>
            <a:r>
              <a:rPr lang="es-ES_tradnl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iderar frente a presión plateau de vía aérea &gt; 28 cm H</a:t>
            </a:r>
            <a:r>
              <a:rPr lang="es-ES_tradnl" baseline="-250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2</a:t>
            </a:r>
            <a:r>
              <a:rPr lang="es-ES_tradnl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O </a:t>
            </a:r>
            <a:endParaRPr lang="es-ES">
              <a:solidFill>
                <a:schemeClr val="tx1"/>
              </a:solidFill>
              <a:latin typeface="Calibri" charset="0"/>
              <a:ea typeface="ヒラギノ角ゴ Pro W3" charset="0"/>
              <a:cs typeface="ヒラギノ角ゴ Pro W3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s-ES_tradnl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Acidosis hipercápnica grave refractaria (PaCO</a:t>
            </a:r>
            <a:r>
              <a:rPr lang="es-ES_tradnl" baseline="-250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2</a:t>
            </a:r>
            <a:r>
              <a:rPr lang="es-ES_tradnl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 &gt; 70 mmHg y/o pH &lt; 7,2)</a:t>
            </a:r>
            <a:endParaRPr lang="es-ES">
              <a:solidFill>
                <a:schemeClr val="tx1"/>
              </a:solidFill>
              <a:latin typeface="Calibri" charset="0"/>
              <a:ea typeface="ヒラギノ角ゴ Pro W3" charset="0"/>
              <a:cs typeface="ヒラギノ角ゴ Pro W3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s-ES_tradnl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Síndrome de Escape aéreo de difícil manejo</a:t>
            </a:r>
            <a:endParaRPr lang="es-ES">
              <a:solidFill>
                <a:schemeClr val="tx1"/>
              </a:solidFill>
              <a:latin typeface="Calibri" charset="0"/>
              <a:ea typeface="ヒラギノ角ゴ Pro W3" charset="0"/>
              <a:cs typeface="ヒラギノ角ゴ Pro W3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s-ES_tradnl">
              <a:solidFill>
                <a:schemeClr val="tx1"/>
              </a:solidFill>
              <a:latin typeface="Verdan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4036" name="Slide Number Placeholder 9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fld id="{014F3C01-E2BA-AE4A-BBB4-A29482E74508}" type="slidenum">
              <a:rPr lang="en-US">
                <a:solidFill>
                  <a:srgbClr val="898989"/>
                </a:solidFill>
                <a:latin typeface="Verdana" charset="0"/>
              </a:rPr>
              <a:pPr eaLnBrk="1" hangingPunct="1"/>
              <a:t>14</a:t>
            </a:fld>
            <a:endParaRPr lang="en-US">
              <a:solidFill>
                <a:srgbClr val="898989"/>
              </a:solidFill>
              <a:latin typeface="Verdana" charset="0"/>
            </a:endParaRPr>
          </a:p>
        </p:txBody>
      </p:sp>
      <p:pic>
        <p:nvPicPr>
          <p:cNvPr id="44037" name="Picture 7" descr="Inici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263" y="152400"/>
            <a:ext cx="1762125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8" name="5 Rectángulo"/>
          <p:cNvSpPr>
            <a:spLocks noChangeArrowheads="1"/>
          </p:cNvSpPr>
          <p:nvPr/>
        </p:nvSpPr>
        <p:spPr bwMode="auto">
          <a:xfrm>
            <a:off x="214313" y="6527800"/>
            <a:ext cx="87868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lvl="1" algn="ctr">
              <a:spcBef>
                <a:spcPts val="800"/>
              </a:spcBef>
              <a:spcAft>
                <a:spcPts val="800"/>
              </a:spcAft>
            </a:pPr>
            <a:r>
              <a:rPr lang="en-US" sz="1200" i="1"/>
              <a:t>Pediatr Crit Care Med. 2015</a:t>
            </a:r>
            <a:endParaRPr lang="es-ES" sz="120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7"/>
          <p:cNvSpPr>
            <a:spLocks noGrp="1"/>
          </p:cNvSpPr>
          <p:nvPr>
            <p:ph type="title"/>
          </p:nvPr>
        </p:nvSpPr>
        <p:spPr>
          <a:xfrm>
            <a:off x="2211388" y="152400"/>
            <a:ext cx="6105525" cy="1619250"/>
          </a:xfrm>
        </p:spPr>
        <p:txBody>
          <a:bodyPr/>
          <a:lstStyle/>
          <a:p>
            <a:pPr algn="ctr" eaLnBrk="1" hangingPunct="1">
              <a:defRPr/>
            </a:pPr>
            <a:r>
              <a:rPr lang="es-ES_tradn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cs typeface="Verdana" pitchFamily="34" charset="0"/>
              </a:rPr>
              <a:t>CRITERIOS DE DERIVACION PARA TERAPIA ESPECIFICA</a:t>
            </a:r>
            <a:endParaRPr lang="es-ES_tradnl" b="1" dirty="0" smtClean="0">
              <a:solidFill>
                <a:srgbClr val="EF414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cs typeface="Verdana" pitchFamily="34" charset="0"/>
            </a:endParaRPr>
          </a:p>
        </p:txBody>
      </p:sp>
      <p:sp>
        <p:nvSpPr>
          <p:cNvPr id="35843" name="Content Placeholder 8"/>
          <p:cNvSpPr>
            <a:spLocks noGrp="1"/>
          </p:cNvSpPr>
          <p:nvPr>
            <p:ph idx="1"/>
          </p:nvPr>
        </p:nvSpPr>
        <p:spPr>
          <a:xfrm>
            <a:off x="449263" y="2000250"/>
            <a:ext cx="8215312" cy="45275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s-ES_tradnl" b="1" dirty="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OXIDO NÍTRICO </a:t>
            </a:r>
            <a:r>
              <a:rPr lang="es-ES_tradnl" b="1" dirty="0" smtClean="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INHALADO (</a:t>
            </a:r>
            <a:r>
              <a:rPr lang="es-ES_tradnl" b="1" dirty="0" err="1" smtClean="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iNO</a:t>
            </a:r>
            <a:r>
              <a:rPr lang="es-ES_tradnl" b="1" dirty="0" smtClean="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)</a:t>
            </a:r>
            <a:endParaRPr lang="es-ES" b="1" dirty="0">
              <a:solidFill>
                <a:schemeClr val="tx1"/>
              </a:solidFill>
              <a:latin typeface="Calibri" charset="0"/>
              <a:ea typeface="ヒラギノ角ゴ Pro W3" charset="0"/>
              <a:cs typeface="ヒラギノ角ゴ Pro W3" charset="0"/>
            </a:endParaRPr>
          </a:p>
          <a:p>
            <a:pPr>
              <a:buFont typeface="Arial" charset="0"/>
              <a:buNone/>
            </a:pPr>
            <a:endParaRPr lang="es-ES" dirty="0">
              <a:latin typeface="Calibri" charset="0"/>
              <a:ea typeface="ヒラギノ角ゴ Pro W3" charset="0"/>
              <a:cs typeface="ヒラギノ角ゴ Pro W3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s-ES" dirty="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SDRA asociado a hipertensión pulmonar documentada o disfunción ventricular derecha grave.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s-ES" dirty="0" err="1" smtClean="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iNO</a:t>
            </a:r>
            <a:r>
              <a:rPr lang="es-ES" dirty="0" smtClean="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 </a:t>
            </a:r>
            <a:r>
              <a:rPr lang="es-ES" dirty="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como puente al soporte vital </a:t>
            </a:r>
            <a:r>
              <a:rPr lang="es-ES" dirty="0" smtClean="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extracorpóreo en pacientes con SDRA. </a:t>
            </a:r>
            <a:endParaRPr lang="es-ES" dirty="0">
              <a:solidFill>
                <a:schemeClr val="tx1"/>
              </a:solidFill>
              <a:latin typeface="Calibri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45060" name="Slide Number Placeholder 9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fld id="{C9A0A587-8CBE-6946-A2BC-0B79E2FDD9E8}" type="slidenum">
              <a:rPr lang="en-US">
                <a:solidFill>
                  <a:srgbClr val="898989"/>
                </a:solidFill>
                <a:latin typeface="Verdana" charset="0"/>
              </a:rPr>
              <a:pPr eaLnBrk="1" hangingPunct="1"/>
              <a:t>15</a:t>
            </a:fld>
            <a:endParaRPr lang="en-US">
              <a:solidFill>
                <a:srgbClr val="898989"/>
              </a:solidFill>
              <a:latin typeface="Verdana" charset="0"/>
            </a:endParaRPr>
          </a:p>
        </p:txBody>
      </p:sp>
      <p:pic>
        <p:nvPicPr>
          <p:cNvPr id="45061" name="Picture 7" descr="Inici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263" y="152400"/>
            <a:ext cx="1762125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2" name="5 Rectángulo"/>
          <p:cNvSpPr>
            <a:spLocks noChangeArrowheads="1"/>
          </p:cNvSpPr>
          <p:nvPr/>
        </p:nvSpPr>
        <p:spPr bwMode="auto">
          <a:xfrm>
            <a:off x="214313" y="6445250"/>
            <a:ext cx="87868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lvl="1" algn="ctr">
              <a:spcBef>
                <a:spcPts val="800"/>
              </a:spcBef>
              <a:spcAft>
                <a:spcPts val="800"/>
              </a:spcAft>
            </a:pPr>
            <a:r>
              <a:rPr lang="en-US" sz="1200" i="1"/>
              <a:t>Pediatr Crit Care Med. 2015</a:t>
            </a:r>
            <a:endParaRPr lang="es-ES" sz="120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ctrTitle"/>
          </p:nvPr>
        </p:nvSpPr>
        <p:spPr bwMode="auto">
          <a:xfrm>
            <a:off x="2857500" y="2357438"/>
            <a:ext cx="5929313" cy="1543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Aft>
                <a:spcPct val="0"/>
              </a:spcAft>
            </a:pPr>
            <a:r>
              <a:rPr lang="es-ES_tradnl" sz="8800" b="1">
                <a:latin typeface="Calibri" charset="0"/>
                <a:ea typeface="ヒラギノ角ゴ Pro W3" charset="0"/>
                <a:cs typeface="ヒラギノ角ゴ Pro W3" charset="0"/>
              </a:rPr>
              <a:t>GRACIAS</a:t>
            </a:r>
            <a:endParaRPr lang="es-ES_tradnl" sz="8800" b="1">
              <a:latin typeface="Verdana" charset="0"/>
              <a:ea typeface="ヒラギノ角ゴ Pro W3" charset="0"/>
              <a:cs typeface="ヒラギノ角ゴ Pro W3" charset="0"/>
              <a:sym typeface="Verdana Bold" charset="0"/>
            </a:endParaRPr>
          </a:p>
        </p:txBody>
      </p:sp>
      <p:sp>
        <p:nvSpPr>
          <p:cNvPr id="47107" name="Subtitle 2"/>
          <p:cNvSpPr>
            <a:spLocks noGrp="1"/>
          </p:cNvSpPr>
          <p:nvPr>
            <p:ph type="subTitle" idx="1"/>
          </p:nvPr>
        </p:nvSpPr>
        <p:spPr bwMode="auto">
          <a:xfrm>
            <a:off x="3286125" y="5467350"/>
            <a:ext cx="5500688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Aft>
                <a:spcPct val="0"/>
              </a:spcAft>
              <a:buFont typeface="Arial" charset="0"/>
              <a:buNone/>
            </a:pPr>
            <a:r>
              <a:rPr lang="es-ES_tradnl" sz="2400">
                <a:solidFill>
                  <a:srgbClr val="FFFFFF"/>
                </a:solidFill>
                <a:latin typeface="Verdana" charset="0"/>
                <a:ea typeface="ヒラギノ角ゴ Pro W3" charset="0"/>
                <a:cs typeface="ヒラギノ角ゴ Pro W3" charset="0"/>
                <a:sym typeface="Verdana" charset="0"/>
              </a:rPr>
              <a:t>Subtitulo de la presentación en una línea</a:t>
            </a:r>
          </a:p>
          <a:p>
            <a:pPr fontAlgn="base">
              <a:spcAft>
                <a:spcPct val="0"/>
              </a:spcAft>
              <a:buFont typeface="Arial" charset="0"/>
              <a:buNone/>
            </a:pPr>
            <a:endParaRPr lang="en-US" sz="2400">
              <a:solidFill>
                <a:srgbClr val="FFFFFF"/>
              </a:solidFill>
              <a:latin typeface="Calibri" charset="0"/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7"/>
          <p:cNvSpPr>
            <a:spLocks noGrp="1"/>
          </p:cNvSpPr>
          <p:nvPr>
            <p:ph type="title"/>
          </p:nvPr>
        </p:nvSpPr>
        <p:spPr>
          <a:xfrm>
            <a:off x="2211388" y="714375"/>
            <a:ext cx="4932362" cy="714375"/>
          </a:xfrm>
        </p:spPr>
        <p:txBody>
          <a:bodyPr/>
          <a:lstStyle/>
          <a:p>
            <a:pPr algn="ctr" eaLnBrk="1" hangingPunct="1">
              <a:defRPr/>
            </a:pPr>
            <a:r>
              <a:rPr lang="es-ES_tradn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cs typeface="Verdana" pitchFamily="34" charset="0"/>
              </a:rPr>
              <a:t>DEFINICION</a:t>
            </a:r>
            <a:endParaRPr lang="es-ES_tradnl" b="1" dirty="0" smtClean="0">
              <a:solidFill>
                <a:srgbClr val="EF414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cs typeface="Verdana" pitchFamily="34" charset="0"/>
            </a:endParaRPr>
          </a:p>
        </p:txBody>
      </p:sp>
      <p:sp>
        <p:nvSpPr>
          <p:cNvPr id="35843" name="Content Placeholder 8"/>
          <p:cNvSpPr>
            <a:spLocks noGrp="1"/>
          </p:cNvSpPr>
          <p:nvPr>
            <p:ph idx="1"/>
          </p:nvPr>
        </p:nvSpPr>
        <p:spPr>
          <a:xfrm>
            <a:off x="449263" y="2000250"/>
            <a:ext cx="8215312" cy="4286250"/>
          </a:xfrm>
        </p:spPr>
        <p:txBody>
          <a:bodyPr/>
          <a:lstStyle/>
          <a:p>
            <a:pPr marL="354013" lvl="2" indent="-354013" eaLnBrk="1" hangingPunct="1">
              <a:buFont typeface="Arial" charset="0"/>
              <a:buNone/>
            </a:pPr>
            <a:r>
              <a:rPr lang="es-ES_tradnl" sz="2000" b="1" dirty="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rPr>
              <a:t>FALLA RESPIRATORIA AGUDA</a:t>
            </a:r>
          </a:p>
          <a:p>
            <a:pPr marL="354013" lvl="2" indent="-354013" eaLnBrk="1" hangingPunct="1"/>
            <a:endParaRPr lang="es-ES" sz="2000" dirty="0">
              <a:solidFill>
                <a:schemeClr val="tx1"/>
              </a:solidFill>
              <a:latin typeface="Calibri" charset="0"/>
              <a:ea typeface="ヒラギノ角ゴ Pro W3" charset="0"/>
            </a:endParaRPr>
          </a:p>
          <a:p>
            <a:pPr marL="354013" lvl="2" indent="-354013" eaLnBrk="1" hangingPunct="1"/>
            <a:r>
              <a:rPr lang="es-ES" sz="2000" dirty="0" smtClean="0">
                <a:solidFill>
                  <a:schemeClr val="tx1"/>
                </a:solidFill>
                <a:latin typeface="Calibri" charset="0"/>
                <a:ea typeface="ヒラギノ角ゴ Pro W3" charset="0"/>
              </a:rPr>
              <a:t>Incapacidad súbita </a:t>
            </a:r>
            <a:r>
              <a:rPr lang="es-ES" sz="2000" dirty="0">
                <a:solidFill>
                  <a:schemeClr val="tx1"/>
                </a:solidFill>
                <a:latin typeface="Calibri" charset="0"/>
                <a:ea typeface="ヒラギノ角ゴ Pro W3" charset="0"/>
              </a:rPr>
              <a:t>del aparato respiratorio para mantener </a:t>
            </a:r>
            <a:r>
              <a:rPr lang="es-ES" sz="2000" dirty="0" smtClean="0">
                <a:solidFill>
                  <a:schemeClr val="tx1"/>
                </a:solidFill>
                <a:latin typeface="Calibri" charset="0"/>
                <a:ea typeface="ヒラギノ角ゴ Pro W3" charset="0"/>
              </a:rPr>
              <a:t>un intercambio gaseoso</a:t>
            </a:r>
            <a:r>
              <a:rPr lang="es-ES" sz="2000" dirty="0">
                <a:solidFill>
                  <a:schemeClr val="tx1"/>
                </a:solidFill>
                <a:latin typeface="Calibri" charset="0"/>
                <a:ea typeface="ヒラギノ角ゴ Pro W3" charset="0"/>
              </a:rPr>
              <a:t> </a:t>
            </a:r>
            <a:r>
              <a:rPr lang="es-ES" sz="2000" dirty="0" smtClean="0">
                <a:solidFill>
                  <a:schemeClr val="tx1"/>
                </a:solidFill>
                <a:latin typeface="Calibri" charset="0"/>
                <a:ea typeface="ヒラギノ角ゴ Pro W3" charset="0"/>
              </a:rPr>
              <a:t>adecuado para </a:t>
            </a:r>
            <a:r>
              <a:rPr lang="es-ES" sz="2000" dirty="0">
                <a:solidFill>
                  <a:schemeClr val="tx1"/>
                </a:solidFill>
                <a:latin typeface="Calibri" charset="0"/>
                <a:ea typeface="ヒラギノ角ゴ Pro W3" charset="0"/>
              </a:rPr>
              <a:t>la demanda del metabolismo celular</a:t>
            </a:r>
            <a:r>
              <a:rPr lang="es-ES" sz="2000" dirty="0" smtClean="0">
                <a:solidFill>
                  <a:schemeClr val="tx1"/>
                </a:solidFill>
                <a:latin typeface="Calibri" charset="0"/>
                <a:ea typeface="ヒラギノ角ゴ Pro W3" charset="0"/>
              </a:rPr>
              <a:t>, </a:t>
            </a:r>
            <a:r>
              <a:rPr lang="es-ES" sz="2000" dirty="0">
                <a:solidFill>
                  <a:schemeClr val="tx1"/>
                </a:solidFill>
                <a:latin typeface="Calibri" charset="0"/>
                <a:ea typeface="ヒラギノ角ゴ Pro W3" charset="0"/>
              </a:rPr>
              <a:t>ya sea en un pulmón previamente sano o en un pulmón con daño previo asociado a un factor agudo.</a:t>
            </a:r>
          </a:p>
          <a:p>
            <a:pPr marL="354013" lvl="2" indent="-354013" eaLnBrk="1" hangingPunct="1"/>
            <a:endParaRPr lang="es-ES" sz="2000" dirty="0">
              <a:solidFill>
                <a:schemeClr val="tx1"/>
              </a:solidFill>
              <a:latin typeface="Calibri" charset="0"/>
              <a:ea typeface="ヒラギノ角ゴ Pro W3" charset="0"/>
            </a:endParaRPr>
          </a:p>
          <a:p>
            <a:r>
              <a:rPr lang="es-ES" i="1" dirty="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Insuficiencia respiratoria global:</a:t>
            </a:r>
            <a:r>
              <a:rPr lang="es-ES" dirty="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 P</a:t>
            </a:r>
            <a:r>
              <a:rPr lang="es-ES" baseline="-25000" dirty="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a</a:t>
            </a:r>
            <a:r>
              <a:rPr lang="es-ES" dirty="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O</a:t>
            </a:r>
            <a:r>
              <a:rPr lang="es-ES" baseline="-25000" dirty="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2</a:t>
            </a:r>
            <a:r>
              <a:rPr lang="es-ES" dirty="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&lt; 60 </a:t>
            </a:r>
            <a:r>
              <a:rPr lang="es-ES" dirty="0" err="1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mmHg</a:t>
            </a:r>
            <a:r>
              <a:rPr lang="es-ES" dirty="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 y P</a:t>
            </a:r>
            <a:r>
              <a:rPr lang="es-ES" baseline="-25000" dirty="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a</a:t>
            </a:r>
            <a:r>
              <a:rPr lang="es-ES" dirty="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CO</a:t>
            </a:r>
            <a:r>
              <a:rPr lang="es-ES" baseline="-25000" dirty="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2</a:t>
            </a:r>
            <a:r>
              <a:rPr lang="es-ES" dirty="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&gt; </a:t>
            </a:r>
            <a:r>
              <a:rPr lang="es-ES" dirty="0" smtClean="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50 </a:t>
            </a:r>
            <a:r>
              <a:rPr lang="es-ES" dirty="0" err="1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mmHg</a:t>
            </a:r>
            <a:r>
              <a:rPr lang="es-ES" dirty="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.</a:t>
            </a:r>
          </a:p>
          <a:p>
            <a:endParaRPr lang="es-ES" b="1" dirty="0">
              <a:solidFill>
                <a:schemeClr val="tx1"/>
              </a:solidFill>
              <a:latin typeface="Calibri" charset="0"/>
              <a:ea typeface="ヒラギノ角ゴ Pro W3" charset="0"/>
              <a:cs typeface="ヒラギノ角ゴ Pro W3" charset="0"/>
            </a:endParaRPr>
          </a:p>
          <a:p>
            <a:r>
              <a:rPr lang="es-ES" i="1" dirty="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Insuficiencia respiratoria parcial:</a:t>
            </a:r>
            <a:r>
              <a:rPr lang="es-ES" b="1" dirty="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 </a:t>
            </a:r>
            <a:r>
              <a:rPr lang="es-ES" dirty="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&lt; 60 </a:t>
            </a:r>
            <a:r>
              <a:rPr lang="es-ES" dirty="0" err="1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mmHg</a:t>
            </a:r>
            <a:r>
              <a:rPr lang="es-ES" dirty="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 con P</a:t>
            </a:r>
            <a:r>
              <a:rPr lang="es-ES" baseline="-25000" dirty="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a</a:t>
            </a:r>
            <a:r>
              <a:rPr lang="es-ES" dirty="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CO</a:t>
            </a:r>
            <a:r>
              <a:rPr lang="es-ES" baseline="-25000" dirty="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2</a:t>
            </a:r>
            <a:r>
              <a:rPr lang="es-ES" dirty="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 normal o baja. </a:t>
            </a:r>
            <a:endParaRPr lang="es-ES_tradnl" dirty="0">
              <a:solidFill>
                <a:schemeClr val="tx1"/>
              </a:solidFill>
              <a:latin typeface="Verdan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1748" name="Slide Number Placeholder 9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fld id="{B93FE0D4-FD9B-A24C-B0A1-FC1B154DE748}" type="slidenum">
              <a:rPr lang="en-US">
                <a:solidFill>
                  <a:srgbClr val="898989"/>
                </a:solidFill>
                <a:latin typeface="Verdana" charset="0"/>
              </a:rPr>
              <a:pPr eaLnBrk="1" hangingPunct="1"/>
              <a:t>2</a:t>
            </a:fld>
            <a:endParaRPr lang="en-US">
              <a:solidFill>
                <a:srgbClr val="898989"/>
              </a:solidFill>
              <a:latin typeface="Verdana" charset="0"/>
            </a:endParaRPr>
          </a:p>
        </p:txBody>
      </p:sp>
      <p:pic>
        <p:nvPicPr>
          <p:cNvPr id="31749" name="Picture 7" descr="Inici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263" y="152400"/>
            <a:ext cx="1762125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7"/>
          <p:cNvSpPr>
            <a:spLocks noGrp="1"/>
          </p:cNvSpPr>
          <p:nvPr>
            <p:ph type="title"/>
          </p:nvPr>
        </p:nvSpPr>
        <p:spPr>
          <a:xfrm>
            <a:off x="2211388" y="357188"/>
            <a:ext cx="5861050" cy="1057275"/>
          </a:xfrm>
        </p:spPr>
        <p:txBody>
          <a:bodyPr/>
          <a:lstStyle/>
          <a:p>
            <a:pPr algn="ctr" eaLnBrk="1" hangingPunct="1">
              <a:defRPr/>
            </a:pPr>
            <a:r>
              <a:rPr lang="es-ES_tradn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cs typeface="Verdana" pitchFamily="34" charset="0"/>
              </a:rPr>
              <a:t>CRITERIOS DE INGRESO A UPCP</a:t>
            </a:r>
            <a:endParaRPr lang="es-ES_tradnl" b="1" dirty="0" smtClean="0">
              <a:solidFill>
                <a:srgbClr val="EF414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cs typeface="Verdana" pitchFamily="34" charset="0"/>
            </a:endParaRPr>
          </a:p>
        </p:txBody>
      </p:sp>
      <p:sp>
        <p:nvSpPr>
          <p:cNvPr id="32771" name="Content Placeholder 8"/>
          <p:cNvSpPr>
            <a:spLocks noGrp="1"/>
          </p:cNvSpPr>
          <p:nvPr>
            <p:ph idx="1"/>
          </p:nvPr>
        </p:nvSpPr>
        <p:spPr>
          <a:xfrm>
            <a:off x="449263" y="2000250"/>
            <a:ext cx="8215312" cy="428625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_tradnl" dirty="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Pacientes agudamente </a:t>
            </a:r>
            <a:r>
              <a:rPr lang="es-ES_tradnl" dirty="0" smtClean="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enfermos, potencialmente reversibles, </a:t>
            </a:r>
            <a:r>
              <a:rPr lang="es-ES_tradnl" dirty="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que pese a terapia de primera línea (</a:t>
            </a:r>
            <a:r>
              <a:rPr lang="es-ES_tradnl" dirty="0" smtClean="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oxígeno, aspiración de secreciones, en </a:t>
            </a:r>
            <a:r>
              <a:rPr lang="es-ES_tradnl" dirty="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algunos casos </a:t>
            </a:r>
            <a:r>
              <a:rPr lang="es-ES_tradnl" dirty="0" smtClean="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antibióticos, broncodilatadores y</a:t>
            </a:r>
            <a:r>
              <a:rPr lang="es-ES_tradnl" dirty="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/o corticoides) requieran cualquier tipo de soporte ventilatorio mecánico, invasivo o no invasivo, objetivado </a:t>
            </a:r>
            <a:r>
              <a:rPr lang="es-ES_tradnl" dirty="0" smtClean="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por la conjunción de las siguientes alteraciones:</a:t>
            </a:r>
            <a:endParaRPr lang="es-ES" dirty="0">
              <a:solidFill>
                <a:schemeClr val="tx1"/>
              </a:solidFill>
              <a:latin typeface="Calibri" charset="0"/>
              <a:ea typeface="ヒラギノ角ゴ Pro W3" charset="0"/>
              <a:cs typeface="ヒラギノ角ゴ Pro W3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s-ES_tradnl" sz="2000" b="1" dirty="0">
                <a:solidFill>
                  <a:schemeClr val="tx1"/>
                </a:solidFill>
                <a:latin typeface="Calibri" charset="0"/>
                <a:ea typeface="ヒラギノ角ゴ Pro W3" charset="0"/>
              </a:rPr>
              <a:t>Clínica</a:t>
            </a:r>
            <a:r>
              <a:rPr lang="es-ES_tradnl" sz="2000" dirty="0">
                <a:solidFill>
                  <a:schemeClr val="tx1"/>
                </a:solidFill>
                <a:latin typeface="Calibri" charset="0"/>
                <a:ea typeface="ヒラギノ角ゴ Pro W3" charset="0"/>
              </a:rPr>
              <a:t>: </a:t>
            </a:r>
            <a:r>
              <a:rPr lang="es-ES_tradnl" sz="2000" dirty="0" smtClean="0">
                <a:solidFill>
                  <a:schemeClr val="tx1"/>
                </a:solidFill>
                <a:latin typeface="Calibri" charset="0"/>
                <a:ea typeface="ヒラギノ角ゴ Pro W3" charset="0"/>
              </a:rPr>
              <a:t>Trabajo respiratorio aumentado (retracción </a:t>
            </a:r>
            <a:r>
              <a:rPr lang="es-ES_tradnl" sz="2000" dirty="0">
                <a:solidFill>
                  <a:schemeClr val="tx1"/>
                </a:solidFill>
                <a:latin typeface="Calibri" charset="0"/>
                <a:ea typeface="ヒラギノ角ゴ Pro W3" charset="0"/>
              </a:rPr>
              <a:t>de partes blandas, FR </a:t>
            </a:r>
            <a:r>
              <a:rPr lang="es-ES_tradnl" sz="2000" dirty="0" smtClean="0">
                <a:solidFill>
                  <a:schemeClr val="tx1"/>
                </a:solidFill>
                <a:latin typeface="Calibri" charset="0"/>
                <a:ea typeface="ヒラギノ角ゴ Pro W3" charset="0"/>
              </a:rPr>
              <a:t>elevada para </a:t>
            </a:r>
            <a:r>
              <a:rPr lang="es-ES_tradnl" sz="2000" dirty="0">
                <a:solidFill>
                  <a:schemeClr val="tx1"/>
                </a:solidFill>
                <a:latin typeface="Calibri" charset="0"/>
                <a:ea typeface="ヒラギノ角ゴ Pro W3" charset="0"/>
              </a:rPr>
              <a:t>la </a:t>
            </a:r>
            <a:r>
              <a:rPr lang="es-ES_tradnl" sz="2000" dirty="0" smtClean="0">
                <a:solidFill>
                  <a:schemeClr val="tx1"/>
                </a:solidFill>
                <a:latin typeface="Calibri" charset="0"/>
                <a:ea typeface="ヒラギノ角ゴ Pro W3" charset="0"/>
              </a:rPr>
              <a:t>edad), </a:t>
            </a:r>
            <a:r>
              <a:rPr lang="es-ES_tradnl" sz="2000" dirty="0">
                <a:solidFill>
                  <a:schemeClr val="tx1"/>
                </a:solidFill>
                <a:latin typeface="Calibri" charset="0"/>
                <a:ea typeface="ヒラギノ角ゴ Pro W3" charset="0"/>
              </a:rPr>
              <a:t>FIO</a:t>
            </a:r>
            <a:r>
              <a:rPr lang="es-ES_tradnl" sz="2000" baseline="-25000" dirty="0">
                <a:solidFill>
                  <a:schemeClr val="tx1"/>
                </a:solidFill>
                <a:latin typeface="Calibri" charset="0"/>
                <a:ea typeface="ヒラギノ角ゴ Pro W3" charset="0"/>
              </a:rPr>
              <a:t>2</a:t>
            </a:r>
            <a:r>
              <a:rPr lang="es-ES_tradnl" sz="2000" dirty="0">
                <a:solidFill>
                  <a:schemeClr val="tx1"/>
                </a:solidFill>
                <a:latin typeface="Calibri" charset="0"/>
                <a:ea typeface="ヒラギノ角ゴ Pro W3" charset="0"/>
              </a:rPr>
              <a:t> </a:t>
            </a:r>
            <a:r>
              <a:rPr lang="es-ES_tradnl" sz="2000" dirty="0">
                <a:solidFill>
                  <a:schemeClr val="tx1"/>
                </a:solidFill>
                <a:latin typeface="Calibri" charset="0"/>
                <a:ea typeface="ヒラギノ角ゴ Pro W3" charset="0"/>
                <a:sym typeface="Symbol" charset="0"/>
              </a:rPr>
              <a:t></a:t>
            </a:r>
            <a:r>
              <a:rPr lang="es-ES_tradnl" sz="2000" dirty="0">
                <a:solidFill>
                  <a:schemeClr val="tx1"/>
                </a:solidFill>
                <a:latin typeface="Calibri" charset="0"/>
                <a:ea typeface="ヒラギノ角ゴ Pro W3" charset="0"/>
              </a:rPr>
              <a:t> 50% para saturación &gt;92%, apneas/pausas respiratorias, compromiso de conciencia (2 ó más)</a:t>
            </a:r>
            <a:endParaRPr lang="es-ES" sz="2000" dirty="0">
              <a:solidFill>
                <a:schemeClr val="tx1"/>
              </a:solidFill>
              <a:latin typeface="Calibri" charset="0"/>
              <a:ea typeface="ヒラギノ角ゴ Pro W3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s-ES_tradnl" sz="2000" b="1" dirty="0">
                <a:solidFill>
                  <a:schemeClr val="tx1"/>
                </a:solidFill>
                <a:latin typeface="Calibri" charset="0"/>
                <a:ea typeface="ヒラギノ角ゴ Pro W3" charset="0"/>
              </a:rPr>
              <a:t>Gasometría</a:t>
            </a:r>
            <a:r>
              <a:rPr lang="es-ES_tradnl" sz="2000" dirty="0">
                <a:solidFill>
                  <a:schemeClr val="tx1"/>
                </a:solidFill>
                <a:latin typeface="Calibri" charset="0"/>
                <a:ea typeface="ヒラギノ角ゴ Pro W3" charset="0"/>
              </a:rPr>
              <a:t>: </a:t>
            </a:r>
            <a:r>
              <a:rPr lang="es-ES_tradnl" sz="2000" dirty="0" smtClean="0">
                <a:solidFill>
                  <a:schemeClr val="tx1"/>
                </a:solidFill>
                <a:latin typeface="Calibri" charset="0"/>
                <a:ea typeface="ヒラギノ角ゴ Pro W3" charset="0"/>
              </a:rPr>
              <a:t>Acidosis </a:t>
            </a:r>
            <a:r>
              <a:rPr lang="es-ES_tradnl" sz="2000" dirty="0">
                <a:solidFill>
                  <a:schemeClr val="tx1"/>
                </a:solidFill>
                <a:latin typeface="Calibri" charset="0"/>
                <a:ea typeface="ヒラギノ角ゴ Pro W3" charset="0"/>
              </a:rPr>
              <a:t>respiratoria </a:t>
            </a:r>
            <a:endParaRPr lang="es-ES_tradnl" sz="2000" dirty="0" smtClean="0">
              <a:solidFill>
                <a:schemeClr val="tx1"/>
              </a:solidFill>
              <a:latin typeface="Calibri" charset="0"/>
              <a:ea typeface="ヒラギノ角ゴ Pro W3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s-ES_tradnl" sz="2000" b="1" dirty="0" smtClean="0">
                <a:solidFill>
                  <a:schemeClr val="tx1"/>
                </a:solidFill>
                <a:latin typeface="Calibri" charset="0"/>
                <a:ea typeface="ヒラギノ角ゴ Pro W3" charset="0"/>
              </a:rPr>
              <a:t>Radiografía </a:t>
            </a:r>
            <a:r>
              <a:rPr lang="es-ES_tradnl" sz="2000" b="1" dirty="0">
                <a:solidFill>
                  <a:schemeClr val="tx1"/>
                </a:solidFill>
                <a:latin typeface="Calibri" charset="0"/>
                <a:ea typeface="ヒラギノ角ゴ Pro W3" charset="0"/>
              </a:rPr>
              <a:t>de tórax</a:t>
            </a:r>
            <a:r>
              <a:rPr lang="es-ES_tradnl" sz="2000" dirty="0">
                <a:solidFill>
                  <a:schemeClr val="tx1"/>
                </a:solidFill>
                <a:latin typeface="Calibri" charset="0"/>
                <a:ea typeface="ヒラギノ角ゴ Pro W3" charset="0"/>
              </a:rPr>
              <a:t>: </a:t>
            </a:r>
            <a:r>
              <a:rPr lang="es-ES_tradnl" sz="2000" dirty="0" smtClean="0">
                <a:solidFill>
                  <a:schemeClr val="tx1"/>
                </a:solidFill>
                <a:latin typeface="Calibri" charset="0"/>
                <a:ea typeface="ヒラギノ角ゴ Pro W3" charset="0"/>
              </a:rPr>
              <a:t>Condensación mayor </a:t>
            </a:r>
            <a:r>
              <a:rPr lang="es-ES_tradnl" sz="2000" dirty="0">
                <a:solidFill>
                  <a:schemeClr val="tx1"/>
                </a:solidFill>
                <a:latin typeface="Calibri" charset="0"/>
                <a:ea typeface="ヒラギノ角ゴ Pro W3" charset="0"/>
              </a:rPr>
              <a:t>de un cuadrante o patrón intersticial, ambos en el contexto clínico y/o gasométrico mencionado</a:t>
            </a:r>
            <a:endParaRPr lang="es-ES_tradnl" sz="2000" dirty="0">
              <a:solidFill>
                <a:schemeClr val="tx1"/>
              </a:solidFill>
              <a:latin typeface="Verdan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2772" name="Slide Number Placeholder 9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fld id="{38F922E2-3A28-AC42-988C-C0479C119570}" type="slidenum">
              <a:rPr lang="en-US">
                <a:solidFill>
                  <a:srgbClr val="898989"/>
                </a:solidFill>
                <a:latin typeface="Verdana" charset="0"/>
              </a:rPr>
              <a:pPr eaLnBrk="1" hangingPunct="1"/>
              <a:t>3</a:t>
            </a:fld>
            <a:endParaRPr lang="en-US">
              <a:solidFill>
                <a:srgbClr val="898989"/>
              </a:solidFill>
              <a:latin typeface="Verdana" charset="0"/>
            </a:endParaRPr>
          </a:p>
        </p:txBody>
      </p:sp>
      <p:pic>
        <p:nvPicPr>
          <p:cNvPr id="32773" name="Picture 7" descr="Inici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263" y="152400"/>
            <a:ext cx="1762125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7"/>
          <p:cNvSpPr>
            <a:spLocks noGrp="1"/>
          </p:cNvSpPr>
          <p:nvPr>
            <p:ph type="title"/>
          </p:nvPr>
        </p:nvSpPr>
        <p:spPr>
          <a:xfrm>
            <a:off x="2211388" y="428625"/>
            <a:ext cx="5861050" cy="1000125"/>
          </a:xfrm>
        </p:spPr>
        <p:txBody>
          <a:bodyPr/>
          <a:lstStyle/>
          <a:p>
            <a:pPr algn="ctr" eaLnBrk="1" hangingPunct="1"/>
            <a:r>
              <a:rPr lang="es-ES_tradnl" sz="3200" b="1">
                <a:effectLst>
                  <a:outerShdw blurRad="38100" dist="38100" dir="2700000" algn="tl">
                    <a:srgbClr val="DDDDDD"/>
                  </a:outerShdw>
                </a:effectLst>
                <a:latin typeface="Verdana" charset="0"/>
                <a:ea typeface="ヒラギノ角ゴ Pro W3" charset="0"/>
                <a:cs typeface="Verdana" charset="0"/>
              </a:rPr>
              <a:t>SIGNOS VITALES SEGÚN EDAD</a:t>
            </a:r>
            <a:endParaRPr lang="es-ES_tradnl" b="1">
              <a:solidFill>
                <a:srgbClr val="EF4144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Verdana" charset="0"/>
              <a:ea typeface="ヒラギノ角ゴ Pro W3" charset="0"/>
              <a:cs typeface="Verdana" charset="0"/>
            </a:endParaRPr>
          </a:p>
        </p:txBody>
      </p:sp>
      <p:sp>
        <p:nvSpPr>
          <p:cNvPr id="33795" name="Slide Number Placeholder 9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fld id="{C1E78BC7-4546-574B-80A5-D5D0682B7251}" type="slidenum">
              <a:rPr lang="en-US">
                <a:solidFill>
                  <a:srgbClr val="898989"/>
                </a:solidFill>
                <a:latin typeface="Verdana" charset="0"/>
              </a:rPr>
              <a:pPr eaLnBrk="1" hangingPunct="1"/>
              <a:t>4</a:t>
            </a:fld>
            <a:endParaRPr lang="en-US">
              <a:solidFill>
                <a:srgbClr val="898989"/>
              </a:solidFill>
              <a:latin typeface="Verdana" charset="0"/>
            </a:endParaRPr>
          </a:p>
        </p:txBody>
      </p:sp>
      <p:pic>
        <p:nvPicPr>
          <p:cNvPr id="33796" name="Picture 7" descr="Inici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263" y="152400"/>
            <a:ext cx="1762125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435019"/>
              </p:ext>
            </p:extLst>
          </p:nvPr>
        </p:nvGraphicFramePr>
        <p:xfrm>
          <a:off x="214313" y="2357438"/>
          <a:ext cx="8756650" cy="3073400"/>
        </p:xfrm>
        <a:graphic>
          <a:graphicData uri="http://schemas.openxmlformats.org/drawingml/2006/table">
            <a:tbl>
              <a:tblPr/>
              <a:tblGrid>
                <a:gridCol w="1441450"/>
                <a:gridCol w="1231900"/>
                <a:gridCol w="1231900"/>
                <a:gridCol w="1493837"/>
                <a:gridCol w="1687513"/>
                <a:gridCol w="1670050"/>
              </a:tblGrid>
              <a:tr h="473075"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 W3" charset="0"/>
                          <a:cs typeface="Times New Roman" charset="0"/>
                        </a:rPr>
                        <a:t>Grupo etario</a:t>
                      </a:r>
                      <a:endParaRPr kumimoji="0" lang="es-E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 W3" charset="0"/>
                          <a:cs typeface="Times New Roman" charset="0"/>
                        </a:rPr>
                        <a:t>Frecuencia cardíaca (lpm)</a:t>
                      </a:r>
                      <a:endParaRPr kumimoji="0" lang="es-E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 W3" charset="0"/>
                          <a:cs typeface="Times New Roman" charset="0"/>
                        </a:rPr>
                        <a:t>Frecuencia respiratoria (resp x min)</a:t>
                      </a:r>
                      <a:endParaRPr kumimoji="0" lang="es-E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 W3" charset="0"/>
                          <a:cs typeface="Times New Roman" charset="0"/>
                        </a:rPr>
                        <a:t>Recuento de Leucocitos</a:t>
                      </a:r>
                      <a:endParaRPr kumimoji="0" lang="es-E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Times New Roman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 W3" charset="0"/>
                          <a:cs typeface="Times New Roman" charset="0"/>
                        </a:rPr>
                        <a:t>x 10</a:t>
                      </a:r>
                      <a:r>
                        <a:rPr kumimoji="0" lang="es-CL" sz="1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 W3" charset="0"/>
                          <a:cs typeface="Times New Roman" charset="0"/>
                        </a:rPr>
                        <a:t>3</a:t>
                      </a:r>
                      <a:r>
                        <a:rPr kumimoji="0" lang="es-CL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 W3" charset="0"/>
                          <a:cs typeface="Times New Roman" charset="0"/>
                        </a:rPr>
                        <a:t>/mm</a:t>
                      </a:r>
                      <a:endParaRPr kumimoji="0" lang="es-E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 W3" charset="0"/>
                          <a:cs typeface="Times New Roman" charset="0"/>
                        </a:rPr>
                        <a:t>Presión sistólica (mmHg)</a:t>
                      </a:r>
                      <a:endParaRPr kumimoji="0" lang="es-E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4730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 W3" charset="0"/>
                          <a:cs typeface="Times New Roman" charset="0"/>
                        </a:rPr>
                        <a:t>Taquicardia</a:t>
                      </a:r>
                      <a:endParaRPr kumimoji="0" lang="es-E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 W3" charset="0"/>
                          <a:cs typeface="Times New Roman" charset="0"/>
                        </a:rPr>
                        <a:t>Bradicardia</a:t>
                      </a:r>
                      <a:endParaRPr kumimoji="0" lang="es-E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27250"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 W3" charset="0"/>
                          <a:cs typeface="Times New Roman" charset="0"/>
                        </a:rPr>
                        <a:t>0 día–1 sem</a:t>
                      </a:r>
                      <a:endParaRPr kumimoji="0" lang="es-E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Times New Roman" charset="0"/>
                      </a:endParaRP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 W3" charset="0"/>
                          <a:cs typeface="Times New Roman" charset="0"/>
                        </a:rPr>
                        <a:t>1 sem</a:t>
                      </a: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 W3" charset="0"/>
                          <a:cs typeface="Times New Roman" charset="0"/>
                        </a:rPr>
                        <a:t>–</a:t>
                      </a:r>
                      <a:r>
                        <a:rPr kumimoji="0" lang="es-C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 W3" charset="0"/>
                          <a:cs typeface="Times New Roman" charset="0"/>
                        </a:rPr>
                        <a:t>1 mes</a:t>
                      </a:r>
                      <a:endParaRPr kumimoji="0" lang="es-E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Times New Roman" charset="0"/>
                      </a:endParaRP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 W3" charset="0"/>
                          <a:cs typeface="Times New Roman" charset="0"/>
                        </a:rPr>
                        <a:t>1 mes–</a:t>
                      </a:r>
                      <a:r>
                        <a:rPr kumimoji="0" lang="es-C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 W3" charset="0"/>
                          <a:cs typeface="Times New Roman" charset="0"/>
                        </a:rPr>
                        <a:t>1 año</a:t>
                      </a:r>
                      <a:endParaRPr kumimoji="0" lang="es-E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Times New Roman" charset="0"/>
                      </a:endParaRP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 W3" charset="0"/>
                          <a:cs typeface="Times New Roman" charset="0"/>
                        </a:rPr>
                        <a:t>2 – 5 años</a:t>
                      </a:r>
                      <a:endParaRPr kumimoji="0" lang="es-E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Times New Roman" charset="0"/>
                      </a:endParaRP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 W3" charset="0"/>
                          <a:cs typeface="Times New Roman" charset="0"/>
                        </a:rPr>
                        <a:t>6 – 12 años</a:t>
                      </a:r>
                      <a:endParaRPr kumimoji="0" lang="es-E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Times New Roman" charset="0"/>
                      </a:endParaRP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 W3" charset="0"/>
                          <a:cs typeface="Times New Roman" charset="0"/>
                        </a:rPr>
                        <a:t>13 - 18 </a:t>
                      </a: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 W3" charset="0"/>
                          <a:cs typeface="Times New Roman" charset="0"/>
                        </a:rPr>
                        <a:t>años </a:t>
                      </a:r>
                      <a:endParaRPr kumimoji="0" lang="es-E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 W3" charset="0"/>
                          <a:cs typeface="Times New Roman" charset="0"/>
                        </a:rPr>
                        <a:t>&gt; 180</a:t>
                      </a:r>
                      <a:endParaRPr kumimoji="0" lang="es-E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Times New Roman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 W3" charset="0"/>
                          <a:cs typeface="Times New Roman" charset="0"/>
                        </a:rPr>
                        <a:t>&gt; 180</a:t>
                      </a:r>
                      <a:endParaRPr kumimoji="0" lang="es-E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Times New Roman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 W3" charset="0"/>
                          <a:cs typeface="Times New Roman" charset="0"/>
                        </a:rPr>
                        <a:t>&gt;180</a:t>
                      </a:r>
                      <a:endParaRPr kumimoji="0" lang="es-E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Times New Roman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 W3" charset="0"/>
                          <a:cs typeface="Times New Roman" charset="0"/>
                        </a:rPr>
                        <a:t>&gt; 140</a:t>
                      </a:r>
                      <a:endParaRPr kumimoji="0" lang="es-E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Times New Roman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 W3" charset="0"/>
                          <a:cs typeface="Times New Roman" charset="0"/>
                        </a:rPr>
                        <a:t>&gt; 130</a:t>
                      </a:r>
                      <a:endParaRPr kumimoji="0" lang="es-E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Times New Roman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 W3" charset="0"/>
                          <a:cs typeface="Times New Roman" charset="0"/>
                        </a:rPr>
                        <a:t>&gt; 110</a:t>
                      </a:r>
                      <a:endParaRPr kumimoji="0" lang="es-E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 W3" charset="0"/>
                          <a:cs typeface="Times New Roman" charset="0"/>
                        </a:rPr>
                        <a:t>&lt; 100</a:t>
                      </a:r>
                      <a:endParaRPr kumimoji="0" lang="es-E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Times New Roman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 W3" charset="0"/>
                          <a:cs typeface="Times New Roman" charset="0"/>
                        </a:rPr>
                        <a:t>&lt; 100</a:t>
                      </a:r>
                      <a:endParaRPr kumimoji="0" lang="es-E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Times New Roman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 W3" charset="0"/>
                          <a:cs typeface="Times New Roman" charset="0"/>
                        </a:rPr>
                        <a:t>&lt; 90</a:t>
                      </a:r>
                      <a:endParaRPr kumimoji="0" lang="es-E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Times New Roman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 W3" charset="0"/>
                          <a:cs typeface="Times New Roman" charset="0"/>
                        </a:rPr>
                        <a:t>NA</a:t>
                      </a:r>
                      <a:endParaRPr kumimoji="0" lang="es-E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Times New Roman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 W3" charset="0"/>
                          <a:cs typeface="Times New Roman" charset="0"/>
                        </a:rPr>
                        <a:t>NA</a:t>
                      </a:r>
                      <a:endParaRPr kumimoji="0" lang="es-E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Times New Roman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 W3" charset="0"/>
                          <a:cs typeface="Times New Roman" charset="0"/>
                        </a:rPr>
                        <a:t>NA</a:t>
                      </a:r>
                      <a:endParaRPr kumimoji="0" lang="es-E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 W3" charset="0"/>
                          <a:cs typeface="Times New Roman" charset="0"/>
                        </a:rPr>
                        <a:t>&gt; 50</a:t>
                      </a:r>
                      <a:endParaRPr kumimoji="0" lang="es-E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Times New Roman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 W3" charset="0"/>
                          <a:cs typeface="Times New Roman" charset="0"/>
                        </a:rPr>
                        <a:t>&gt; 40</a:t>
                      </a:r>
                      <a:endParaRPr kumimoji="0" lang="es-E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Times New Roman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 W3" charset="0"/>
                          <a:cs typeface="Times New Roman" charset="0"/>
                        </a:rPr>
                        <a:t>&gt; 34</a:t>
                      </a:r>
                      <a:endParaRPr kumimoji="0" lang="es-E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Times New Roman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 W3" charset="0"/>
                          <a:cs typeface="Times New Roman" charset="0"/>
                        </a:rPr>
                        <a:t>&gt; 22</a:t>
                      </a:r>
                      <a:endParaRPr kumimoji="0" lang="es-E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Times New Roman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 W3" charset="0"/>
                          <a:cs typeface="Times New Roman" charset="0"/>
                        </a:rPr>
                        <a:t>&gt; 18</a:t>
                      </a:r>
                      <a:endParaRPr kumimoji="0" lang="es-E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Times New Roman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 W3" charset="0"/>
                          <a:cs typeface="Times New Roman" charset="0"/>
                        </a:rPr>
                        <a:t>&gt; 14</a:t>
                      </a:r>
                      <a:endParaRPr kumimoji="0" lang="es-E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 W3" charset="0"/>
                          <a:cs typeface="Times New Roman" charset="0"/>
                        </a:rPr>
                        <a:t>&gt; 34</a:t>
                      </a:r>
                      <a:endParaRPr kumimoji="0" lang="es-E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Times New Roman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 W3" charset="0"/>
                          <a:cs typeface="Times New Roman" charset="0"/>
                        </a:rPr>
                        <a:t>&gt; 19.5 o &lt; 5</a:t>
                      </a:r>
                      <a:endParaRPr kumimoji="0" lang="es-E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Times New Roman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 W3" charset="0"/>
                          <a:cs typeface="Times New Roman" charset="0"/>
                        </a:rPr>
                        <a:t>&gt; 17.5 o &lt; 5</a:t>
                      </a:r>
                      <a:endParaRPr kumimoji="0" lang="es-E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Times New Roman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 W3" charset="0"/>
                          <a:cs typeface="Times New Roman" charset="0"/>
                        </a:rPr>
                        <a:t>&gt; 15.5 o &gt; 6</a:t>
                      </a:r>
                      <a:endParaRPr kumimoji="0" lang="es-E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Times New Roman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 W3" charset="0"/>
                          <a:cs typeface="Times New Roman" charset="0"/>
                        </a:rPr>
                        <a:t>&gt; 13.5 o &lt; 4.5</a:t>
                      </a:r>
                      <a:endParaRPr kumimoji="0" lang="es-E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Times New Roman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 W3" charset="0"/>
                          <a:cs typeface="Times New Roman" charset="0"/>
                        </a:rPr>
                        <a:t>&gt; 11 o &lt; 4.5</a:t>
                      </a:r>
                      <a:endParaRPr kumimoji="0" lang="es-E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 W3" charset="0"/>
                          <a:cs typeface="Times New Roman" charset="0"/>
                        </a:rPr>
                        <a:t>&lt; 65</a:t>
                      </a:r>
                      <a:endParaRPr kumimoji="0" lang="es-E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Times New Roman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 W3" charset="0"/>
                          <a:cs typeface="Times New Roman" charset="0"/>
                        </a:rPr>
                        <a:t>&lt; 75</a:t>
                      </a:r>
                      <a:endParaRPr kumimoji="0" lang="es-E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Times New Roman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 W3" charset="0"/>
                          <a:cs typeface="Times New Roman" charset="0"/>
                        </a:rPr>
                        <a:t>&lt; 100</a:t>
                      </a:r>
                      <a:endParaRPr kumimoji="0" lang="es-E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Times New Roman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 W3" charset="0"/>
                          <a:cs typeface="Times New Roman" charset="0"/>
                        </a:rPr>
                        <a:t>&lt; 94</a:t>
                      </a:r>
                      <a:endParaRPr kumimoji="0" lang="es-E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Times New Roman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 W3" charset="0"/>
                          <a:cs typeface="Times New Roman" charset="0"/>
                        </a:rPr>
                        <a:t>&lt; 105</a:t>
                      </a:r>
                      <a:endParaRPr kumimoji="0" lang="es-E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Times New Roman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 W3" charset="0"/>
                          <a:cs typeface="Times New Roman" charset="0"/>
                        </a:rPr>
                        <a:t>&lt; 117</a:t>
                      </a:r>
                      <a:endParaRPr kumimoji="0" lang="es-E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ヒラギノ角ゴ Pro W3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33822" name="7 Rectángulo"/>
          <p:cNvSpPr>
            <a:spLocks noChangeArrowheads="1"/>
          </p:cNvSpPr>
          <p:nvPr/>
        </p:nvSpPr>
        <p:spPr bwMode="auto">
          <a:xfrm>
            <a:off x="449263" y="5429250"/>
            <a:ext cx="78676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s-CL" sz="1400" i="1">
                <a:latin typeface="Verdana" charset="0"/>
              </a:rPr>
              <a:t>NA: no aplicable</a:t>
            </a:r>
          </a:p>
          <a:p>
            <a:pPr eaLnBrk="0" hangingPunct="0"/>
            <a:endParaRPr lang="en-US" sz="1400" i="1">
              <a:latin typeface="Verdana" charset="0"/>
            </a:endParaRPr>
          </a:p>
          <a:p>
            <a:pPr eaLnBrk="0" hangingPunct="0"/>
            <a:endParaRPr lang="en-US" sz="1400" i="1">
              <a:latin typeface="Verdana" charset="0"/>
            </a:endParaRPr>
          </a:p>
          <a:p>
            <a:pPr algn="r" eaLnBrk="0" hangingPunct="0"/>
            <a:r>
              <a:rPr lang="en-US" sz="1400" i="1">
                <a:latin typeface="Verdana" charset="0"/>
              </a:rPr>
              <a:t>Goldstein et al. Pediatr Crit Care Med. 2005. </a:t>
            </a:r>
            <a:r>
              <a:rPr lang="es-ES" sz="1400" i="1">
                <a:latin typeface="Verdana" charset="0"/>
              </a:rPr>
              <a:t>6:2-8</a:t>
            </a:r>
            <a:endParaRPr lang="es-ES" sz="320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7"/>
          <p:cNvSpPr>
            <a:spLocks noGrp="1"/>
          </p:cNvSpPr>
          <p:nvPr>
            <p:ph type="title"/>
          </p:nvPr>
        </p:nvSpPr>
        <p:spPr>
          <a:xfrm>
            <a:off x="1857375" y="785813"/>
            <a:ext cx="6459538" cy="785812"/>
          </a:xfrm>
        </p:spPr>
        <p:txBody>
          <a:bodyPr/>
          <a:lstStyle/>
          <a:p>
            <a:pPr algn="ctr" eaLnBrk="1" hangingPunct="1"/>
            <a:r>
              <a:rPr lang="es-ES_tradnl" sz="3200" b="1">
                <a:effectLst>
                  <a:outerShdw blurRad="38100" dist="38100" dir="2700000" algn="tl">
                    <a:srgbClr val="DDDDDD"/>
                  </a:outerShdw>
                </a:effectLst>
                <a:latin typeface="Verdana" charset="0"/>
                <a:ea typeface="ヒラギノ角ゴ Pro W3" charset="0"/>
                <a:cs typeface="Verdana" charset="0"/>
              </a:rPr>
              <a:t>PATOLOGÍAS ESPECIFICAS</a:t>
            </a:r>
            <a:endParaRPr lang="es-ES_tradnl" b="1">
              <a:solidFill>
                <a:srgbClr val="EF4144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Verdana" charset="0"/>
              <a:ea typeface="ヒラギノ角ゴ Pro W3" charset="0"/>
              <a:cs typeface="Verdana" charset="0"/>
            </a:endParaRPr>
          </a:p>
        </p:txBody>
      </p:sp>
      <p:sp>
        <p:nvSpPr>
          <p:cNvPr id="34819" name="Content Placeholder 8"/>
          <p:cNvSpPr>
            <a:spLocks noGrp="1"/>
          </p:cNvSpPr>
          <p:nvPr>
            <p:ph idx="1"/>
          </p:nvPr>
        </p:nvSpPr>
        <p:spPr>
          <a:xfrm>
            <a:off x="449263" y="2000250"/>
            <a:ext cx="8215312" cy="4286250"/>
          </a:xfrm>
        </p:spPr>
        <p:txBody>
          <a:bodyPr/>
          <a:lstStyle/>
          <a:p>
            <a:pPr marL="457200" indent="-457200">
              <a:spcBef>
                <a:spcPts val="800"/>
              </a:spcBef>
              <a:spcAft>
                <a:spcPts val="800"/>
              </a:spcAft>
              <a:buFont typeface="Calibri" charset="0"/>
              <a:buAutoNum type="arabicPeriod"/>
            </a:pPr>
            <a:r>
              <a:rPr lang="es-ES_tradnl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Bronquiolitis con pobre respuesta a tratamiento de primera línea</a:t>
            </a:r>
            <a:endParaRPr lang="es-ES">
              <a:solidFill>
                <a:schemeClr val="tx1"/>
              </a:solidFill>
              <a:latin typeface="Calibri" charset="0"/>
              <a:ea typeface="ヒラギノ角ゴ Pro W3" charset="0"/>
              <a:cs typeface="ヒラギノ角ゴ Pro W3" charset="0"/>
            </a:endParaRPr>
          </a:p>
          <a:p>
            <a:pPr marL="457200" indent="-457200">
              <a:spcBef>
                <a:spcPts val="800"/>
              </a:spcBef>
              <a:spcAft>
                <a:spcPts val="800"/>
              </a:spcAft>
              <a:buFont typeface="Calibri" charset="0"/>
              <a:buAutoNum type="arabicPeriod"/>
            </a:pPr>
            <a:r>
              <a:rPr lang="es-ES_tradnl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Status asmático con pobre respuesta a tratamiento broncodilatador y esteroidal.</a:t>
            </a:r>
            <a:endParaRPr lang="es-ES">
              <a:solidFill>
                <a:schemeClr val="tx1"/>
              </a:solidFill>
              <a:latin typeface="Calibri" charset="0"/>
              <a:ea typeface="ヒラギノ角ゴ Pro W3" charset="0"/>
              <a:cs typeface="ヒラギノ角ゴ Pro W3" charset="0"/>
            </a:endParaRPr>
          </a:p>
          <a:p>
            <a:pPr marL="457200" indent="-457200">
              <a:spcBef>
                <a:spcPts val="800"/>
              </a:spcBef>
              <a:spcAft>
                <a:spcPts val="800"/>
              </a:spcAft>
              <a:buFont typeface="Calibri" charset="0"/>
              <a:buAutoNum type="arabicPeriod"/>
            </a:pPr>
            <a:r>
              <a:rPr lang="es-ES_tradnl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Neumonía asociada a insuficiencia respiratoria, con FiO</a:t>
            </a:r>
            <a:r>
              <a:rPr lang="es-ES_tradnl" baseline="-250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2</a:t>
            </a:r>
            <a:r>
              <a:rPr lang="es-ES_tradnl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 </a:t>
            </a:r>
            <a:r>
              <a:rPr lang="es-ES_tradnl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  <a:sym typeface="Symbol" charset="0"/>
              </a:rPr>
              <a:t></a:t>
            </a:r>
            <a:r>
              <a:rPr lang="es-ES_tradnl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 0,5 y saturación &lt; 92%  </a:t>
            </a:r>
            <a:endParaRPr lang="es-ES">
              <a:solidFill>
                <a:schemeClr val="tx1"/>
              </a:solidFill>
              <a:latin typeface="Calibri" charset="0"/>
              <a:ea typeface="ヒラギノ角ゴ Pro W3" charset="0"/>
              <a:cs typeface="ヒラギノ角ゴ Pro W3" charset="0"/>
            </a:endParaRPr>
          </a:p>
          <a:p>
            <a:pPr marL="457200" indent="-457200">
              <a:spcBef>
                <a:spcPts val="800"/>
              </a:spcBef>
              <a:spcAft>
                <a:spcPts val="800"/>
              </a:spcAft>
              <a:buFont typeface="Calibri" charset="0"/>
              <a:buAutoNum type="arabicPeriod"/>
            </a:pPr>
            <a:r>
              <a:rPr lang="es-ES_tradnl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Neumonía en el recién nacido adquirida en la comunidad</a:t>
            </a:r>
            <a:endParaRPr lang="es-ES">
              <a:solidFill>
                <a:schemeClr val="tx1"/>
              </a:solidFill>
              <a:latin typeface="Calibri" charset="0"/>
              <a:ea typeface="ヒラギノ角ゴ Pro W3" charset="0"/>
              <a:cs typeface="ヒラギノ角ゴ Pro W3" charset="0"/>
            </a:endParaRPr>
          </a:p>
          <a:p>
            <a:pPr marL="457200" indent="-457200">
              <a:spcBef>
                <a:spcPts val="800"/>
              </a:spcBef>
              <a:spcAft>
                <a:spcPts val="800"/>
              </a:spcAft>
              <a:buFont typeface="Calibri" charset="0"/>
              <a:buAutoNum type="arabicPeriod"/>
            </a:pPr>
            <a:r>
              <a:rPr lang="es-ES_tradnl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Laringitis obstructivas con requerimiento de oxigenoterapia, con pobre respuesta a adrenalina nebulizada y dexametasona endovenosa</a:t>
            </a:r>
            <a:endParaRPr lang="es-ES">
              <a:solidFill>
                <a:schemeClr val="tx1"/>
              </a:solidFill>
              <a:latin typeface="Calibri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34820" name="Slide Number Placeholder 9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fld id="{B0D460E5-CE4E-9E4E-A5F1-E393C9075982}" type="slidenum">
              <a:rPr lang="en-US">
                <a:solidFill>
                  <a:srgbClr val="898989"/>
                </a:solidFill>
                <a:latin typeface="Verdana" charset="0"/>
              </a:rPr>
              <a:pPr eaLnBrk="1" hangingPunct="1"/>
              <a:t>5</a:t>
            </a:fld>
            <a:endParaRPr lang="en-US">
              <a:solidFill>
                <a:srgbClr val="898989"/>
              </a:solidFill>
              <a:latin typeface="Verdana" charset="0"/>
            </a:endParaRPr>
          </a:p>
        </p:txBody>
      </p:sp>
      <p:pic>
        <p:nvPicPr>
          <p:cNvPr id="34821" name="Picture 7" descr="Inici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152400"/>
            <a:ext cx="1762125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7"/>
          <p:cNvSpPr>
            <a:spLocks noGrp="1"/>
          </p:cNvSpPr>
          <p:nvPr>
            <p:ph type="title"/>
          </p:nvPr>
        </p:nvSpPr>
        <p:spPr>
          <a:xfrm>
            <a:off x="1857375" y="571500"/>
            <a:ext cx="6459538" cy="785813"/>
          </a:xfrm>
        </p:spPr>
        <p:txBody>
          <a:bodyPr/>
          <a:lstStyle/>
          <a:p>
            <a:pPr algn="ctr" eaLnBrk="1" hangingPunct="1"/>
            <a:r>
              <a:rPr lang="es-ES_tradnl" sz="3200" b="1">
                <a:effectLst>
                  <a:outerShdw blurRad="38100" dist="38100" dir="2700000" algn="tl">
                    <a:srgbClr val="DDDDDD"/>
                  </a:outerShdw>
                </a:effectLst>
                <a:latin typeface="Verdana" charset="0"/>
                <a:ea typeface="ヒラギノ角ゴ Pro W3" charset="0"/>
                <a:cs typeface="Verdana" charset="0"/>
              </a:rPr>
              <a:t>PATOLOGÍAS ESPECIFICAS</a:t>
            </a:r>
            <a:endParaRPr lang="es-ES_tradnl" b="1">
              <a:solidFill>
                <a:srgbClr val="EF4144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Verdana" charset="0"/>
              <a:ea typeface="ヒラギノ角ゴ Pro W3" charset="0"/>
              <a:cs typeface="Verdana" charset="0"/>
            </a:endParaRPr>
          </a:p>
        </p:txBody>
      </p:sp>
      <p:sp>
        <p:nvSpPr>
          <p:cNvPr id="35843" name="Content Placeholder 8"/>
          <p:cNvSpPr>
            <a:spLocks noGrp="1"/>
          </p:cNvSpPr>
          <p:nvPr>
            <p:ph idx="1"/>
          </p:nvPr>
        </p:nvSpPr>
        <p:spPr>
          <a:xfrm>
            <a:off x="449263" y="2000250"/>
            <a:ext cx="8215312" cy="4286250"/>
          </a:xfrm>
        </p:spPr>
        <p:txBody>
          <a:bodyPr/>
          <a:lstStyle/>
          <a:p>
            <a:pPr marL="457200" indent="-457200">
              <a:spcBef>
                <a:spcPts val="800"/>
              </a:spcBef>
              <a:spcAft>
                <a:spcPts val="800"/>
              </a:spcAft>
              <a:buFont typeface="Calibri" charset="0"/>
              <a:buAutoNum type="arabicPeriod" startAt="6"/>
            </a:pPr>
            <a:r>
              <a:rPr lang="es-ES_tradnl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Coqueluche en lactantes con accesos de tos asociados a cianosis y/o bradicardia.</a:t>
            </a:r>
            <a:endParaRPr lang="es-ES">
              <a:solidFill>
                <a:schemeClr val="tx1"/>
              </a:solidFill>
              <a:latin typeface="Calibri" charset="0"/>
              <a:ea typeface="ヒラギノ角ゴ Pro W3" charset="0"/>
              <a:cs typeface="ヒラギノ角ゴ Pro W3" charset="0"/>
            </a:endParaRPr>
          </a:p>
          <a:p>
            <a:pPr marL="457200" indent="-457200">
              <a:spcBef>
                <a:spcPts val="800"/>
              </a:spcBef>
              <a:spcAft>
                <a:spcPts val="800"/>
              </a:spcAft>
              <a:buFont typeface="Calibri" charset="0"/>
              <a:buAutoNum type="arabicPeriod" startAt="6"/>
            </a:pPr>
            <a:r>
              <a:rPr lang="es-ES_tradnl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Coqueluche con leucocitosis &gt; 30.000/mm</a:t>
            </a:r>
            <a:r>
              <a:rPr lang="es-ES_tradnl" baseline="300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3</a:t>
            </a:r>
            <a:r>
              <a:rPr lang="es-ES_tradnl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, y/o ascenso &gt; 1.000/mm</a:t>
            </a:r>
            <a:r>
              <a:rPr lang="es-ES_tradnl" baseline="300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3</a:t>
            </a:r>
            <a:r>
              <a:rPr lang="es-ES_tradnl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/h y/o taquicardia &gt; 160 lpm, sin respuesta a fluidos y/o Neumonía por </a:t>
            </a:r>
            <a:r>
              <a:rPr lang="es-ES_tradnl" i="1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Bordetella pertussis</a:t>
            </a:r>
          </a:p>
          <a:p>
            <a:pPr marL="457200" indent="-457200">
              <a:spcBef>
                <a:spcPts val="800"/>
              </a:spcBef>
              <a:spcAft>
                <a:spcPts val="800"/>
              </a:spcAft>
              <a:buFont typeface="Calibri" charset="0"/>
              <a:buAutoNum type="arabicPeriod" startAt="6"/>
            </a:pPr>
            <a:r>
              <a:rPr lang="es-ES_tradnl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Neumonitis por hidrocarburos o inhalación/aspiración de hidrocarburos  asociado a síntomas respiratorios</a:t>
            </a:r>
            <a:endParaRPr lang="es-ES">
              <a:solidFill>
                <a:schemeClr val="tx1"/>
              </a:solidFill>
              <a:latin typeface="Calibri" charset="0"/>
              <a:ea typeface="ヒラギノ角ゴ Pro W3" charset="0"/>
              <a:cs typeface="ヒラギノ角ゴ Pro W3" charset="0"/>
            </a:endParaRPr>
          </a:p>
          <a:p>
            <a:pPr marL="457200" indent="-457200">
              <a:spcBef>
                <a:spcPts val="800"/>
              </a:spcBef>
              <a:spcAft>
                <a:spcPts val="800"/>
              </a:spcAft>
              <a:buFont typeface="Calibri" charset="0"/>
              <a:buAutoNum type="arabicPeriod" startAt="6"/>
            </a:pPr>
            <a:r>
              <a:rPr lang="es-ES_tradnl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Sospecha fundada de aspiración de cuerpo extraño en vía aérea, con o sin insuficiencia respiratoria, en centro que disponga de Fibrobroncoscopía rígida</a:t>
            </a:r>
            <a:endParaRPr lang="es-ES">
              <a:solidFill>
                <a:schemeClr val="tx1"/>
              </a:solidFill>
              <a:latin typeface="Calibri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35844" name="Slide Number Placeholder 9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fld id="{E04BAAD4-AE07-A648-B2F5-8F5DAA6C2833}" type="slidenum">
              <a:rPr lang="en-US">
                <a:solidFill>
                  <a:srgbClr val="898989"/>
                </a:solidFill>
                <a:latin typeface="Verdana" charset="0"/>
              </a:rPr>
              <a:pPr eaLnBrk="1" hangingPunct="1"/>
              <a:t>6</a:t>
            </a:fld>
            <a:endParaRPr lang="en-US">
              <a:solidFill>
                <a:srgbClr val="898989"/>
              </a:solidFill>
              <a:latin typeface="Verdana" charset="0"/>
            </a:endParaRPr>
          </a:p>
        </p:txBody>
      </p:sp>
      <p:pic>
        <p:nvPicPr>
          <p:cNvPr id="35845" name="Picture 7" descr="Inici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152400"/>
            <a:ext cx="1762125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7"/>
          <p:cNvSpPr>
            <a:spLocks noGrp="1"/>
          </p:cNvSpPr>
          <p:nvPr>
            <p:ph type="title"/>
          </p:nvPr>
        </p:nvSpPr>
        <p:spPr>
          <a:xfrm>
            <a:off x="1857375" y="571500"/>
            <a:ext cx="6459538" cy="785813"/>
          </a:xfrm>
        </p:spPr>
        <p:txBody>
          <a:bodyPr/>
          <a:lstStyle/>
          <a:p>
            <a:pPr algn="ctr" eaLnBrk="1" hangingPunct="1"/>
            <a:r>
              <a:rPr lang="es-ES_tradnl" sz="3200" b="1">
                <a:effectLst>
                  <a:outerShdw blurRad="38100" dist="38100" dir="2700000" algn="tl">
                    <a:srgbClr val="DDDDDD"/>
                  </a:outerShdw>
                </a:effectLst>
                <a:latin typeface="Verdana" charset="0"/>
                <a:ea typeface="ヒラギノ角ゴ Pro W3" charset="0"/>
                <a:cs typeface="Verdana" charset="0"/>
              </a:rPr>
              <a:t>PATOLOGÍAS ESPECIFICAS</a:t>
            </a:r>
            <a:endParaRPr lang="es-ES_tradnl" b="1">
              <a:solidFill>
                <a:srgbClr val="EF4144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Verdana" charset="0"/>
              <a:ea typeface="ヒラギノ角ゴ Pro W3" charset="0"/>
              <a:cs typeface="Verdana" charset="0"/>
            </a:endParaRPr>
          </a:p>
        </p:txBody>
      </p:sp>
      <p:sp>
        <p:nvSpPr>
          <p:cNvPr id="36867" name="Content Placeholder 8"/>
          <p:cNvSpPr>
            <a:spLocks noGrp="1"/>
          </p:cNvSpPr>
          <p:nvPr>
            <p:ph idx="1"/>
          </p:nvPr>
        </p:nvSpPr>
        <p:spPr>
          <a:xfrm>
            <a:off x="449263" y="2000250"/>
            <a:ext cx="8215312" cy="4286250"/>
          </a:xfrm>
        </p:spPr>
        <p:txBody>
          <a:bodyPr/>
          <a:lstStyle/>
          <a:p>
            <a:pPr marL="457200" indent="-457200">
              <a:spcBef>
                <a:spcPts val="800"/>
              </a:spcBef>
              <a:spcAft>
                <a:spcPts val="800"/>
              </a:spcAft>
              <a:buFont typeface="Calibri" charset="0"/>
              <a:buAutoNum type="arabicPeriod" startAt="10"/>
            </a:pPr>
            <a:r>
              <a:rPr lang="es-ES_tradnl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Pleuroneumonía que requiera drenaje pleural o neumonía con compromiso pleural clínicamente significativo o con requerimientos de oxigenoterapia progresivo o mayor a 0,5 y saturación &lt; 92%. </a:t>
            </a:r>
            <a:endParaRPr lang="es-ES">
              <a:solidFill>
                <a:schemeClr val="tx1"/>
              </a:solidFill>
              <a:latin typeface="Calibri" charset="0"/>
              <a:ea typeface="ヒラギノ角ゴ Pro W3" charset="0"/>
              <a:cs typeface="ヒラギノ角ゴ Pro W3" charset="0"/>
            </a:endParaRPr>
          </a:p>
          <a:p>
            <a:pPr marL="457200" indent="-457200">
              <a:spcBef>
                <a:spcPts val="800"/>
              </a:spcBef>
              <a:spcAft>
                <a:spcPts val="800"/>
              </a:spcAft>
              <a:buFont typeface="Calibri" charset="0"/>
              <a:buAutoNum type="arabicPeriod" startAt="10"/>
            </a:pPr>
            <a:r>
              <a:rPr lang="es-ES_tradnl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Síndrome de escape aéreo (neumotórax, neumomediastino o enfisema subcutáneo) con o sin necesidad de drenaje pleural.</a:t>
            </a:r>
            <a:endParaRPr lang="es-ES">
              <a:solidFill>
                <a:schemeClr val="tx1"/>
              </a:solidFill>
              <a:latin typeface="Calibri" charset="0"/>
              <a:ea typeface="ヒラギノ角ゴ Pro W3" charset="0"/>
              <a:cs typeface="ヒラギノ角ゴ Pro W3" charset="0"/>
            </a:endParaRPr>
          </a:p>
          <a:p>
            <a:pPr marL="457200" indent="-457200">
              <a:spcBef>
                <a:spcPts val="800"/>
              </a:spcBef>
              <a:spcAft>
                <a:spcPts val="800"/>
              </a:spcAft>
              <a:buFont typeface="Calibri" charset="0"/>
              <a:buAutoNum type="arabicPeriod" startAt="10"/>
            </a:pPr>
            <a:r>
              <a:rPr lang="es-ES_tradnl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Apneas 2º a neumonía, descartada apnea obstructiva por secreciones.</a:t>
            </a:r>
            <a:endParaRPr lang="es-ES">
              <a:solidFill>
                <a:schemeClr val="tx1"/>
              </a:solidFill>
              <a:latin typeface="Calibri" charset="0"/>
              <a:ea typeface="ヒラギノ角ゴ Pro W3" charset="0"/>
              <a:cs typeface="ヒラギノ角ゴ Pro W3" charset="0"/>
            </a:endParaRPr>
          </a:p>
          <a:p>
            <a:pPr marL="457200" indent="-457200">
              <a:spcBef>
                <a:spcPts val="800"/>
              </a:spcBef>
              <a:spcAft>
                <a:spcPts val="800"/>
              </a:spcAft>
              <a:buFont typeface="Calibri" charset="0"/>
              <a:buAutoNum type="arabicPeriod" startAt="10"/>
            </a:pPr>
            <a:r>
              <a:rPr lang="es-ES_tradnl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Pacientes de los programas AVI y/o AVNI no considerados en tratamiento paliativo, con descompensación de origen respiratorio</a:t>
            </a:r>
            <a:endParaRPr lang="es-ES_tradnl">
              <a:solidFill>
                <a:schemeClr val="tx1"/>
              </a:solidFill>
              <a:latin typeface="Verdan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6868" name="Slide Number Placeholder 9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fld id="{BDE0F8ED-DB1D-A64C-A39A-F20E5F16E564}" type="slidenum">
              <a:rPr lang="en-US">
                <a:solidFill>
                  <a:srgbClr val="898989"/>
                </a:solidFill>
                <a:latin typeface="Verdana" charset="0"/>
              </a:rPr>
              <a:pPr eaLnBrk="1" hangingPunct="1"/>
              <a:t>7</a:t>
            </a:fld>
            <a:endParaRPr lang="en-US">
              <a:solidFill>
                <a:srgbClr val="898989"/>
              </a:solidFill>
              <a:latin typeface="Verdana" charset="0"/>
            </a:endParaRPr>
          </a:p>
        </p:txBody>
      </p:sp>
      <p:pic>
        <p:nvPicPr>
          <p:cNvPr id="36869" name="Picture 7" descr="Inici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152400"/>
            <a:ext cx="1762125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7"/>
          <p:cNvSpPr>
            <a:spLocks noGrp="1"/>
          </p:cNvSpPr>
          <p:nvPr>
            <p:ph type="title"/>
          </p:nvPr>
        </p:nvSpPr>
        <p:spPr>
          <a:xfrm>
            <a:off x="2211388" y="571500"/>
            <a:ext cx="5861050" cy="857250"/>
          </a:xfrm>
        </p:spPr>
        <p:txBody>
          <a:bodyPr/>
          <a:lstStyle/>
          <a:p>
            <a:pPr algn="ctr" eaLnBrk="1" hangingPunct="1"/>
            <a:r>
              <a:rPr lang="es-ES_tradnl" sz="3200" b="1">
                <a:solidFill>
                  <a:srgbClr val="005FA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Verdana" charset="0"/>
                <a:ea typeface="ヒラギノ角ゴ Pro W3" charset="0"/>
                <a:cs typeface="Verdana" charset="0"/>
              </a:rPr>
              <a:t>APOYO VENTILATORIO</a:t>
            </a:r>
          </a:p>
        </p:txBody>
      </p:sp>
      <p:sp>
        <p:nvSpPr>
          <p:cNvPr id="37891" name="Slide Number Placeholder 9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fld id="{B6A33EC0-5F82-6A4B-8701-ED84984BA8B2}" type="slidenum">
              <a:rPr lang="en-US">
                <a:solidFill>
                  <a:srgbClr val="898989"/>
                </a:solidFill>
                <a:latin typeface="Verdana" charset="0"/>
              </a:rPr>
              <a:pPr eaLnBrk="1" hangingPunct="1"/>
              <a:t>8</a:t>
            </a:fld>
            <a:endParaRPr lang="en-US">
              <a:solidFill>
                <a:srgbClr val="898989"/>
              </a:solidFill>
              <a:latin typeface="Verdana" charset="0"/>
            </a:endParaRPr>
          </a:p>
        </p:txBody>
      </p:sp>
      <p:pic>
        <p:nvPicPr>
          <p:cNvPr id="37892" name="Picture 7" descr="Inici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263" y="152400"/>
            <a:ext cx="1762125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1911350"/>
            <a:ext cx="5962650" cy="48101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7"/>
          <p:cNvSpPr>
            <a:spLocks noGrp="1"/>
          </p:cNvSpPr>
          <p:nvPr>
            <p:ph type="title"/>
          </p:nvPr>
        </p:nvSpPr>
        <p:spPr>
          <a:xfrm>
            <a:off x="2211388" y="571500"/>
            <a:ext cx="5861050" cy="857250"/>
          </a:xfrm>
        </p:spPr>
        <p:txBody>
          <a:bodyPr/>
          <a:lstStyle/>
          <a:p>
            <a:pPr algn="ctr" eaLnBrk="1" hangingPunct="1"/>
            <a:r>
              <a:rPr lang="es-ES_tradnl" sz="3200" b="1">
                <a:solidFill>
                  <a:srgbClr val="005FA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Verdana" charset="0"/>
                <a:ea typeface="ヒラギノ角ゴ Pro W3" charset="0"/>
                <a:cs typeface="Verdana" charset="0"/>
              </a:rPr>
              <a:t>APOYO VENTILATORIO</a:t>
            </a:r>
          </a:p>
        </p:txBody>
      </p:sp>
      <p:sp>
        <p:nvSpPr>
          <p:cNvPr id="38915" name="Content Placeholder 8"/>
          <p:cNvSpPr>
            <a:spLocks noGrp="1"/>
          </p:cNvSpPr>
          <p:nvPr>
            <p:ph idx="1"/>
          </p:nvPr>
        </p:nvSpPr>
        <p:spPr>
          <a:xfrm>
            <a:off x="449263" y="2000250"/>
            <a:ext cx="8215312" cy="4527550"/>
          </a:xfrm>
        </p:spPr>
        <p:txBody>
          <a:bodyPr/>
          <a:lstStyle/>
          <a:p>
            <a:r>
              <a:rPr lang="es-ES_tradnl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rPr>
              <a:t>En base a la experiencia de cada centro:</a:t>
            </a:r>
            <a:endParaRPr lang="es-ES">
              <a:solidFill>
                <a:schemeClr val="tx1"/>
              </a:solidFill>
              <a:latin typeface="Calibri" charset="0"/>
              <a:ea typeface="ヒラギノ角ゴ Pro W3" charset="0"/>
              <a:cs typeface="ヒラギノ角ゴ Pro W3" charset="0"/>
            </a:endParaRPr>
          </a:p>
          <a:p>
            <a:pPr lvl="1"/>
            <a:r>
              <a:rPr lang="es-ES_tradnl" sz="2000">
                <a:solidFill>
                  <a:schemeClr val="tx1"/>
                </a:solidFill>
                <a:latin typeface="Calibri" charset="0"/>
                <a:ea typeface="ヒラギノ角ゴ Pro W3" charset="0"/>
              </a:rPr>
              <a:t>Considerar uso de CNAF, especialmente en lactantes con dificultad respiratoria leve a moderada, con compromiso de máximo de 1 cuadrante pulmonar y sin acidosis respiratoria (pH &gt; 7,3, PaCO</a:t>
            </a:r>
            <a:r>
              <a:rPr lang="es-ES_tradnl" sz="2000" baseline="-25000">
                <a:solidFill>
                  <a:schemeClr val="tx1"/>
                </a:solidFill>
                <a:latin typeface="Calibri" charset="0"/>
                <a:ea typeface="ヒラギノ角ゴ Pro W3" charset="0"/>
              </a:rPr>
              <a:t>2</a:t>
            </a:r>
            <a:r>
              <a:rPr lang="es-ES_tradnl" sz="2000">
                <a:solidFill>
                  <a:schemeClr val="tx1"/>
                </a:solidFill>
                <a:latin typeface="Calibri" charset="0"/>
                <a:ea typeface="ヒラギノ角ゴ Pro W3" charset="0"/>
              </a:rPr>
              <a:t> &lt; 55 mmHg). Definir respuesta en un plazo no mayor a 2 horas.</a:t>
            </a:r>
            <a:endParaRPr lang="es-ES" sz="2000">
              <a:solidFill>
                <a:schemeClr val="tx1"/>
              </a:solidFill>
              <a:latin typeface="Calibri" charset="0"/>
              <a:ea typeface="ヒラギノ角ゴ Pro W3" charset="0"/>
            </a:endParaRPr>
          </a:p>
          <a:p>
            <a:pPr lvl="1"/>
            <a:r>
              <a:rPr lang="es-ES_tradnl" sz="2000">
                <a:solidFill>
                  <a:schemeClr val="tx1"/>
                </a:solidFill>
                <a:latin typeface="Calibri" charset="0"/>
                <a:ea typeface="ヒラギノ角ゴ Pro W3" charset="0"/>
              </a:rPr>
              <a:t>Considerar VMNI especialmente en niños con enfermedad neuromuscular, estado asmático, disfunción de ventrículo izquierdo e  inmunodeprimidos. Definir respuesta en un plazo no mayor a 2 horas.</a:t>
            </a:r>
            <a:endParaRPr lang="es-ES">
              <a:solidFill>
                <a:schemeClr val="tx1"/>
              </a:solidFill>
              <a:latin typeface="Calibri" charset="0"/>
              <a:ea typeface="ヒラギノ角ゴ Pro W3" charset="0"/>
            </a:endParaRPr>
          </a:p>
          <a:p>
            <a:pPr lvl="1"/>
            <a:r>
              <a:rPr lang="es-ES_tradnl" sz="2000">
                <a:solidFill>
                  <a:schemeClr val="tx1"/>
                </a:solidFill>
                <a:latin typeface="Calibri" charset="0"/>
                <a:ea typeface="ヒラギノ角ゴ Pro W3" charset="0"/>
              </a:rPr>
              <a:t>Respondedor: paciente que reduce  frecuencia respiratoria y/o PaCO</a:t>
            </a:r>
            <a:r>
              <a:rPr lang="es-ES_tradnl" sz="2000" baseline="-25000">
                <a:solidFill>
                  <a:schemeClr val="tx1"/>
                </a:solidFill>
                <a:latin typeface="Calibri" charset="0"/>
                <a:ea typeface="ヒラギノ角ゴ Pro W3" charset="0"/>
              </a:rPr>
              <a:t>2</a:t>
            </a:r>
            <a:r>
              <a:rPr lang="es-ES_tradnl" sz="2000">
                <a:solidFill>
                  <a:schemeClr val="tx1"/>
                </a:solidFill>
                <a:latin typeface="Calibri" charset="0"/>
                <a:ea typeface="ヒラギノ角ゴ Pro W3" charset="0"/>
              </a:rPr>
              <a:t> en el plazo mencionado</a:t>
            </a:r>
          </a:p>
          <a:p>
            <a:pPr lvl="1"/>
            <a:r>
              <a:rPr lang="es-ES_tradnl" sz="2000">
                <a:solidFill>
                  <a:schemeClr val="tx1"/>
                </a:solidFill>
                <a:latin typeface="Calibri" charset="0"/>
                <a:ea typeface="ヒラギノ角ゴ Pro W3" charset="0"/>
              </a:rPr>
              <a:t>Es fundamental su uso protocolizado para no retrasar la intubación en quienes lo necesitan</a:t>
            </a:r>
            <a:endParaRPr lang="es-ES_tradnl" sz="2000">
              <a:solidFill>
                <a:schemeClr val="tx1"/>
              </a:solidFill>
              <a:latin typeface="Verdan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8916" name="Slide Number Placeholder 9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fld id="{52B9760B-8F7D-3645-BE9E-16595FB7C033}" type="slidenum">
              <a:rPr lang="en-US">
                <a:solidFill>
                  <a:srgbClr val="898989"/>
                </a:solidFill>
                <a:latin typeface="Verdana" charset="0"/>
              </a:rPr>
              <a:pPr eaLnBrk="1" hangingPunct="1"/>
              <a:t>9</a:t>
            </a:fld>
            <a:endParaRPr lang="en-US">
              <a:solidFill>
                <a:srgbClr val="898989"/>
              </a:solidFill>
              <a:latin typeface="Verdana" charset="0"/>
            </a:endParaRPr>
          </a:p>
        </p:txBody>
      </p:sp>
      <p:pic>
        <p:nvPicPr>
          <p:cNvPr id="38917" name="Picture 7" descr="Inici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263" y="152400"/>
            <a:ext cx="1762125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4335</TotalTime>
  <Words>1063</Words>
  <Application>Microsoft Macintosh PowerPoint</Application>
  <PresentationFormat>On-screen Show (4:3)</PresentationFormat>
  <Paragraphs>142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Office Theme</vt:lpstr>
      <vt:lpstr>1_Office Theme</vt:lpstr>
      <vt:lpstr>2_Office Theme</vt:lpstr>
      <vt:lpstr>Guías clínicas de Derivación de pacientes con Insuficiencia Respiratoria Aguda a UPC Pediátrica</vt:lpstr>
      <vt:lpstr>DEFINICION</vt:lpstr>
      <vt:lpstr>CRITERIOS DE INGRESO A UPCP</vt:lpstr>
      <vt:lpstr>SIGNOS VITALES SEGÚN EDAD</vt:lpstr>
      <vt:lpstr>PATOLOGÍAS ESPECIFICAS</vt:lpstr>
      <vt:lpstr>PATOLOGÍAS ESPECIFICAS</vt:lpstr>
      <vt:lpstr>PATOLOGÍAS ESPECIFICAS</vt:lpstr>
      <vt:lpstr>APOYO VENTILATORIO</vt:lpstr>
      <vt:lpstr>APOYO VENTILATORIO</vt:lpstr>
      <vt:lpstr>CRITERIOS DE EGRESO DE UPCP</vt:lpstr>
      <vt:lpstr>EVALUACIÓN DE HIPOXEMIA EN PEDIATRÍA</vt:lpstr>
      <vt:lpstr>DEFINICIÓN DE SDRA PEDIÁTRICO </vt:lpstr>
      <vt:lpstr>PACIENTES EN RIESGO DE DESARROLLAR SDRA PEDIÁTRICO</vt:lpstr>
      <vt:lpstr>CRITERIOS DE DERIVACION PARA TERAPIA ESPECIFICA</vt:lpstr>
      <vt:lpstr>CRITERIOS DE DERIVACION PARA TERAPIA ESPECIFICA</vt:lpstr>
      <vt:lpstr>GRACIAS</vt:lpstr>
    </vt:vector>
  </TitlesOfParts>
  <Company>Gabriel Badagnani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Executive Director</dc:creator>
  <cp:lastModifiedBy>Pablo Cruces </cp:lastModifiedBy>
  <cp:revision>81</cp:revision>
  <dcterms:created xsi:type="dcterms:W3CDTF">2010-11-27T19:44:20Z</dcterms:created>
  <dcterms:modified xsi:type="dcterms:W3CDTF">2015-06-02T21:04:28Z</dcterms:modified>
</cp:coreProperties>
</file>