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321" r:id="rId3"/>
    <p:sldId id="312" r:id="rId4"/>
    <p:sldId id="317" r:id="rId5"/>
    <p:sldId id="313" r:id="rId6"/>
    <p:sldId id="295" r:id="rId7"/>
    <p:sldId id="300" r:id="rId8"/>
    <p:sldId id="319" r:id="rId9"/>
    <p:sldId id="301" r:id="rId10"/>
    <p:sldId id="337" r:id="rId11"/>
    <p:sldId id="302" r:id="rId12"/>
    <p:sldId id="332" r:id="rId13"/>
    <p:sldId id="314" r:id="rId14"/>
    <p:sldId id="291" r:id="rId15"/>
    <p:sldId id="293" r:id="rId16"/>
    <p:sldId id="315" r:id="rId17"/>
    <p:sldId id="298" r:id="rId18"/>
    <p:sldId id="294" r:id="rId19"/>
    <p:sldId id="316" r:id="rId20"/>
    <p:sldId id="299" r:id="rId21"/>
    <p:sldId id="320" r:id="rId22"/>
    <p:sldId id="265" r:id="rId23"/>
    <p:sldId id="307" r:id="rId24"/>
    <p:sldId id="267" r:id="rId25"/>
    <p:sldId id="308" r:id="rId26"/>
    <p:sldId id="268" r:id="rId27"/>
    <p:sldId id="310" r:id="rId28"/>
    <p:sldId id="269" r:id="rId29"/>
    <p:sldId id="270" r:id="rId30"/>
    <p:sldId id="263" r:id="rId31"/>
    <p:sldId id="272" r:id="rId32"/>
    <p:sldId id="278" r:id="rId33"/>
    <p:sldId id="322" r:id="rId34"/>
    <p:sldId id="334" r:id="rId35"/>
    <p:sldId id="335" r:id="rId36"/>
    <p:sldId id="323" r:id="rId37"/>
    <p:sldId id="324" r:id="rId38"/>
    <p:sldId id="325" r:id="rId39"/>
    <p:sldId id="326" r:id="rId40"/>
    <p:sldId id="260" r:id="rId41"/>
    <p:sldId id="327" r:id="rId42"/>
    <p:sldId id="328" r:id="rId43"/>
    <p:sldId id="329" r:id="rId44"/>
    <p:sldId id="330" r:id="rId45"/>
    <p:sldId id="331" r:id="rId46"/>
    <p:sldId id="280" r:id="rId47"/>
    <p:sldId id="333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A784E-F92B-4EE0-BBB3-0EEF07EBCD0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E96B8F5-DA48-451B-9A17-1E7C3FDC23CD}">
      <dgm:prSet phldrT="[Texto]"/>
      <dgm:spPr/>
      <dgm:t>
        <a:bodyPr/>
        <a:lstStyle/>
        <a:p>
          <a:r>
            <a:rPr lang="es-CL" dirty="0" smtClean="0"/>
            <a:t>Alteraciones cardiacas</a:t>
          </a:r>
          <a:endParaRPr lang="es-CL" dirty="0"/>
        </a:p>
      </dgm:t>
    </dgm:pt>
    <dgm:pt modelId="{B25A2318-796B-440C-A4C3-8FA0EF5E6DF8}" type="parTrans" cxnId="{A9DFB950-0464-4134-8310-124C3B4DFA3E}">
      <dgm:prSet/>
      <dgm:spPr/>
      <dgm:t>
        <a:bodyPr/>
        <a:lstStyle/>
        <a:p>
          <a:endParaRPr lang="es-CL"/>
        </a:p>
      </dgm:t>
    </dgm:pt>
    <dgm:pt modelId="{AE3A8485-704E-4F6F-B246-FA7611D54C1D}" type="sibTrans" cxnId="{A9DFB950-0464-4134-8310-124C3B4DFA3E}">
      <dgm:prSet/>
      <dgm:spPr/>
      <dgm:t>
        <a:bodyPr/>
        <a:lstStyle/>
        <a:p>
          <a:endParaRPr lang="es-CL"/>
        </a:p>
      </dgm:t>
    </dgm:pt>
    <dgm:pt modelId="{85C0ABD1-0739-47F5-92AB-9D7BE11EC208}">
      <dgm:prSet phldrT="[Texto]" custT="1"/>
      <dgm:spPr/>
      <dgm:t>
        <a:bodyPr/>
        <a:lstStyle/>
        <a:p>
          <a:r>
            <a:rPr lang="es-CL" sz="1600" dirty="0" err="1" smtClean="0"/>
            <a:t>Domperidona</a:t>
          </a:r>
          <a:endParaRPr lang="es-CL" sz="1600" dirty="0"/>
        </a:p>
      </dgm:t>
    </dgm:pt>
    <dgm:pt modelId="{535088EA-F644-477E-90D3-99C479AB8365}" type="parTrans" cxnId="{441254FA-897E-4937-B58E-35E392A29B76}">
      <dgm:prSet/>
      <dgm:spPr/>
      <dgm:t>
        <a:bodyPr/>
        <a:lstStyle/>
        <a:p>
          <a:endParaRPr lang="es-CL"/>
        </a:p>
      </dgm:t>
    </dgm:pt>
    <dgm:pt modelId="{DE54496C-2C80-4FCE-BE6A-B58E0F753BC4}" type="sibTrans" cxnId="{441254FA-897E-4937-B58E-35E392A29B76}">
      <dgm:prSet/>
      <dgm:spPr/>
      <dgm:t>
        <a:bodyPr/>
        <a:lstStyle/>
        <a:p>
          <a:endParaRPr lang="es-CL"/>
        </a:p>
      </dgm:t>
    </dgm:pt>
    <dgm:pt modelId="{3E602B70-17B5-4D56-8EB6-E8DC0B404303}">
      <dgm:prSet phldrT="[Texto]" custT="1"/>
      <dgm:spPr/>
      <dgm:t>
        <a:bodyPr/>
        <a:lstStyle/>
        <a:p>
          <a:r>
            <a:rPr lang="es-CL" sz="1600" dirty="0" err="1" smtClean="0"/>
            <a:t>Cisaprida</a:t>
          </a:r>
          <a:endParaRPr lang="es-CL" sz="1600" dirty="0"/>
        </a:p>
      </dgm:t>
    </dgm:pt>
    <dgm:pt modelId="{5BA12211-96BC-4CE6-BE9F-B01189E86E31}" type="parTrans" cxnId="{27911CCC-ADC7-466B-A8B7-14A388FAFE9D}">
      <dgm:prSet/>
      <dgm:spPr/>
      <dgm:t>
        <a:bodyPr/>
        <a:lstStyle/>
        <a:p>
          <a:endParaRPr lang="es-CL"/>
        </a:p>
      </dgm:t>
    </dgm:pt>
    <dgm:pt modelId="{17EA1B87-1FEA-4FDB-A92D-D6E552E7392A}" type="sibTrans" cxnId="{27911CCC-ADC7-466B-A8B7-14A388FAFE9D}">
      <dgm:prSet/>
      <dgm:spPr/>
      <dgm:t>
        <a:bodyPr/>
        <a:lstStyle/>
        <a:p>
          <a:endParaRPr lang="es-CL"/>
        </a:p>
      </dgm:t>
    </dgm:pt>
    <dgm:pt modelId="{E3AE2FA8-CB15-4A47-A8D4-14580D60BCBA}">
      <dgm:prSet phldrT="[Texto]" custT="1"/>
      <dgm:spPr/>
      <dgm:t>
        <a:bodyPr/>
        <a:lstStyle/>
        <a:p>
          <a:r>
            <a:rPr lang="es-CL" sz="1600" dirty="0" err="1" smtClean="0"/>
            <a:t>Eritromicina</a:t>
          </a:r>
          <a:endParaRPr lang="es-CL" sz="1600" dirty="0"/>
        </a:p>
      </dgm:t>
    </dgm:pt>
    <dgm:pt modelId="{12DC221A-71A7-4625-AFB9-4EA78695B0A4}" type="parTrans" cxnId="{F9F976F6-172D-4660-868F-86502CA3F34C}">
      <dgm:prSet/>
      <dgm:spPr/>
      <dgm:t>
        <a:bodyPr/>
        <a:lstStyle/>
        <a:p>
          <a:endParaRPr lang="es-CL"/>
        </a:p>
      </dgm:t>
    </dgm:pt>
    <dgm:pt modelId="{208649F5-089E-4D35-85C8-F9AEB7CEFDC5}" type="sibTrans" cxnId="{F9F976F6-172D-4660-868F-86502CA3F34C}">
      <dgm:prSet/>
      <dgm:spPr/>
      <dgm:t>
        <a:bodyPr/>
        <a:lstStyle/>
        <a:p>
          <a:endParaRPr lang="es-CL"/>
        </a:p>
      </dgm:t>
    </dgm:pt>
    <dgm:pt modelId="{DCE26B46-640C-484F-B376-1D0D76AC4E6F}">
      <dgm:prSet phldrT="[Texto]" custT="1"/>
      <dgm:spPr/>
      <dgm:t>
        <a:bodyPr/>
        <a:lstStyle/>
        <a:p>
          <a:r>
            <a:rPr lang="es-CL" sz="1600" dirty="0" err="1" smtClean="0"/>
            <a:t>Claritromicina</a:t>
          </a:r>
          <a:endParaRPr lang="es-CL" sz="1600" dirty="0"/>
        </a:p>
      </dgm:t>
    </dgm:pt>
    <dgm:pt modelId="{BFACBDB0-D36A-4D25-9FAB-D6B910145004}" type="parTrans" cxnId="{521FE9FF-82F2-4129-BEEE-084F588A163D}">
      <dgm:prSet/>
      <dgm:spPr/>
      <dgm:t>
        <a:bodyPr/>
        <a:lstStyle/>
        <a:p>
          <a:endParaRPr lang="es-CL"/>
        </a:p>
      </dgm:t>
    </dgm:pt>
    <dgm:pt modelId="{DAEDC147-6473-4A3D-82F2-06F45CF289F4}" type="sibTrans" cxnId="{521FE9FF-82F2-4129-BEEE-084F588A163D}">
      <dgm:prSet/>
      <dgm:spPr/>
      <dgm:t>
        <a:bodyPr/>
        <a:lstStyle/>
        <a:p>
          <a:endParaRPr lang="es-CL"/>
        </a:p>
      </dgm:t>
    </dgm:pt>
    <dgm:pt modelId="{0FCD9254-228C-4A76-81A7-6E67620C2F72}">
      <dgm:prSet phldrT="[Texto]" custT="1"/>
      <dgm:spPr/>
      <dgm:t>
        <a:bodyPr/>
        <a:lstStyle/>
        <a:p>
          <a:r>
            <a:rPr lang="es-CL" sz="1600" dirty="0" err="1" smtClean="0"/>
            <a:t>Fluconazol</a:t>
          </a:r>
          <a:endParaRPr lang="es-CL" sz="1600" dirty="0"/>
        </a:p>
      </dgm:t>
    </dgm:pt>
    <dgm:pt modelId="{B22301B9-E7B4-4126-9AC9-B2CD555A96EE}" type="parTrans" cxnId="{52772E7F-8725-4A2D-8284-70D7DB263175}">
      <dgm:prSet/>
      <dgm:spPr/>
      <dgm:t>
        <a:bodyPr/>
        <a:lstStyle/>
        <a:p>
          <a:endParaRPr lang="es-CL"/>
        </a:p>
      </dgm:t>
    </dgm:pt>
    <dgm:pt modelId="{BE6EB677-5C11-449C-AE00-E893881E7529}" type="sibTrans" cxnId="{52772E7F-8725-4A2D-8284-70D7DB263175}">
      <dgm:prSet/>
      <dgm:spPr/>
      <dgm:t>
        <a:bodyPr/>
        <a:lstStyle/>
        <a:p>
          <a:endParaRPr lang="es-CL"/>
        </a:p>
      </dgm:t>
    </dgm:pt>
    <dgm:pt modelId="{4ED1EEA6-8D6D-4FC2-995E-450A54DBD374}">
      <dgm:prSet phldrT="[Texto]" custT="1"/>
      <dgm:spPr/>
      <dgm:t>
        <a:bodyPr/>
        <a:lstStyle/>
        <a:p>
          <a:r>
            <a:rPr lang="es-CL" sz="1600" dirty="0" err="1" smtClean="0"/>
            <a:t>Ondansetron</a:t>
          </a:r>
          <a:endParaRPr lang="es-CL" sz="1600" dirty="0"/>
        </a:p>
      </dgm:t>
    </dgm:pt>
    <dgm:pt modelId="{CFD94AE2-DA91-4F53-AF65-61405A759A89}" type="parTrans" cxnId="{4F743574-9BFF-45FE-918E-5796619DD0DD}">
      <dgm:prSet/>
      <dgm:spPr/>
      <dgm:t>
        <a:bodyPr/>
        <a:lstStyle/>
        <a:p>
          <a:endParaRPr lang="es-CL"/>
        </a:p>
      </dgm:t>
    </dgm:pt>
    <dgm:pt modelId="{621F27F0-C348-4E64-B613-1D5F90B633EC}" type="sibTrans" cxnId="{4F743574-9BFF-45FE-918E-5796619DD0DD}">
      <dgm:prSet/>
      <dgm:spPr/>
      <dgm:t>
        <a:bodyPr/>
        <a:lstStyle/>
        <a:p>
          <a:endParaRPr lang="es-CL"/>
        </a:p>
      </dgm:t>
    </dgm:pt>
    <dgm:pt modelId="{593C811B-E96F-4A16-9D5C-CA0B153356A5}" type="pres">
      <dgm:prSet presAssocID="{FC3A784E-F92B-4EE0-BBB3-0EEF07EBCD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0E969B5-C0B9-4567-8699-297EE4E98014}" type="pres">
      <dgm:prSet presAssocID="{0E96B8F5-DA48-451B-9A17-1E7C3FDC23CD}" presName="roof" presStyleLbl="dkBgShp" presStyleIdx="0" presStyleCnt="2"/>
      <dgm:spPr/>
      <dgm:t>
        <a:bodyPr/>
        <a:lstStyle/>
        <a:p>
          <a:endParaRPr lang="es-CL"/>
        </a:p>
      </dgm:t>
    </dgm:pt>
    <dgm:pt modelId="{F1FD7553-3B76-4D0D-9A37-167C31E767B4}" type="pres">
      <dgm:prSet presAssocID="{0E96B8F5-DA48-451B-9A17-1E7C3FDC23CD}" presName="pillars" presStyleCnt="0"/>
      <dgm:spPr/>
    </dgm:pt>
    <dgm:pt modelId="{2D8F1ACC-D962-4BB3-9A53-5787C2B878C0}" type="pres">
      <dgm:prSet presAssocID="{0E96B8F5-DA48-451B-9A17-1E7C3FDC23CD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015158-4B8D-4214-B461-38B7CE981822}" type="pres">
      <dgm:prSet presAssocID="{3E602B70-17B5-4D56-8EB6-E8DC0B404303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D6B3CD-4C59-4973-9436-C7D01BF76B0F}" type="pres">
      <dgm:prSet presAssocID="{E3AE2FA8-CB15-4A47-A8D4-14580D60BCBA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C356422-C00F-4C4E-AE1C-F856A2A3F923}" type="pres">
      <dgm:prSet presAssocID="{DCE26B46-640C-484F-B376-1D0D76AC4E6F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49DBF6-6EDD-42D3-94B9-83183519D10D}" type="pres">
      <dgm:prSet presAssocID="{0FCD9254-228C-4A76-81A7-6E67620C2F72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3D9485-F1A0-4EBD-966F-A7CABF5CC6F5}" type="pres">
      <dgm:prSet presAssocID="{4ED1EEA6-8D6D-4FC2-995E-450A54DBD374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3AB71D-B33B-461E-8905-34F9B04734E8}" type="pres">
      <dgm:prSet presAssocID="{0E96B8F5-DA48-451B-9A17-1E7C3FDC23CD}" presName="base" presStyleLbl="dkBgShp" presStyleIdx="1" presStyleCnt="2"/>
      <dgm:spPr/>
    </dgm:pt>
  </dgm:ptLst>
  <dgm:cxnLst>
    <dgm:cxn modelId="{05DA2EE2-90A6-48F8-80AB-434B482E579B}" type="presOf" srcId="{85C0ABD1-0739-47F5-92AB-9D7BE11EC208}" destId="{2D8F1ACC-D962-4BB3-9A53-5787C2B878C0}" srcOrd="0" destOrd="0" presId="urn:microsoft.com/office/officeart/2005/8/layout/hList3"/>
    <dgm:cxn modelId="{371767CF-4F54-4E1A-868D-444CDE25DDDD}" type="presOf" srcId="{DCE26B46-640C-484F-B376-1D0D76AC4E6F}" destId="{3C356422-C00F-4C4E-AE1C-F856A2A3F923}" srcOrd="0" destOrd="0" presId="urn:microsoft.com/office/officeart/2005/8/layout/hList3"/>
    <dgm:cxn modelId="{27911CCC-ADC7-466B-A8B7-14A388FAFE9D}" srcId="{0E96B8F5-DA48-451B-9A17-1E7C3FDC23CD}" destId="{3E602B70-17B5-4D56-8EB6-E8DC0B404303}" srcOrd="1" destOrd="0" parTransId="{5BA12211-96BC-4CE6-BE9F-B01189E86E31}" sibTransId="{17EA1B87-1FEA-4FDB-A92D-D6E552E7392A}"/>
    <dgm:cxn modelId="{4F743574-9BFF-45FE-918E-5796619DD0DD}" srcId="{0E96B8F5-DA48-451B-9A17-1E7C3FDC23CD}" destId="{4ED1EEA6-8D6D-4FC2-995E-450A54DBD374}" srcOrd="5" destOrd="0" parTransId="{CFD94AE2-DA91-4F53-AF65-61405A759A89}" sibTransId="{621F27F0-C348-4E64-B613-1D5F90B633EC}"/>
    <dgm:cxn modelId="{65B2E6B8-27E5-4CF5-9BAC-7333F5F52D9A}" type="presOf" srcId="{0FCD9254-228C-4A76-81A7-6E67620C2F72}" destId="{A249DBF6-6EDD-42D3-94B9-83183519D10D}" srcOrd="0" destOrd="0" presId="urn:microsoft.com/office/officeart/2005/8/layout/hList3"/>
    <dgm:cxn modelId="{A9DFB950-0464-4134-8310-124C3B4DFA3E}" srcId="{FC3A784E-F92B-4EE0-BBB3-0EEF07EBCD04}" destId="{0E96B8F5-DA48-451B-9A17-1E7C3FDC23CD}" srcOrd="0" destOrd="0" parTransId="{B25A2318-796B-440C-A4C3-8FA0EF5E6DF8}" sibTransId="{AE3A8485-704E-4F6F-B246-FA7611D54C1D}"/>
    <dgm:cxn modelId="{52772E7F-8725-4A2D-8284-70D7DB263175}" srcId="{0E96B8F5-DA48-451B-9A17-1E7C3FDC23CD}" destId="{0FCD9254-228C-4A76-81A7-6E67620C2F72}" srcOrd="4" destOrd="0" parTransId="{B22301B9-E7B4-4126-9AC9-B2CD555A96EE}" sibTransId="{BE6EB677-5C11-449C-AE00-E893881E7529}"/>
    <dgm:cxn modelId="{AE954683-1DA0-4D5D-AC5D-53B617DAB257}" type="presOf" srcId="{4ED1EEA6-8D6D-4FC2-995E-450A54DBD374}" destId="{853D9485-F1A0-4EBD-966F-A7CABF5CC6F5}" srcOrd="0" destOrd="0" presId="urn:microsoft.com/office/officeart/2005/8/layout/hList3"/>
    <dgm:cxn modelId="{B2EAF851-BEEA-4D08-8A3B-962D76DD9554}" type="presOf" srcId="{FC3A784E-F92B-4EE0-BBB3-0EEF07EBCD04}" destId="{593C811B-E96F-4A16-9D5C-CA0B153356A5}" srcOrd="0" destOrd="0" presId="urn:microsoft.com/office/officeart/2005/8/layout/hList3"/>
    <dgm:cxn modelId="{441254FA-897E-4937-B58E-35E392A29B76}" srcId="{0E96B8F5-DA48-451B-9A17-1E7C3FDC23CD}" destId="{85C0ABD1-0739-47F5-92AB-9D7BE11EC208}" srcOrd="0" destOrd="0" parTransId="{535088EA-F644-477E-90D3-99C479AB8365}" sibTransId="{DE54496C-2C80-4FCE-BE6A-B58E0F753BC4}"/>
    <dgm:cxn modelId="{EDED0AAB-0CD9-4D0B-8C18-4DDE30B94FDB}" type="presOf" srcId="{0E96B8F5-DA48-451B-9A17-1E7C3FDC23CD}" destId="{00E969B5-C0B9-4567-8699-297EE4E98014}" srcOrd="0" destOrd="0" presId="urn:microsoft.com/office/officeart/2005/8/layout/hList3"/>
    <dgm:cxn modelId="{FB1C8E82-A280-438A-915A-4DF60E516C94}" type="presOf" srcId="{E3AE2FA8-CB15-4A47-A8D4-14580D60BCBA}" destId="{F0D6B3CD-4C59-4973-9436-C7D01BF76B0F}" srcOrd="0" destOrd="0" presId="urn:microsoft.com/office/officeart/2005/8/layout/hList3"/>
    <dgm:cxn modelId="{F9F976F6-172D-4660-868F-86502CA3F34C}" srcId="{0E96B8F5-DA48-451B-9A17-1E7C3FDC23CD}" destId="{E3AE2FA8-CB15-4A47-A8D4-14580D60BCBA}" srcOrd="2" destOrd="0" parTransId="{12DC221A-71A7-4625-AFB9-4EA78695B0A4}" sibTransId="{208649F5-089E-4D35-85C8-F9AEB7CEFDC5}"/>
    <dgm:cxn modelId="{521FE9FF-82F2-4129-BEEE-084F588A163D}" srcId="{0E96B8F5-DA48-451B-9A17-1E7C3FDC23CD}" destId="{DCE26B46-640C-484F-B376-1D0D76AC4E6F}" srcOrd="3" destOrd="0" parTransId="{BFACBDB0-D36A-4D25-9FAB-D6B910145004}" sibTransId="{DAEDC147-6473-4A3D-82F2-06F45CF289F4}"/>
    <dgm:cxn modelId="{E0C0A82D-71FB-4146-8818-000C9ECFC1CF}" type="presOf" srcId="{3E602B70-17B5-4D56-8EB6-E8DC0B404303}" destId="{5C015158-4B8D-4214-B461-38B7CE981822}" srcOrd="0" destOrd="0" presId="urn:microsoft.com/office/officeart/2005/8/layout/hList3"/>
    <dgm:cxn modelId="{09905BEF-3E39-4197-8F32-DC725FE1329D}" type="presParOf" srcId="{593C811B-E96F-4A16-9D5C-CA0B153356A5}" destId="{00E969B5-C0B9-4567-8699-297EE4E98014}" srcOrd="0" destOrd="0" presId="urn:microsoft.com/office/officeart/2005/8/layout/hList3"/>
    <dgm:cxn modelId="{D7747FEC-D394-4148-9DFC-C7E5D762FFC4}" type="presParOf" srcId="{593C811B-E96F-4A16-9D5C-CA0B153356A5}" destId="{F1FD7553-3B76-4D0D-9A37-167C31E767B4}" srcOrd="1" destOrd="0" presId="urn:microsoft.com/office/officeart/2005/8/layout/hList3"/>
    <dgm:cxn modelId="{8DA9EFC3-8B58-4A81-9DAC-2A12F7BB263E}" type="presParOf" srcId="{F1FD7553-3B76-4D0D-9A37-167C31E767B4}" destId="{2D8F1ACC-D962-4BB3-9A53-5787C2B878C0}" srcOrd="0" destOrd="0" presId="urn:microsoft.com/office/officeart/2005/8/layout/hList3"/>
    <dgm:cxn modelId="{F6BCCC46-EDB8-46F4-BB01-4EC327874903}" type="presParOf" srcId="{F1FD7553-3B76-4D0D-9A37-167C31E767B4}" destId="{5C015158-4B8D-4214-B461-38B7CE981822}" srcOrd="1" destOrd="0" presId="urn:microsoft.com/office/officeart/2005/8/layout/hList3"/>
    <dgm:cxn modelId="{057D3793-D902-475B-BD70-80E18F065985}" type="presParOf" srcId="{F1FD7553-3B76-4D0D-9A37-167C31E767B4}" destId="{F0D6B3CD-4C59-4973-9436-C7D01BF76B0F}" srcOrd="2" destOrd="0" presId="urn:microsoft.com/office/officeart/2005/8/layout/hList3"/>
    <dgm:cxn modelId="{E8A72DF4-3BA7-44C1-9CD2-68728B69F602}" type="presParOf" srcId="{F1FD7553-3B76-4D0D-9A37-167C31E767B4}" destId="{3C356422-C00F-4C4E-AE1C-F856A2A3F923}" srcOrd="3" destOrd="0" presId="urn:microsoft.com/office/officeart/2005/8/layout/hList3"/>
    <dgm:cxn modelId="{5E1C87C4-6170-4E81-A7E5-B045F986F06B}" type="presParOf" srcId="{F1FD7553-3B76-4D0D-9A37-167C31E767B4}" destId="{A249DBF6-6EDD-42D3-94B9-83183519D10D}" srcOrd="4" destOrd="0" presId="urn:microsoft.com/office/officeart/2005/8/layout/hList3"/>
    <dgm:cxn modelId="{F82CE197-3F2D-48B8-993A-DEEBBCD4385F}" type="presParOf" srcId="{F1FD7553-3B76-4D0D-9A37-167C31E767B4}" destId="{853D9485-F1A0-4EBD-966F-A7CABF5CC6F5}" srcOrd="5" destOrd="0" presId="urn:microsoft.com/office/officeart/2005/8/layout/hList3"/>
    <dgm:cxn modelId="{9A9DEDF0-D5C6-4C35-BA81-CB2FEFBF6266}" type="presParOf" srcId="{593C811B-E96F-4A16-9D5C-CA0B153356A5}" destId="{5A3AB71D-B33B-461E-8905-34F9B04734E8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F07DE-DC55-45F2-820B-17232575A21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8D4D041-9FD8-4630-B18C-F41407BA3AB2}">
      <dgm:prSet phldrT="[Texto]"/>
      <dgm:spPr/>
      <dgm:t>
        <a:bodyPr/>
        <a:lstStyle/>
        <a:p>
          <a:r>
            <a:rPr lang="es-CL" dirty="0" smtClean="0">
              <a:solidFill>
                <a:srgbClr val="FFFF00"/>
              </a:solidFill>
            </a:rPr>
            <a:t>Reconstitución </a:t>
          </a:r>
          <a:endParaRPr lang="es-CL" dirty="0">
            <a:solidFill>
              <a:srgbClr val="FFFF00"/>
            </a:solidFill>
          </a:endParaRPr>
        </a:p>
      </dgm:t>
    </dgm:pt>
    <dgm:pt modelId="{DE5537D2-425F-4338-92C2-BE16A34C8523}" type="parTrans" cxnId="{2630E576-6539-4786-B183-C6653654B2CD}">
      <dgm:prSet/>
      <dgm:spPr/>
      <dgm:t>
        <a:bodyPr/>
        <a:lstStyle/>
        <a:p>
          <a:endParaRPr lang="es-CL"/>
        </a:p>
      </dgm:t>
    </dgm:pt>
    <dgm:pt modelId="{802E95C3-7833-481F-A083-AD48554EAF67}" type="sibTrans" cxnId="{2630E576-6539-4786-B183-C6653654B2CD}">
      <dgm:prSet/>
      <dgm:spPr/>
      <dgm:t>
        <a:bodyPr/>
        <a:lstStyle/>
        <a:p>
          <a:endParaRPr lang="es-CL"/>
        </a:p>
      </dgm:t>
    </dgm:pt>
    <dgm:pt modelId="{3FCBC7EF-7D49-404C-AB2D-C8602E987A12}">
      <dgm:prSet phldrT="[Texto]"/>
      <dgm:spPr/>
      <dgm:t>
        <a:bodyPr/>
        <a:lstStyle/>
        <a:p>
          <a:r>
            <a:rPr lang="es-CL" dirty="0" smtClean="0">
              <a:solidFill>
                <a:srgbClr val="FFFF00"/>
              </a:solidFill>
            </a:rPr>
            <a:t>Calculo dosis</a:t>
          </a:r>
          <a:endParaRPr lang="es-CL" dirty="0">
            <a:solidFill>
              <a:srgbClr val="FFFF00"/>
            </a:solidFill>
          </a:endParaRPr>
        </a:p>
      </dgm:t>
    </dgm:pt>
    <dgm:pt modelId="{98945DD7-06E3-4202-8281-7C62898757F8}" type="parTrans" cxnId="{4B938D16-C5F0-4C38-99AF-613FADE269EC}">
      <dgm:prSet/>
      <dgm:spPr/>
      <dgm:t>
        <a:bodyPr/>
        <a:lstStyle/>
        <a:p>
          <a:endParaRPr lang="es-CL"/>
        </a:p>
      </dgm:t>
    </dgm:pt>
    <dgm:pt modelId="{4991476A-1EAA-4614-9BDB-34D4694ACFDD}" type="sibTrans" cxnId="{4B938D16-C5F0-4C38-99AF-613FADE269EC}">
      <dgm:prSet/>
      <dgm:spPr/>
      <dgm:t>
        <a:bodyPr/>
        <a:lstStyle/>
        <a:p>
          <a:endParaRPr lang="es-CL"/>
        </a:p>
      </dgm:t>
    </dgm:pt>
    <dgm:pt modelId="{0383D0BF-0BEF-41D9-959F-D88903F4D787}">
      <dgm:prSet phldrT="[Texto]"/>
      <dgm:spPr/>
      <dgm:t>
        <a:bodyPr/>
        <a:lstStyle/>
        <a:p>
          <a:r>
            <a:rPr lang="es-CL" dirty="0" smtClean="0">
              <a:solidFill>
                <a:srgbClr val="FFFF00"/>
              </a:solidFill>
            </a:rPr>
            <a:t>Dilución </a:t>
          </a:r>
          <a:endParaRPr lang="es-CL" dirty="0">
            <a:solidFill>
              <a:srgbClr val="FFFF00"/>
            </a:solidFill>
          </a:endParaRPr>
        </a:p>
      </dgm:t>
    </dgm:pt>
    <dgm:pt modelId="{A7C06F03-7CDB-4B47-8822-1C2879D5D3F5}" type="parTrans" cxnId="{B231824E-C283-4800-AB59-CB488C46394A}">
      <dgm:prSet/>
      <dgm:spPr/>
      <dgm:t>
        <a:bodyPr/>
        <a:lstStyle/>
        <a:p>
          <a:endParaRPr lang="es-CL"/>
        </a:p>
      </dgm:t>
    </dgm:pt>
    <dgm:pt modelId="{18A7D3D1-0EC3-4AA9-B8A3-6052185E760C}" type="sibTrans" cxnId="{B231824E-C283-4800-AB59-CB488C46394A}">
      <dgm:prSet/>
      <dgm:spPr/>
      <dgm:t>
        <a:bodyPr/>
        <a:lstStyle/>
        <a:p>
          <a:endParaRPr lang="es-CL"/>
        </a:p>
      </dgm:t>
    </dgm:pt>
    <dgm:pt modelId="{ADA8494F-00AD-44C7-BE4E-DE188E12E06F}" type="pres">
      <dgm:prSet presAssocID="{BA7F07DE-DC55-45F2-820B-17232575A210}" presName="Name0" presStyleCnt="0">
        <dgm:presLayoutVars>
          <dgm:dir/>
          <dgm:resizeHandles val="exact"/>
        </dgm:presLayoutVars>
      </dgm:prSet>
      <dgm:spPr/>
    </dgm:pt>
    <dgm:pt modelId="{EEE0F7EA-BFA0-4637-8E5D-6B1DA322263D}" type="pres">
      <dgm:prSet presAssocID="{BA7F07DE-DC55-45F2-820B-17232575A210}" presName="fgShape" presStyleLbl="fgShp" presStyleIdx="0" presStyleCnt="1"/>
      <dgm:spPr/>
    </dgm:pt>
    <dgm:pt modelId="{7EB1B259-F114-4572-916E-7BE0BE0298DE}" type="pres">
      <dgm:prSet presAssocID="{BA7F07DE-DC55-45F2-820B-17232575A210}" presName="linComp" presStyleCnt="0"/>
      <dgm:spPr/>
    </dgm:pt>
    <dgm:pt modelId="{0F45BFB1-BA9D-4E73-AF4A-3EA694D0F088}" type="pres">
      <dgm:prSet presAssocID="{D8D4D041-9FD8-4630-B18C-F41407BA3AB2}" presName="compNode" presStyleCnt="0"/>
      <dgm:spPr/>
    </dgm:pt>
    <dgm:pt modelId="{63233206-20CA-4CE5-AC66-26AFE643F61A}" type="pres">
      <dgm:prSet presAssocID="{D8D4D041-9FD8-4630-B18C-F41407BA3AB2}" presName="bkgdShape" presStyleLbl="node1" presStyleIdx="0" presStyleCnt="3"/>
      <dgm:spPr/>
      <dgm:t>
        <a:bodyPr/>
        <a:lstStyle/>
        <a:p>
          <a:endParaRPr lang="es-CL"/>
        </a:p>
      </dgm:t>
    </dgm:pt>
    <dgm:pt modelId="{9CDF0804-9636-4A7C-B6E7-26440F2509EB}" type="pres">
      <dgm:prSet presAssocID="{D8D4D041-9FD8-4630-B18C-F41407BA3AB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59DFB5-9BF6-4DC7-92E5-54BFAD1DE669}" type="pres">
      <dgm:prSet presAssocID="{D8D4D041-9FD8-4630-B18C-F41407BA3AB2}" presName="invisiNode" presStyleLbl="node1" presStyleIdx="0" presStyleCnt="3"/>
      <dgm:spPr/>
    </dgm:pt>
    <dgm:pt modelId="{5CD91F48-C46E-4725-8156-CD1D25716FFE}" type="pres">
      <dgm:prSet presAssocID="{D8D4D041-9FD8-4630-B18C-F41407BA3AB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294C07-0F60-4AAC-92CB-235DCCAC9A4D}" type="pres">
      <dgm:prSet presAssocID="{802E95C3-7833-481F-A083-AD48554EAF67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EDCFFBA-7F86-471B-A780-C4915ECF477B}" type="pres">
      <dgm:prSet presAssocID="{3FCBC7EF-7D49-404C-AB2D-C8602E987A12}" presName="compNode" presStyleCnt="0"/>
      <dgm:spPr/>
    </dgm:pt>
    <dgm:pt modelId="{8245DC02-E056-4C6F-8AEB-EC1AB13AF240}" type="pres">
      <dgm:prSet presAssocID="{3FCBC7EF-7D49-404C-AB2D-C8602E987A12}" presName="bkgdShape" presStyleLbl="node1" presStyleIdx="1" presStyleCnt="3"/>
      <dgm:spPr/>
      <dgm:t>
        <a:bodyPr/>
        <a:lstStyle/>
        <a:p>
          <a:endParaRPr lang="es-CL"/>
        </a:p>
      </dgm:t>
    </dgm:pt>
    <dgm:pt modelId="{4A5FA94A-8089-4851-93BE-A0665B47F55F}" type="pres">
      <dgm:prSet presAssocID="{3FCBC7EF-7D49-404C-AB2D-C8602E987A1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C95910-2B3C-4D44-8EAA-4E9F8BCF0D73}" type="pres">
      <dgm:prSet presAssocID="{3FCBC7EF-7D49-404C-AB2D-C8602E987A12}" presName="invisiNode" presStyleLbl="node1" presStyleIdx="1" presStyleCnt="3"/>
      <dgm:spPr/>
    </dgm:pt>
    <dgm:pt modelId="{161EFA5C-35ED-46A0-930C-5DDF1E23CAE1}" type="pres">
      <dgm:prSet presAssocID="{3FCBC7EF-7D49-404C-AB2D-C8602E987A12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B26949-679F-4508-B721-B661EF24562C}" type="pres">
      <dgm:prSet presAssocID="{4991476A-1EAA-4614-9BDB-34D4694ACFDD}" presName="sibTrans" presStyleLbl="sibTrans2D1" presStyleIdx="0" presStyleCnt="0"/>
      <dgm:spPr/>
      <dgm:t>
        <a:bodyPr/>
        <a:lstStyle/>
        <a:p>
          <a:endParaRPr lang="es-CL"/>
        </a:p>
      </dgm:t>
    </dgm:pt>
    <dgm:pt modelId="{AB10C602-CED8-4E39-ACD0-9F2199F75A07}" type="pres">
      <dgm:prSet presAssocID="{0383D0BF-0BEF-41D9-959F-D88903F4D787}" presName="compNode" presStyleCnt="0"/>
      <dgm:spPr/>
    </dgm:pt>
    <dgm:pt modelId="{2843113A-F2E8-46FA-AD59-2C35D1FEE8FF}" type="pres">
      <dgm:prSet presAssocID="{0383D0BF-0BEF-41D9-959F-D88903F4D787}" presName="bkgdShape" presStyleLbl="node1" presStyleIdx="2" presStyleCnt="3"/>
      <dgm:spPr/>
      <dgm:t>
        <a:bodyPr/>
        <a:lstStyle/>
        <a:p>
          <a:endParaRPr lang="es-CL"/>
        </a:p>
      </dgm:t>
    </dgm:pt>
    <dgm:pt modelId="{CA316BAE-9B6C-41B8-AB10-0845F95229C6}" type="pres">
      <dgm:prSet presAssocID="{0383D0BF-0BEF-41D9-959F-D88903F4D78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795948-FFEE-4F8E-9514-97A45D16C6C8}" type="pres">
      <dgm:prSet presAssocID="{0383D0BF-0BEF-41D9-959F-D88903F4D787}" presName="invisiNode" presStyleLbl="node1" presStyleIdx="2" presStyleCnt="3"/>
      <dgm:spPr/>
    </dgm:pt>
    <dgm:pt modelId="{6129DD6B-EEFE-464F-BB46-C2C60B6A54A0}" type="pres">
      <dgm:prSet presAssocID="{0383D0BF-0BEF-41D9-959F-D88903F4D78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B3CF01-5D47-433C-8C6B-92A7D1236A4D}" type="presOf" srcId="{4991476A-1EAA-4614-9BDB-34D4694ACFDD}" destId="{66B26949-679F-4508-B721-B661EF24562C}" srcOrd="0" destOrd="0" presId="urn:microsoft.com/office/officeart/2005/8/layout/hList7"/>
    <dgm:cxn modelId="{4B935384-2FE6-48F5-97BA-19B2FF10304D}" type="presOf" srcId="{0383D0BF-0BEF-41D9-959F-D88903F4D787}" destId="{2843113A-F2E8-46FA-AD59-2C35D1FEE8FF}" srcOrd="0" destOrd="0" presId="urn:microsoft.com/office/officeart/2005/8/layout/hList7"/>
    <dgm:cxn modelId="{BE02339C-F8C8-4FD2-8010-070D48DB7327}" type="presOf" srcId="{3FCBC7EF-7D49-404C-AB2D-C8602E987A12}" destId="{8245DC02-E056-4C6F-8AEB-EC1AB13AF240}" srcOrd="0" destOrd="0" presId="urn:microsoft.com/office/officeart/2005/8/layout/hList7"/>
    <dgm:cxn modelId="{D6B188A5-BEE3-45EE-B186-0E49FE3E3BF8}" type="presOf" srcId="{D8D4D041-9FD8-4630-B18C-F41407BA3AB2}" destId="{9CDF0804-9636-4A7C-B6E7-26440F2509EB}" srcOrd="1" destOrd="0" presId="urn:microsoft.com/office/officeart/2005/8/layout/hList7"/>
    <dgm:cxn modelId="{EB309DB2-9802-4319-B29D-DA2B4D528C4E}" type="presOf" srcId="{0383D0BF-0BEF-41D9-959F-D88903F4D787}" destId="{CA316BAE-9B6C-41B8-AB10-0845F95229C6}" srcOrd="1" destOrd="0" presId="urn:microsoft.com/office/officeart/2005/8/layout/hList7"/>
    <dgm:cxn modelId="{B231824E-C283-4800-AB59-CB488C46394A}" srcId="{BA7F07DE-DC55-45F2-820B-17232575A210}" destId="{0383D0BF-0BEF-41D9-959F-D88903F4D787}" srcOrd="2" destOrd="0" parTransId="{A7C06F03-7CDB-4B47-8822-1C2879D5D3F5}" sibTransId="{18A7D3D1-0EC3-4AA9-B8A3-6052185E760C}"/>
    <dgm:cxn modelId="{2630E576-6539-4786-B183-C6653654B2CD}" srcId="{BA7F07DE-DC55-45F2-820B-17232575A210}" destId="{D8D4D041-9FD8-4630-B18C-F41407BA3AB2}" srcOrd="0" destOrd="0" parTransId="{DE5537D2-425F-4338-92C2-BE16A34C8523}" sibTransId="{802E95C3-7833-481F-A083-AD48554EAF67}"/>
    <dgm:cxn modelId="{4B938D16-C5F0-4C38-99AF-613FADE269EC}" srcId="{BA7F07DE-DC55-45F2-820B-17232575A210}" destId="{3FCBC7EF-7D49-404C-AB2D-C8602E987A12}" srcOrd="1" destOrd="0" parTransId="{98945DD7-06E3-4202-8281-7C62898757F8}" sibTransId="{4991476A-1EAA-4614-9BDB-34D4694ACFDD}"/>
    <dgm:cxn modelId="{56B5DBDC-58A6-44AD-8CEB-001AB65A162D}" type="presOf" srcId="{BA7F07DE-DC55-45F2-820B-17232575A210}" destId="{ADA8494F-00AD-44C7-BE4E-DE188E12E06F}" srcOrd="0" destOrd="0" presId="urn:microsoft.com/office/officeart/2005/8/layout/hList7"/>
    <dgm:cxn modelId="{69299F04-F0C3-4B9F-97E2-F42E37FA5A48}" type="presOf" srcId="{802E95C3-7833-481F-A083-AD48554EAF67}" destId="{4F294C07-0F60-4AAC-92CB-235DCCAC9A4D}" srcOrd="0" destOrd="0" presId="urn:microsoft.com/office/officeart/2005/8/layout/hList7"/>
    <dgm:cxn modelId="{0B1110D7-879B-456A-81F9-CD0535A9B023}" type="presOf" srcId="{3FCBC7EF-7D49-404C-AB2D-C8602E987A12}" destId="{4A5FA94A-8089-4851-93BE-A0665B47F55F}" srcOrd="1" destOrd="0" presId="urn:microsoft.com/office/officeart/2005/8/layout/hList7"/>
    <dgm:cxn modelId="{F40FB6EB-67E7-4CCD-A702-A115D1E51DCE}" type="presOf" srcId="{D8D4D041-9FD8-4630-B18C-F41407BA3AB2}" destId="{63233206-20CA-4CE5-AC66-26AFE643F61A}" srcOrd="0" destOrd="0" presId="urn:microsoft.com/office/officeart/2005/8/layout/hList7"/>
    <dgm:cxn modelId="{724B634F-DA5D-4C1A-9359-C186271C2724}" type="presParOf" srcId="{ADA8494F-00AD-44C7-BE4E-DE188E12E06F}" destId="{EEE0F7EA-BFA0-4637-8E5D-6B1DA322263D}" srcOrd="0" destOrd="0" presId="urn:microsoft.com/office/officeart/2005/8/layout/hList7"/>
    <dgm:cxn modelId="{228EB505-4364-477D-B5A7-36F9F364F3BE}" type="presParOf" srcId="{ADA8494F-00AD-44C7-BE4E-DE188E12E06F}" destId="{7EB1B259-F114-4572-916E-7BE0BE0298DE}" srcOrd="1" destOrd="0" presId="urn:microsoft.com/office/officeart/2005/8/layout/hList7"/>
    <dgm:cxn modelId="{EF446030-5F0B-4B00-BACB-22B26EC6E9E1}" type="presParOf" srcId="{7EB1B259-F114-4572-916E-7BE0BE0298DE}" destId="{0F45BFB1-BA9D-4E73-AF4A-3EA694D0F088}" srcOrd="0" destOrd="0" presId="urn:microsoft.com/office/officeart/2005/8/layout/hList7"/>
    <dgm:cxn modelId="{1567C5FF-6EF1-41CF-8B62-27AA873A7D61}" type="presParOf" srcId="{0F45BFB1-BA9D-4E73-AF4A-3EA694D0F088}" destId="{63233206-20CA-4CE5-AC66-26AFE643F61A}" srcOrd="0" destOrd="0" presId="urn:microsoft.com/office/officeart/2005/8/layout/hList7"/>
    <dgm:cxn modelId="{45ABD3ED-5A8C-4909-8A63-D2DC411F02AD}" type="presParOf" srcId="{0F45BFB1-BA9D-4E73-AF4A-3EA694D0F088}" destId="{9CDF0804-9636-4A7C-B6E7-26440F2509EB}" srcOrd="1" destOrd="0" presId="urn:microsoft.com/office/officeart/2005/8/layout/hList7"/>
    <dgm:cxn modelId="{0F5DD170-23C9-4A26-B515-2B96C92597A1}" type="presParOf" srcId="{0F45BFB1-BA9D-4E73-AF4A-3EA694D0F088}" destId="{4C59DFB5-9BF6-4DC7-92E5-54BFAD1DE669}" srcOrd="2" destOrd="0" presId="urn:microsoft.com/office/officeart/2005/8/layout/hList7"/>
    <dgm:cxn modelId="{EBA382C3-29E3-45D0-A4B9-DA5CE906969F}" type="presParOf" srcId="{0F45BFB1-BA9D-4E73-AF4A-3EA694D0F088}" destId="{5CD91F48-C46E-4725-8156-CD1D25716FFE}" srcOrd="3" destOrd="0" presId="urn:microsoft.com/office/officeart/2005/8/layout/hList7"/>
    <dgm:cxn modelId="{3159F89E-DD9E-4E53-AEA5-A8A6F61D47E3}" type="presParOf" srcId="{7EB1B259-F114-4572-916E-7BE0BE0298DE}" destId="{4F294C07-0F60-4AAC-92CB-235DCCAC9A4D}" srcOrd="1" destOrd="0" presId="urn:microsoft.com/office/officeart/2005/8/layout/hList7"/>
    <dgm:cxn modelId="{0199693B-5386-4A69-8D6D-DB597239385A}" type="presParOf" srcId="{7EB1B259-F114-4572-916E-7BE0BE0298DE}" destId="{7EDCFFBA-7F86-471B-A780-C4915ECF477B}" srcOrd="2" destOrd="0" presId="urn:microsoft.com/office/officeart/2005/8/layout/hList7"/>
    <dgm:cxn modelId="{33A2F216-29A1-40F0-8C4D-CE62A55AC1A1}" type="presParOf" srcId="{7EDCFFBA-7F86-471B-A780-C4915ECF477B}" destId="{8245DC02-E056-4C6F-8AEB-EC1AB13AF240}" srcOrd="0" destOrd="0" presId="urn:microsoft.com/office/officeart/2005/8/layout/hList7"/>
    <dgm:cxn modelId="{BA6722D5-EAA0-406C-B86F-01B45F998CF3}" type="presParOf" srcId="{7EDCFFBA-7F86-471B-A780-C4915ECF477B}" destId="{4A5FA94A-8089-4851-93BE-A0665B47F55F}" srcOrd="1" destOrd="0" presId="urn:microsoft.com/office/officeart/2005/8/layout/hList7"/>
    <dgm:cxn modelId="{C9DC4822-CCB1-411D-90BD-AF17C99F045F}" type="presParOf" srcId="{7EDCFFBA-7F86-471B-A780-C4915ECF477B}" destId="{5FC95910-2B3C-4D44-8EAA-4E9F8BCF0D73}" srcOrd="2" destOrd="0" presId="urn:microsoft.com/office/officeart/2005/8/layout/hList7"/>
    <dgm:cxn modelId="{E3120677-D7D3-4EBC-B9CD-DE3A8490F643}" type="presParOf" srcId="{7EDCFFBA-7F86-471B-A780-C4915ECF477B}" destId="{161EFA5C-35ED-46A0-930C-5DDF1E23CAE1}" srcOrd="3" destOrd="0" presId="urn:microsoft.com/office/officeart/2005/8/layout/hList7"/>
    <dgm:cxn modelId="{A07C2617-D454-495A-9452-03F4BE60D039}" type="presParOf" srcId="{7EB1B259-F114-4572-916E-7BE0BE0298DE}" destId="{66B26949-679F-4508-B721-B661EF24562C}" srcOrd="3" destOrd="0" presId="urn:microsoft.com/office/officeart/2005/8/layout/hList7"/>
    <dgm:cxn modelId="{E44E0808-4301-4728-9055-F824725F1357}" type="presParOf" srcId="{7EB1B259-F114-4572-916E-7BE0BE0298DE}" destId="{AB10C602-CED8-4E39-ACD0-9F2199F75A07}" srcOrd="4" destOrd="0" presId="urn:microsoft.com/office/officeart/2005/8/layout/hList7"/>
    <dgm:cxn modelId="{9BC2FFC3-D3A0-42E1-AFA4-E84338B8A2C7}" type="presParOf" srcId="{AB10C602-CED8-4E39-ACD0-9F2199F75A07}" destId="{2843113A-F2E8-46FA-AD59-2C35D1FEE8FF}" srcOrd="0" destOrd="0" presId="urn:microsoft.com/office/officeart/2005/8/layout/hList7"/>
    <dgm:cxn modelId="{68AFFDC6-DD3A-4894-B975-0E20C62B935B}" type="presParOf" srcId="{AB10C602-CED8-4E39-ACD0-9F2199F75A07}" destId="{CA316BAE-9B6C-41B8-AB10-0845F95229C6}" srcOrd="1" destOrd="0" presId="urn:microsoft.com/office/officeart/2005/8/layout/hList7"/>
    <dgm:cxn modelId="{0567709F-89E1-4BBD-A69D-C6D62547999E}" type="presParOf" srcId="{AB10C602-CED8-4E39-ACD0-9F2199F75A07}" destId="{BF795948-FFEE-4F8E-9514-97A45D16C6C8}" srcOrd="2" destOrd="0" presId="urn:microsoft.com/office/officeart/2005/8/layout/hList7"/>
    <dgm:cxn modelId="{8EE38052-940B-4B0A-924B-DB5087D86966}" type="presParOf" srcId="{AB10C602-CED8-4E39-ACD0-9F2199F75A07}" destId="{6129DD6B-EEFE-464F-BB46-C2C60B6A54A0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66F0-4763-40A3-A774-727F86B35318}" type="datetimeFigureOut">
              <a:rPr lang="es-CL" smtClean="0"/>
              <a:t>04-08-2015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683-D139-4785-8875-A3E036A7082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carportal.com/articulos/iso_9001_indice.html" TargetMode="External"/><Relationship Id="rId2" Type="http://schemas.openxmlformats.org/officeDocument/2006/relationships/hyperlink" Target="http://www.ispch.cl/anamed/subdeptoregistro/definicion_medicament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ospitallaflorida.cl/hospital.html" TargetMode="External"/><Relationship Id="rId4" Type="http://schemas.openxmlformats.org/officeDocument/2006/relationships/hyperlink" Target="http://www.rae.es/rae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al.cl/" TargetMode="External"/><Relationship Id="rId2" Type="http://schemas.openxmlformats.org/officeDocument/2006/relationships/hyperlink" Target="http://www.ichaes.cl/index.php?...acreditacion-en-salu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357429"/>
            <a:ext cx="8458200" cy="1514483"/>
          </a:xfrm>
        </p:spPr>
        <p:txBody>
          <a:bodyPr>
            <a:normAutofit fontScale="90000"/>
          </a:bodyPr>
          <a:lstStyle/>
          <a:p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700" dirty="0" smtClean="0"/>
              <a:t/>
            </a:r>
            <a:br>
              <a:rPr lang="es-CL" sz="2700" dirty="0" smtClean="0"/>
            </a:br>
            <a:r>
              <a:rPr lang="es-CL" sz="2700" dirty="0" smtClean="0"/>
              <a:t>Administración </a:t>
            </a:r>
            <a:r>
              <a:rPr lang="es-CL" sz="2700" dirty="0" smtClean="0"/>
              <a:t>de </a:t>
            </a:r>
            <a:r>
              <a:rPr lang="es-CL" sz="2700" dirty="0" smtClean="0"/>
              <a:t>medicamentos </a:t>
            </a:r>
            <a:r>
              <a:rPr lang="es-CL" sz="2700" dirty="0" smtClean="0"/>
              <a:t>y drogas </a:t>
            </a:r>
            <a:r>
              <a:rPr lang="es-CL" sz="2700" dirty="0" err="1" smtClean="0"/>
              <a:t>vasoactivas</a:t>
            </a:r>
            <a:r>
              <a:rPr lang="es-CL" sz="2700" dirty="0" smtClean="0"/>
              <a:t>; Fraccionamiento y compatibilidad, presentaciones, manejo practico de diluciones.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7620" y="5643578"/>
            <a:ext cx="4953000" cy="866216"/>
          </a:xfrm>
        </p:spPr>
        <p:txBody>
          <a:bodyPr/>
          <a:lstStyle/>
          <a:p>
            <a:r>
              <a:rPr lang="es-CL" dirty="0" smtClean="0"/>
              <a:t>	Carola </a:t>
            </a:r>
            <a:r>
              <a:rPr lang="es-CL" dirty="0" err="1" smtClean="0"/>
              <a:t>Lizana</a:t>
            </a:r>
            <a:r>
              <a:rPr lang="es-CL" dirty="0" smtClean="0"/>
              <a:t> Villarroel </a:t>
            </a:r>
          </a:p>
          <a:p>
            <a:r>
              <a:rPr lang="es-CL" dirty="0" smtClean="0"/>
              <a:t>	Agosto 2015</a:t>
            </a:r>
            <a:endParaRPr lang="es-CL" dirty="0"/>
          </a:p>
        </p:txBody>
      </p:sp>
      <p:sp>
        <p:nvSpPr>
          <p:cNvPr id="53250" name="AutoShape 2" descr="Resultado de imagen para logo mins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3252" name="AutoShape 4" descr="Resultado de imagen para logo mins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3253" name="Picture 5" descr="C:\Users\Caro\Desktop\descarg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409700" cy="1295400"/>
          </a:xfrm>
          <a:prstGeom prst="rect">
            <a:avLst/>
          </a:prstGeom>
          <a:noFill/>
        </p:spPr>
      </p:pic>
      <p:sp>
        <p:nvSpPr>
          <p:cNvPr id="53255" name="AutoShape 7" descr="Resultado de imagen para logo clinica indi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3257" name="AutoShape 9" descr="Resultado de imagen para logo clinica indi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3259" name="Picture 11" descr="http://www.indisa.cl/indisaweb/img_new/1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933575" cy="74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4282" y="500042"/>
          <a:ext cx="86439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34" y="6215082"/>
            <a:ext cx="814393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Medicamentos con seguimiento  especifico y uso con </a:t>
            </a:r>
            <a:r>
              <a:rPr lang="es-CL" dirty="0" smtClean="0">
                <a:solidFill>
                  <a:schemeClr val="bg1"/>
                </a:solidFill>
              </a:rPr>
              <a:t>precaución</a:t>
            </a:r>
            <a:endParaRPr lang="es-C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FORMULARIO NOTIFICACION </a:t>
            </a:r>
            <a:endParaRPr lang="es-CL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856" y="1071546"/>
            <a:ext cx="58197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pPr algn="ctr"/>
            <a:r>
              <a:rPr lang="es-CL" dirty="0" smtClean="0"/>
              <a:t>Importante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785786" y="1785926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VVP</a:t>
            </a:r>
            <a:endParaRPr lang="es-CL" sz="3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429256" y="1785926"/>
            <a:ext cx="2286016" cy="150019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CVC</a:t>
            </a:r>
            <a:endParaRPr lang="es-CL" sz="3200" dirty="0"/>
          </a:p>
        </p:txBody>
      </p:sp>
      <p:sp>
        <p:nvSpPr>
          <p:cNvPr id="8" name="7 Llamada de flecha hacia arriba"/>
          <p:cNvSpPr/>
          <p:nvPr/>
        </p:nvSpPr>
        <p:spPr>
          <a:xfrm>
            <a:off x="928662" y="3714752"/>
            <a:ext cx="2071702" cy="23574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Osmolaridad</a:t>
            </a:r>
            <a:r>
              <a:rPr lang="es-CL" dirty="0" smtClean="0"/>
              <a:t> : &lt; 500</a:t>
            </a:r>
          </a:p>
          <a:p>
            <a:pPr algn="ctr"/>
            <a:r>
              <a:rPr lang="es-CL" dirty="0" smtClean="0"/>
              <a:t>pH : 5-9 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5500694" y="3714752"/>
            <a:ext cx="2071702" cy="2357454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Osmolaridad</a:t>
            </a:r>
            <a:r>
              <a:rPr lang="es-CL" dirty="0" smtClean="0"/>
              <a:t> : &gt; 500</a:t>
            </a:r>
          </a:p>
          <a:p>
            <a:pPr algn="ctr"/>
            <a:r>
              <a:rPr lang="es-CL" dirty="0" smtClean="0"/>
              <a:t>pH : &lt; 5 - &gt; 9 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es-CL" dirty="0" smtClean="0"/>
              <a:t>Tarjetón</a:t>
            </a:r>
            <a:endParaRPr lang="es-CL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21484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857752" y="1500174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 smtClean="0"/>
              <a:t>Educa</a:t>
            </a:r>
          </a:p>
          <a:p>
            <a:r>
              <a:rPr lang="es-CL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Seguridad del paciente</a:t>
            </a:r>
          </a:p>
          <a:p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Doble chequeo</a:t>
            </a:r>
          </a:p>
          <a:p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Información paciente</a:t>
            </a:r>
          </a:p>
          <a:p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Familia informada</a:t>
            </a:r>
          </a:p>
          <a:p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Disminución de errores de administración</a:t>
            </a:r>
          </a:p>
          <a:p>
            <a:endParaRPr lang="es-CL" dirty="0"/>
          </a:p>
        </p:txBody>
      </p:sp>
      <p:pic>
        <p:nvPicPr>
          <p:cNvPr id="3075" name="Picture 3" descr="Resultado de imagen para ampolle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790704" cy="193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5820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/>
          <a:lstStyle/>
          <a:p>
            <a:r>
              <a:rPr lang="es-CL" dirty="0" smtClean="0"/>
              <a:t>Calculo de </a:t>
            </a:r>
            <a:r>
              <a:rPr lang="es-CL" dirty="0" smtClean="0"/>
              <a:t>dosis </a:t>
            </a:r>
            <a:endParaRPr lang="es-CL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642910" y="1928802"/>
            <a:ext cx="7643866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 smtClean="0"/>
              <a:t>Indicación 250 mg de Ampicilina</a:t>
            </a:r>
          </a:p>
          <a:p>
            <a:endParaRPr lang="es-CL" sz="2800" dirty="0" smtClean="0"/>
          </a:p>
          <a:p>
            <a:pPr>
              <a:buNone/>
            </a:pPr>
            <a:r>
              <a:rPr lang="es-CL" sz="2800" dirty="0" smtClean="0"/>
              <a:t>Ampicilina 500 mg             5 ml</a:t>
            </a:r>
          </a:p>
          <a:p>
            <a:pPr>
              <a:buNone/>
            </a:pPr>
            <a:r>
              <a:rPr lang="es-CL" sz="2800" dirty="0" smtClean="0"/>
              <a:t>_______________           _____   = </a:t>
            </a:r>
            <a:r>
              <a:rPr lang="es-CL" sz="2800" dirty="0" smtClean="0">
                <a:solidFill>
                  <a:srgbClr val="FF0000"/>
                </a:solidFill>
              </a:rPr>
              <a:t>2,5 ml </a:t>
            </a:r>
          </a:p>
          <a:p>
            <a:endParaRPr lang="es-CL" sz="2800" dirty="0" smtClean="0"/>
          </a:p>
          <a:p>
            <a:pPr>
              <a:buNone/>
            </a:pPr>
            <a:r>
              <a:rPr lang="es-CL" sz="2800" dirty="0" smtClean="0"/>
              <a:t>250 mg de ampicilina          X</a:t>
            </a:r>
            <a:endParaRPr lang="es-C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928662" y="5572140"/>
            <a:ext cx="757242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Punto mas  deficientes  de alumno de enfermería. Establecer metodologías nuevas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Seguridad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Aplicar </a:t>
            </a:r>
            <a:r>
              <a:rPr lang="es-CL" dirty="0" smtClean="0"/>
              <a:t>doble chequeo en medicamentos de </a:t>
            </a:r>
            <a:r>
              <a:rPr lang="es-CL" dirty="0" smtClean="0"/>
              <a:t>ato riesgo </a:t>
            </a:r>
            <a:r>
              <a:rPr lang="es-CL" dirty="0" smtClean="0"/>
              <a:t>(Quimioterapias, insulina, bloqueantes musculares, opiáceos</a:t>
            </a:r>
            <a:r>
              <a:rPr lang="es-CL" dirty="0" smtClean="0"/>
              <a:t>)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Verificando 7 correctos + Calculo velocidad de infusión   (ml/</a:t>
            </a:r>
            <a:r>
              <a:rPr lang="es-CL" dirty="0" err="1" smtClean="0"/>
              <a:t>hr</a:t>
            </a:r>
            <a:r>
              <a:rPr lang="es-CL" dirty="0" smtClean="0"/>
              <a:t>)</a:t>
            </a:r>
          </a:p>
          <a:p>
            <a:pPr>
              <a:buNone/>
            </a:pPr>
            <a:r>
              <a:rPr lang="es-CL" dirty="0" smtClean="0"/>
              <a:t>	</a:t>
            </a:r>
            <a:r>
              <a:rPr lang="es-CL" dirty="0" smtClean="0"/>
              <a:t>		(</a:t>
            </a:r>
            <a:r>
              <a:rPr lang="es-CL" dirty="0" err="1" smtClean="0"/>
              <a:t>mcg</a:t>
            </a:r>
            <a:r>
              <a:rPr lang="es-CL" dirty="0" smtClean="0"/>
              <a:t>/kg/min)</a:t>
            </a:r>
          </a:p>
          <a:p>
            <a:pPr>
              <a:buNone/>
            </a:pPr>
            <a:r>
              <a:rPr lang="es-CL" dirty="0" smtClean="0"/>
              <a:t>	</a:t>
            </a:r>
            <a:r>
              <a:rPr lang="es-CL" dirty="0" smtClean="0"/>
              <a:t>		(mg/kg/hora)</a:t>
            </a:r>
          </a:p>
          <a:p>
            <a:pPr>
              <a:buNone/>
            </a:pPr>
            <a:r>
              <a:rPr lang="es-CL" dirty="0" smtClean="0"/>
              <a:t>	</a:t>
            </a:r>
            <a:r>
              <a:rPr lang="es-CL" dirty="0" smtClean="0"/>
              <a:t>		</a:t>
            </a:r>
            <a:r>
              <a:rPr lang="es-CL" dirty="0" err="1" smtClean="0"/>
              <a:t>Etc</a:t>
            </a:r>
            <a:r>
              <a:rPr lang="es-CL" dirty="0" smtClean="0"/>
              <a:t>…</a:t>
            </a:r>
          </a:p>
          <a:p>
            <a:pPr>
              <a:buNone/>
            </a:pPr>
            <a:r>
              <a:rPr lang="es-CL" dirty="0" smtClean="0"/>
              <a:t> </a:t>
            </a:r>
            <a:endParaRPr lang="es-CL" dirty="0" smtClean="0"/>
          </a:p>
          <a:p>
            <a:pPr>
              <a:buNone/>
            </a:pP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357158" y="6000768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Ajustar a protocolos internos de manejo de medicamentos de alto riesgo.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/>
              <a:t>Grupos de Riesgo</a:t>
            </a:r>
            <a:endParaRPr lang="es-CL" dirty="0"/>
          </a:p>
        </p:txBody>
      </p:sp>
      <p:sp>
        <p:nvSpPr>
          <p:cNvPr id="84995" name="2 Marcador de contenido"/>
          <p:cNvSpPr>
            <a:spLocks noGrp="1"/>
          </p:cNvSpPr>
          <p:nvPr>
            <p:ph idx="1"/>
          </p:nvPr>
        </p:nvSpPr>
        <p:spPr>
          <a:xfrm>
            <a:off x="755650" y="1916113"/>
            <a:ext cx="7632700" cy="4321175"/>
          </a:xfrm>
        </p:spPr>
        <p:txBody>
          <a:bodyPr>
            <a:normAutofit/>
          </a:bodyPr>
          <a:lstStyle/>
          <a:p>
            <a:pPr eaLnBrk="1" hangingPunct="1"/>
            <a:r>
              <a:rPr lang="es-CL" sz="2800" dirty="0" smtClean="0"/>
              <a:t>Fármacos</a:t>
            </a:r>
          </a:p>
          <a:p>
            <a:pPr lvl="1" eaLnBrk="1" hangingPunct="1">
              <a:buNone/>
            </a:pPr>
            <a:r>
              <a:rPr lang="es-CL" sz="2400" dirty="0" smtClean="0"/>
              <a:t>ATB</a:t>
            </a:r>
            <a:endParaRPr lang="es-CL" sz="2400" dirty="0" smtClean="0"/>
          </a:p>
          <a:p>
            <a:pPr lvl="1" eaLnBrk="1" hangingPunct="1">
              <a:buNone/>
            </a:pPr>
            <a:r>
              <a:rPr lang="es-CL" sz="2400" dirty="0" smtClean="0"/>
              <a:t>QMT</a:t>
            </a:r>
            <a:endParaRPr lang="es-CL" sz="2400" dirty="0" smtClean="0"/>
          </a:p>
          <a:p>
            <a:pPr lvl="1" eaLnBrk="1" hangingPunct="1">
              <a:buNone/>
            </a:pPr>
            <a:r>
              <a:rPr lang="es-CL" sz="2400" dirty="0" smtClean="0"/>
              <a:t>Opiáceos </a:t>
            </a:r>
            <a:endParaRPr lang="es-CL" sz="2400" dirty="0" smtClean="0"/>
          </a:p>
          <a:p>
            <a:pPr lvl="1" eaLnBrk="1" hangingPunct="1">
              <a:buNone/>
            </a:pPr>
            <a:r>
              <a:rPr lang="es-CL" sz="2400" dirty="0" smtClean="0"/>
              <a:t>Insulinas</a:t>
            </a:r>
            <a:endParaRPr lang="es-CL" sz="2400" dirty="0" smtClean="0"/>
          </a:p>
          <a:p>
            <a:pPr lvl="1" eaLnBrk="1" hangingPunct="1">
              <a:buNone/>
            </a:pPr>
            <a:r>
              <a:rPr lang="es-CL" sz="2400" dirty="0" smtClean="0"/>
              <a:t>DVA</a:t>
            </a:r>
          </a:p>
          <a:p>
            <a:pPr lvl="1" eaLnBrk="1" hangingPunct="1">
              <a:buNone/>
            </a:pPr>
            <a:r>
              <a:rPr lang="es-CL" sz="2400" dirty="0" smtClean="0"/>
              <a:t>NPT</a:t>
            </a:r>
          </a:p>
          <a:p>
            <a:pPr lvl="1" eaLnBrk="1" hangingPunct="1">
              <a:buNone/>
            </a:pPr>
            <a:r>
              <a:rPr lang="es-CL" sz="2400" dirty="0" smtClean="0"/>
              <a:t>Bloqueadores  Neuromusculares</a:t>
            </a:r>
          </a:p>
          <a:p>
            <a:pPr lvl="1" eaLnBrk="1" hangingPunct="1">
              <a:buNone/>
            </a:pPr>
            <a:r>
              <a:rPr lang="es-CL" sz="2400" dirty="0" smtClean="0"/>
              <a:t>ETC…</a:t>
            </a:r>
            <a:endParaRPr lang="es-CL" sz="2400" dirty="0" smtClean="0"/>
          </a:p>
          <a:p>
            <a:pPr lvl="1" eaLnBrk="1" hangingPunct="1"/>
            <a:endParaRPr lang="es-CL" sz="2400" dirty="0" smtClean="0"/>
          </a:p>
          <a:p>
            <a:pPr lvl="1" eaLnBrk="1" hangingPunct="1"/>
            <a:endParaRPr lang="es-CL" sz="2400" dirty="0" smtClean="0"/>
          </a:p>
          <a:p>
            <a:pPr eaLnBrk="1" hangingPunct="1"/>
            <a:endParaRPr lang="es-CL" sz="2800" dirty="0" smtClean="0"/>
          </a:p>
        </p:txBody>
      </p:sp>
      <p:pic>
        <p:nvPicPr>
          <p:cNvPr id="1026" name="Picture 2" descr="C:\Users\Caro\Downloads\IMG-20150804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2518172" cy="2952747"/>
          </a:xfrm>
          <a:prstGeom prst="rect">
            <a:avLst/>
          </a:prstGeom>
          <a:noFill/>
        </p:spPr>
      </p:pic>
      <p:pic>
        <p:nvPicPr>
          <p:cNvPr id="1028" name="Picture 4" descr="Resultado de imagen para etiquetas de medicamentos de alto ries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/>
          <a:lstStyle/>
          <a:p>
            <a:pPr algn="ctr"/>
            <a:r>
              <a:rPr lang="es-CL" dirty="0" smtClean="0"/>
              <a:t>Volumen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/>
          </a:p>
        </p:txBody>
      </p:sp>
      <p:pic>
        <p:nvPicPr>
          <p:cNvPr id="1026" name="Picture 2" descr="https://encrypted-tbn3.gstatic.com/images?q=tbn:ANd9GcQSBkcYNyft1mmZzJoaVd6NF7RL_kCf0tFfkhgN2-NW5-Q2ro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2806974" cy="2500330"/>
          </a:xfrm>
          <a:prstGeom prst="rect">
            <a:avLst/>
          </a:prstGeom>
          <a:noFill/>
        </p:spPr>
      </p:pic>
      <p:pic>
        <p:nvPicPr>
          <p:cNvPr id="1028" name="Picture 4" descr="http://us.123rf.com/400wm/400/400/alzam/alzam1203/alzam120300227/12939986-icono-de-la-jeringa-medica-sobre-un-fondo-bl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1981054" cy="2440248"/>
          </a:xfrm>
          <a:prstGeom prst="rect">
            <a:avLst/>
          </a:prstGeom>
          <a:noFill/>
        </p:spPr>
      </p:pic>
      <p:pic>
        <p:nvPicPr>
          <p:cNvPr id="1032" name="Picture 8" descr="http://1.bp.blogspot.com/-RAiubRJueZw/UZqSpByI-WI/AAAAAAAAAFE/lNYOARy2ZCI/s1600/cic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6000792" cy="2643206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6643702" y="1714488"/>
            <a:ext cx="2143140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 mal calculo  en la dilución de una terapia  puede incrementar un 30% mas de volumen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/>
          <a:lstStyle/>
          <a:p>
            <a:pPr algn="ctr"/>
            <a:r>
              <a:rPr lang="es-CL" dirty="0" smtClean="0"/>
              <a:t>Volumen interfiere con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</p:txBody>
      </p:sp>
      <p:sp>
        <p:nvSpPr>
          <p:cNvPr id="4" name="3 Pentágono"/>
          <p:cNvSpPr/>
          <p:nvPr/>
        </p:nvSpPr>
        <p:spPr>
          <a:xfrm>
            <a:off x="857224" y="2214554"/>
            <a:ext cx="6357982" cy="857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Concentración fármaco </a:t>
            </a:r>
            <a:endParaRPr lang="es-CL" sz="2800" dirty="0"/>
          </a:p>
        </p:txBody>
      </p:sp>
      <p:sp>
        <p:nvSpPr>
          <p:cNvPr id="6" name="5 Pentágono"/>
          <p:cNvSpPr/>
          <p:nvPr/>
        </p:nvSpPr>
        <p:spPr>
          <a:xfrm>
            <a:off x="857224" y="3214686"/>
            <a:ext cx="6357982" cy="857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Estabilidad solución  </a:t>
            </a:r>
            <a:endParaRPr lang="es-CL" sz="2800" dirty="0"/>
          </a:p>
        </p:txBody>
      </p:sp>
      <p:sp>
        <p:nvSpPr>
          <p:cNvPr id="7" name="6 Flecha arriba"/>
          <p:cNvSpPr/>
          <p:nvPr/>
        </p:nvSpPr>
        <p:spPr>
          <a:xfrm>
            <a:off x="7358082" y="2071678"/>
            <a:ext cx="714380" cy="23574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rriba"/>
          <p:cNvSpPr/>
          <p:nvPr/>
        </p:nvSpPr>
        <p:spPr>
          <a:xfrm rot="10800000">
            <a:off x="8001024" y="2143116"/>
            <a:ext cx="714380" cy="23574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28662" y="4643446"/>
            <a:ext cx="273685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/>
              <a:t>Precipitación </a:t>
            </a:r>
          </a:p>
          <a:p>
            <a:pPr algn="ctr"/>
            <a:r>
              <a:rPr lang="es-ES_tradnl" dirty="0"/>
              <a:t>de algunos fármacos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28662" y="5643578"/>
            <a:ext cx="2736850" cy="503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/>
              <a:t>Nueva sustancia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Marco legal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73000"/>
              <a:buFont typeface="Wingdings" pitchFamily="2" charset="2"/>
              <a:buChar char="ü"/>
            </a:pPr>
            <a:r>
              <a:rPr lang="es-CL" sz="2400" dirty="0" smtClean="0">
                <a:latin typeface="Verdana" pitchFamily="34" charset="0"/>
              </a:rPr>
              <a:t>Decreto 3/2010 “Reglamento Nacional de Control de los Productos farmacéuticos de Uso Humano”: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2000" dirty="0" smtClean="0">
                <a:latin typeface="Verdana" pitchFamily="34" charset="0"/>
              </a:rPr>
              <a:t>Título X: De la Vigilancia Sanitaria.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2000" dirty="0" smtClean="0">
                <a:latin typeface="Verdana" pitchFamily="34" charset="0"/>
              </a:rPr>
              <a:t>Párrafo Primero: De la </a:t>
            </a:r>
            <a:r>
              <a:rPr lang="es-CL" sz="2000" dirty="0" err="1" smtClean="0">
                <a:latin typeface="Verdana" pitchFamily="34" charset="0"/>
              </a:rPr>
              <a:t>Farmacovigilancia</a:t>
            </a:r>
            <a:r>
              <a:rPr lang="es-CL" sz="2000" dirty="0" smtClean="0">
                <a:latin typeface="Verdana" pitchFamily="34" charset="0"/>
              </a:rPr>
              <a:t>.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Art. 216: Responsable nacional: ISP (SDFV de ANAMED)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Art. 217: Obligación de profesionales sanitarios y DT de centros asistenciales de notificar. Plazos.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Art. 218: Obligación de titulares de RS de contar con </a:t>
            </a:r>
            <a:r>
              <a:rPr lang="es-CL" sz="1600" dirty="0" err="1" smtClean="0">
                <a:latin typeface="Verdana" pitchFamily="34" charset="0"/>
              </a:rPr>
              <a:t>sist</a:t>
            </a:r>
            <a:r>
              <a:rPr lang="es-CL" sz="1600" dirty="0" smtClean="0">
                <a:latin typeface="Verdana" pitchFamily="34" charset="0"/>
              </a:rPr>
              <a:t>. de FV: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Recopilación de RAM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Notificar reportes al ISP (SDFV)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Responder consultas desde la ARN</a:t>
            </a:r>
          </a:p>
          <a:p>
            <a:pPr lvl="3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Implementar medidas especiales de FV a solicitud de ISP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Art. 219: Obligación de titulares de RS de mantener actualizada información de seguridad y relación Beneficio/riesgo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Wingdings" pitchFamily="2" charset="2"/>
              <a:buChar char="ü"/>
            </a:pPr>
            <a:r>
              <a:rPr lang="es-CL" sz="1600" dirty="0" smtClean="0">
                <a:latin typeface="Verdana" pitchFamily="34" charset="0"/>
              </a:rPr>
              <a:t>Art. 220: ISP analiza información, solicita estudios, propone medidas y difunde información de seguridad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pPr algn="ctr"/>
            <a:r>
              <a:rPr lang="es-CL" dirty="0" smtClean="0"/>
              <a:t>Consideraciones </a:t>
            </a:r>
            <a:r>
              <a:rPr lang="es-CL" dirty="0" smtClean="0"/>
              <a:t>especiales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Patologías </a:t>
            </a:r>
            <a:r>
              <a:rPr lang="es-CL" dirty="0" smtClean="0"/>
              <a:t>especificas (</a:t>
            </a:r>
            <a:r>
              <a:rPr lang="es-CL" dirty="0" err="1" smtClean="0"/>
              <a:t>insuf</a:t>
            </a:r>
            <a:r>
              <a:rPr lang="es-CL" dirty="0" smtClean="0"/>
              <a:t>. </a:t>
            </a:r>
            <a:r>
              <a:rPr lang="es-CL" dirty="0" smtClean="0"/>
              <a:t>renal</a:t>
            </a:r>
            <a:r>
              <a:rPr lang="es-CL" dirty="0" smtClean="0"/>
              <a:t>, cáncer, fibrosis quística, diabetes)</a:t>
            </a:r>
          </a:p>
          <a:p>
            <a:r>
              <a:rPr lang="es-CL" dirty="0" err="1" smtClean="0"/>
              <a:t>Hipoalbuminemia</a:t>
            </a:r>
            <a:r>
              <a:rPr lang="es-CL" dirty="0" smtClean="0"/>
              <a:t> (aumenta la concentración de </a:t>
            </a:r>
            <a:r>
              <a:rPr lang="es-CL" dirty="0" smtClean="0"/>
              <a:t>fármacos)</a:t>
            </a:r>
            <a:endParaRPr lang="es-CL" dirty="0" smtClean="0"/>
          </a:p>
          <a:p>
            <a:r>
              <a:rPr lang="es-CL" dirty="0" err="1" smtClean="0"/>
              <a:t>Sepsis</a:t>
            </a:r>
            <a:r>
              <a:rPr lang="es-CL" dirty="0" smtClean="0"/>
              <a:t> (redistribución de liquido)</a:t>
            </a:r>
          </a:p>
          <a:p>
            <a:r>
              <a:rPr lang="es-CL" dirty="0" smtClean="0"/>
              <a:t>Paciente gran quemado</a:t>
            </a:r>
          </a:p>
          <a:p>
            <a:r>
              <a:rPr lang="es-CL" dirty="0" smtClean="0"/>
              <a:t>Paciente de </a:t>
            </a:r>
            <a:r>
              <a:rPr lang="es-CL" dirty="0" smtClean="0"/>
              <a:t>UPC (Interacciones)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38914" name="AutoShape 2" descr="https://encrypted-tbn3.gstatic.com/images?q=tbn:ANd9GcQttDj1LVEKlZ0TlGVr7JNJTGJWw5SVCGF5Ul-2jW0fgMhJ0XIL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16" name="AutoShape 4" descr="https://encrypted-tbn3.gstatic.com/images?q=tbn:ANd9GcQttDj1LVEKlZ0TlGVr7JNJTGJWw5SVCGF5Ul-2jW0fgMhJ0XIL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18" name="AutoShape 6" descr="https://encrypted-tbn3.gstatic.com/images?q=tbn:ANd9GcQttDj1LVEKlZ0TlGVr7JNJTGJWw5SVCGF5Ul-2jW0fgMhJ0XIL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20" name="AutoShape 8" descr="http://www.caletec.com/blog/wp-content/uploads/2009/10/ojo-del-amo1-300x2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22" name="AutoShape 10" descr="http://www.caletec.com/blog/wp-content/uploads/2009/10/ojo-del-amo1-300x2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26" name="AutoShape 14" descr="https://encrypted-tbn3.gstatic.com/images?q=tbn:ANd9GcQttDj1LVEKlZ0TlGVr7JNJTGJWw5SVCGF5Ul-2jW0fgMhJ0XIL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28" name="AutoShape 16" descr="https://encrypted-tbn3.gstatic.com/images?q=tbn:ANd9GcQttDj1LVEKlZ0TlGVr7JNJTGJWw5SVCGF5Ul-2jW0fgMhJ0XILb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8930" name="AutoShape 18" descr="http://www.caletec.com/blog/wp-content/uploads/2009/10/ojo-del-amo1-300x29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8931" name="Picture 19" descr="C:\Users\Caro\Desktop\ojo-del-amo1-300x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14818"/>
            <a:ext cx="2002166" cy="199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642910" y="357166"/>
            <a:ext cx="7786742" cy="628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3200" dirty="0" smtClean="0"/>
          </a:p>
          <a:p>
            <a:r>
              <a:rPr lang="es-CL" sz="3200" dirty="0" smtClean="0"/>
              <a:t>El </a:t>
            </a:r>
            <a:r>
              <a:rPr lang="es-CL" sz="3200" dirty="0" smtClean="0"/>
              <a:t>profesional necesita de un conocimiento solido para  supervisar y ejecutar las actividades  de administración de medicamentos, este debe incluir la farmacodinamia , farmacocinética, técnicas de administración, reacciones adversas, interacciones y parámetros de monitorización</a:t>
            </a:r>
            <a:r>
              <a:rPr lang="es-CL" sz="3200" dirty="0" smtClean="0"/>
              <a:t>.</a:t>
            </a:r>
          </a:p>
          <a:p>
            <a:endParaRPr lang="es-CL" sz="3200" dirty="0" smtClean="0"/>
          </a:p>
          <a:p>
            <a:r>
              <a:rPr lang="es-CL" sz="2000" dirty="0" smtClean="0"/>
              <a:t>Fuente: Tratado de farmacología clínica y terapéutica en cuidados críticos . 2015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Drogas </a:t>
            </a:r>
            <a:r>
              <a:rPr lang="es-CL" dirty="0" err="1" smtClean="0"/>
              <a:t>vasoactivas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2500306"/>
          <a:ext cx="8429684" cy="290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1474075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SHOCK: Desbalance global entre transporte de oxigeno y consumo de oxigeno</a:t>
                      </a:r>
                    </a:p>
                    <a:p>
                      <a:pPr>
                        <a:buNone/>
                      </a:pPr>
                      <a:endParaRPr lang="es-CL" sz="2400" dirty="0" smtClean="0"/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1348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Drogas </a:t>
                      </a:r>
                      <a:r>
                        <a:rPr lang="es-CL" sz="2400" dirty="0" err="1" smtClean="0"/>
                        <a:t>vasocativas</a:t>
                      </a:r>
                      <a:r>
                        <a:rPr lang="es-CL" sz="2400" dirty="0" smtClean="0"/>
                        <a:t> actúan sobre uno o mas determinantes del gasto cardiaco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“Sin </a:t>
            </a:r>
            <a:r>
              <a:rPr lang="es-ES" dirty="0" smtClean="0"/>
              <a:t>embargo, terapia de </a:t>
            </a:r>
            <a:r>
              <a:rPr lang="es-ES" dirty="0" err="1" smtClean="0"/>
              <a:t>vasoactiva</a:t>
            </a:r>
            <a:r>
              <a:rPr lang="es-ES" dirty="0" smtClean="0"/>
              <a:t> debe guiarse no sólo por los mecanismos de </a:t>
            </a:r>
            <a:r>
              <a:rPr lang="es-ES" dirty="0" smtClean="0"/>
              <a:t>acción, </a:t>
            </a:r>
            <a:r>
              <a:rPr lang="es-ES" dirty="0" smtClean="0"/>
              <a:t>sino también por las mejores </a:t>
            </a:r>
            <a:r>
              <a:rPr lang="es-ES" dirty="0" smtClean="0"/>
              <a:t>pruebas clínicas disponibles”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n-US" sz="2000" b="1" dirty="0" err="1" smtClean="0"/>
              <a:t>Vasoactive</a:t>
            </a:r>
            <a:r>
              <a:rPr lang="en-US" sz="2000" b="1" dirty="0" smtClean="0"/>
              <a:t> Drugs in Circulatory </a:t>
            </a:r>
            <a:r>
              <a:rPr lang="en-US" sz="2000" b="1" dirty="0" smtClean="0"/>
              <a:t>Shock; </a:t>
            </a:r>
            <a:r>
              <a:rPr lang="es-ES" sz="2000" b="1" dirty="0" smtClean="0"/>
              <a:t>Steven </a:t>
            </a:r>
            <a:r>
              <a:rPr lang="es-ES" sz="2000" b="1" dirty="0" smtClean="0"/>
              <a:t>M. Hollenberg</a:t>
            </a:r>
            <a:r>
              <a:rPr lang="es-ES" sz="2000" baseline="30000" dirty="0" smtClean="0"/>
              <a:t>1</a:t>
            </a:r>
            <a:endParaRPr lang="es-CL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Drogas mas utilizadas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Adrenalina/</a:t>
            </a:r>
            <a:r>
              <a:rPr lang="es-CL" dirty="0" err="1" smtClean="0"/>
              <a:t>Epinefrina</a:t>
            </a:r>
            <a:endParaRPr lang="es-CL" dirty="0" smtClean="0"/>
          </a:p>
          <a:p>
            <a:r>
              <a:rPr lang="es-CL" dirty="0" err="1" smtClean="0"/>
              <a:t>Noradrenalina</a:t>
            </a:r>
            <a:r>
              <a:rPr lang="es-CL" dirty="0" smtClean="0"/>
              <a:t>/</a:t>
            </a:r>
            <a:r>
              <a:rPr lang="es-CL" dirty="0" err="1" smtClean="0"/>
              <a:t>Norepinfrina</a:t>
            </a:r>
            <a:endParaRPr lang="es-CL" dirty="0" smtClean="0"/>
          </a:p>
          <a:p>
            <a:r>
              <a:rPr lang="es-CL" dirty="0" smtClean="0"/>
              <a:t>Dopamina</a:t>
            </a:r>
          </a:p>
          <a:p>
            <a:r>
              <a:rPr lang="es-CL" dirty="0" err="1" smtClean="0"/>
              <a:t>Dobutamina</a:t>
            </a:r>
            <a:endParaRPr lang="es-CL" dirty="0" smtClean="0"/>
          </a:p>
          <a:p>
            <a:r>
              <a:rPr lang="es-CL" dirty="0" err="1" smtClean="0"/>
              <a:t>Milrrinona</a:t>
            </a:r>
            <a:endParaRPr lang="es-CL" dirty="0" smtClean="0"/>
          </a:p>
          <a:p>
            <a:r>
              <a:rPr lang="es-CL" dirty="0" err="1" smtClean="0"/>
              <a:t>Nitrogliceina</a:t>
            </a:r>
            <a:endParaRPr lang="es-CL" dirty="0" smtClean="0"/>
          </a:p>
          <a:p>
            <a:r>
              <a:rPr lang="es-CL" dirty="0" err="1" smtClean="0"/>
              <a:t>Nitroprusiato</a:t>
            </a:r>
            <a:r>
              <a:rPr lang="es-CL" dirty="0" smtClean="0"/>
              <a:t> de sodio</a:t>
            </a:r>
          </a:p>
          <a:p>
            <a:r>
              <a:rPr lang="es-CL" dirty="0" err="1" smtClean="0"/>
              <a:t>Levosimendan</a:t>
            </a:r>
            <a:r>
              <a:rPr lang="es-CL" dirty="0" smtClean="0"/>
              <a:t> ***</a:t>
            </a:r>
            <a:endParaRPr lang="es-C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CL" dirty="0" smtClean="0"/>
              <a:t>Generalidades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Estudios recientes demuestran mas eventos asociados a arritmias  con el uso de dopamina V/S </a:t>
            </a:r>
            <a:r>
              <a:rPr lang="es-CL" dirty="0" err="1" smtClean="0"/>
              <a:t>Norepinefrina</a:t>
            </a:r>
            <a:r>
              <a:rPr lang="es-CL" dirty="0" smtClean="0"/>
              <a:t> </a:t>
            </a:r>
          </a:p>
          <a:p>
            <a:pPr>
              <a:buNone/>
            </a:pPr>
            <a:endParaRPr lang="es-CL" dirty="0" smtClean="0"/>
          </a:p>
          <a:p>
            <a:r>
              <a:rPr lang="es-ES" dirty="0" smtClean="0"/>
              <a:t>El uso de Dopamina esta relacionado con apoptosis </a:t>
            </a:r>
            <a:r>
              <a:rPr lang="es-ES" dirty="0" smtClean="0"/>
              <a:t>de los linfocitos y consiguiente inmunosupresión 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err="1" smtClean="0"/>
              <a:t>Epinefrina</a:t>
            </a:r>
            <a:r>
              <a:rPr lang="es-CL" dirty="0" smtClean="0"/>
              <a:t>  se considera tratamiento de segunda línea a pacientes que no responden al tratamiento habitual, produce  taquicardia, aumento del lactato, isquemia, </a:t>
            </a:r>
            <a:r>
              <a:rPr lang="es-CL" dirty="0" err="1" smtClean="0"/>
              <a:t>hipoglicemia</a:t>
            </a: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err="1" smtClean="0"/>
              <a:t>Milrrinona</a:t>
            </a:r>
            <a:r>
              <a:rPr lang="es-CL" dirty="0" smtClean="0"/>
              <a:t> vasodilatador pulmonar mas potente que </a:t>
            </a:r>
            <a:r>
              <a:rPr lang="es-CL" dirty="0" err="1" smtClean="0"/>
              <a:t>dobutamina</a:t>
            </a:r>
            <a:r>
              <a:rPr lang="es-CL" dirty="0" smtClean="0"/>
              <a:t>.</a:t>
            </a:r>
          </a:p>
          <a:p>
            <a:endParaRPr lang="es-CL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Levosimendan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Sensibilizador </a:t>
            </a:r>
            <a:r>
              <a:rPr lang="es-CL" dirty="0" smtClean="0"/>
              <a:t>de calcio</a:t>
            </a:r>
          </a:p>
          <a:p>
            <a:r>
              <a:rPr lang="es-CL" dirty="0" err="1" smtClean="0"/>
              <a:t>Inodilatador</a:t>
            </a:r>
            <a:r>
              <a:rPr lang="es-CL" dirty="0" smtClean="0"/>
              <a:t> (</a:t>
            </a:r>
            <a:r>
              <a:rPr lang="es-CL" dirty="0" err="1" smtClean="0"/>
              <a:t>inotropismo</a:t>
            </a:r>
            <a:r>
              <a:rPr lang="es-CL" dirty="0" smtClean="0"/>
              <a:t> y </a:t>
            </a:r>
            <a:r>
              <a:rPr lang="es-CL" dirty="0" err="1" smtClean="0"/>
              <a:t>vasodilatacion</a:t>
            </a:r>
            <a:r>
              <a:rPr lang="es-CL" dirty="0" smtClean="0"/>
              <a:t>)</a:t>
            </a:r>
          </a:p>
          <a:p>
            <a:r>
              <a:rPr lang="es-CL" dirty="0" smtClean="0"/>
              <a:t>No esta indicado en </a:t>
            </a:r>
            <a:r>
              <a:rPr lang="es-CL" dirty="0" smtClean="0"/>
              <a:t>pediatría. Atentos </a:t>
            </a:r>
            <a:r>
              <a:rPr lang="es-CL" dirty="0" smtClean="0"/>
              <a:t>a los efectos adversos </a:t>
            </a:r>
            <a:endParaRPr lang="es-CL" dirty="0" smtClean="0"/>
          </a:p>
          <a:p>
            <a:r>
              <a:rPr lang="es-CL" dirty="0" smtClean="0"/>
              <a:t>No esta autorizado su uso en EEUU</a:t>
            </a:r>
          </a:p>
          <a:p>
            <a:r>
              <a:rPr lang="es-CL" dirty="0" smtClean="0"/>
              <a:t>Usar por vía exclusiva  y por CVC</a:t>
            </a: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714348" y="500042"/>
            <a:ext cx="7572428" cy="5715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 smtClean="0"/>
              <a:t>Se debe tener manejo del gasto </a:t>
            </a:r>
            <a:r>
              <a:rPr lang="es-CL" sz="3200" dirty="0" smtClean="0"/>
              <a:t>cardiaco </a:t>
            </a:r>
            <a:r>
              <a:rPr lang="es-CL" sz="3200" dirty="0" smtClean="0"/>
              <a:t>y control de volumen sistémico, con la finalidad de utilizar la menor dosis necesaria de </a:t>
            </a:r>
            <a:r>
              <a:rPr lang="es-CL" sz="3200" dirty="0" err="1" smtClean="0"/>
              <a:t>inotropos</a:t>
            </a:r>
            <a:r>
              <a:rPr lang="es-CL" sz="3200" dirty="0" smtClean="0"/>
              <a:t>, </a:t>
            </a:r>
            <a:r>
              <a:rPr lang="es-CL" sz="3200" dirty="0" err="1" smtClean="0"/>
              <a:t>vasopresores</a:t>
            </a:r>
            <a:r>
              <a:rPr lang="es-CL" sz="3200" dirty="0" smtClean="0"/>
              <a:t>, </a:t>
            </a:r>
            <a:r>
              <a:rPr lang="es-CL" sz="3200" dirty="0" err="1" smtClean="0"/>
              <a:t>catecolaminas</a:t>
            </a:r>
            <a:r>
              <a:rPr lang="es-CL" sz="3200" dirty="0" smtClean="0"/>
              <a:t> para así reducir los efectos adversos asociados al uso de estos medicamentos</a:t>
            </a:r>
            <a:endParaRPr lang="es-CL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Consideraciones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34" y="785795"/>
          <a:ext cx="8215370" cy="591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1325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Drogas mas estables en SG5%   (comprobar</a:t>
                      </a:r>
                      <a:r>
                        <a:rPr lang="es-CL" sz="2400" baseline="0" dirty="0" smtClean="0"/>
                        <a:t> estabilidad con </a:t>
                      </a:r>
                      <a:r>
                        <a:rPr lang="es-CL" sz="2400" baseline="0" dirty="0" err="1" smtClean="0"/>
                        <a:t>labororio</a:t>
                      </a:r>
                      <a:r>
                        <a:rPr lang="es-CL" sz="2400" baseline="0" dirty="0" smtClean="0"/>
                        <a:t>)</a:t>
                      </a:r>
                      <a:endParaRPr lang="es-CL" sz="2400" dirty="0" smtClean="0"/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917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Realizar cambio de DVA cada 24 horas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917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Utilizar bombas de jeringas para su administración 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1325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Evitar subir o bajar de nivel BIC en pacientes </a:t>
                      </a:r>
                      <a:r>
                        <a:rPr lang="es-CL" sz="2400" dirty="0" err="1" smtClean="0"/>
                        <a:t>hemodinamicantes</a:t>
                      </a:r>
                      <a:r>
                        <a:rPr lang="es-CL" sz="2400" dirty="0" smtClean="0"/>
                        <a:t> inestables frente a traslados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50989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Realizar traslape de acuerdo a políticas locales</a:t>
                      </a:r>
                      <a:endParaRPr lang="es-CL" sz="2400" dirty="0"/>
                    </a:p>
                  </a:txBody>
                  <a:tcPr/>
                </a:tc>
              </a:tr>
              <a:tr h="917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Uso de llaves de tres pasos 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285728"/>
          <a:ext cx="8286808" cy="628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1311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Rotular BIC con nombre y  concentración de DVA (según institución manejo de drogas de alto riesgo)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918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Manejar dosis en gama/kilo/minuto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1301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Se administran por lumen distal de preferencia, y se maneja como lumen exclusivo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918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Conocer volemia previo  inicio de DVA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918379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Control con eco cardiograma</a:t>
                      </a:r>
                      <a:r>
                        <a:rPr lang="es-CL" sz="2400" baseline="0" dirty="0" smtClean="0"/>
                        <a:t> (titular DVA, </a:t>
                      </a:r>
                      <a:r>
                        <a:rPr lang="es-CL" sz="2400" baseline="0" dirty="0" err="1" smtClean="0"/>
                        <a:t>milrrinona</a:t>
                      </a:r>
                      <a:r>
                        <a:rPr lang="es-CL" sz="2400" baseline="0" dirty="0" smtClean="0"/>
                        <a:t>)</a:t>
                      </a:r>
                      <a:endParaRPr lang="es-CL" sz="2400" dirty="0"/>
                    </a:p>
                  </a:txBody>
                  <a:tcPr/>
                </a:tc>
              </a:tr>
              <a:tr h="918379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Uso de medición </a:t>
                      </a:r>
                      <a:r>
                        <a:rPr lang="es-CL" sz="2400" dirty="0" err="1" smtClean="0"/>
                        <a:t>Picco</a:t>
                      </a:r>
                      <a:r>
                        <a:rPr lang="es-CL" sz="2400" dirty="0" smtClean="0"/>
                        <a:t> para ajuste de volumen</a:t>
                      </a:r>
                      <a:r>
                        <a:rPr lang="es-CL" sz="2400" baseline="0" dirty="0" smtClean="0"/>
                        <a:t> y medicamento</a:t>
                      </a:r>
                      <a:endParaRPr lang="es-C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 algn="ctr"/>
            <a:r>
              <a:rPr lang="es-CL" dirty="0" smtClean="0"/>
              <a:t>Evolución de los correctos :</a:t>
            </a: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071802" y="1500174"/>
            <a:ext cx="2428892" cy="3543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s-CL" sz="1600" dirty="0" smtClean="0"/>
              <a:t>7 correctos:</a:t>
            </a:r>
          </a:p>
          <a:p>
            <a:pPr lvl="0">
              <a:buNone/>
            </a:pPr>
            <a:endParaRPr lang="es-CL" sz="1600" dirty="0" smtClean="0"/>
          </a:p>
          <a:p>
            <a:r>
              <a:rPr lang="es-CL" sz="1600" dirty="0" smtClean="0"/>
              <a:t>Medicamento correcto</a:t>
            </a:r>
          </a:p>
          <a:p>
            <a:r>
              <a:rPr lang="es-CL" sz="1600" dirty="0" smtClean="0"/>
              <a:t>Paciente correcto</a:t>
            </a:r>
          </a:p>
          <a:p>
            <a:r>
              <a:rPr lang="es-CL" sz="1600" dirty="0" smtClean="0"/>
              <a:t>Dosis correcta</a:t>
            </a:r>
          </a:p>
          <a:p>
            <a:r>
              <a:rPr lang="es-CL" sz="1600" dirty="0" smtClean="0"/>
              <a:t>Hora correcta </a:t>
            </a:r>
          </a:p>
          <a:p>
            <a:r>
              <a:rPr lang="es-CL" sz="1600" dirty="0" smtClean="0"/>
              <a:t>Vía de administración</a:t>
            </a:r>
          </a:p>
          <a:p>
            <a:r>
              <a:rPr lang="es-CL" sz="1600" dirty="0" smtClean="0">
                <a:solidFill>
                  <a:srgbClr val="FFFF00"/>
                </a:solidFill>
              </a:rPr>
              <a:t>Registro correcto</a:t>
            </a:r>
          </a:p>
          <a:p>
            <a:r>
              <a:rPr lang="es-CL" sz="1600" dirty="0" smtClean="0">
                <a:solidFill>
                  <a:srgbClr val="FFFF00"/>
                </a:solidFill>
              </a:rPr>
              <a:t>Razón correcta</a:t>
            </a:r>
            <a:endParaRPr lang="es-CL" sz="1600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85720" y="1500174"/>
            <a:ext cx="257176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1600" dirty="0" smtClean="0"/>
              <a:t>5 </a:t>
            </a:r>
            <a:r>
              <a:rPr lang="es-CL" sz="1600" dirty="0" smtClean="0"/>
              <a:t>correctos:</a:t>
            </a:r>
          </a:p>
          <a:p>
            <a:pPr lvl="0"/>
            <a:endParaRPr lang="es-CL" sz="1600" dirty="0" smtClean="0"/>
          </a:p>
          <a:p>
            <a:pPr lvl="0">
              <a:buFont typeface="Arial" pitchFamily="34" charset="0"/>
              <a:buChar char="•"/>
            </a:pPr>
            <a:r>
              <a:rPr lang="es-CL" sz="1600" dirty="0" smtClean="0"/>
              <a:t>Medicamento correcto Paciente correcto</a:t>
            </a:r>
          </a:p>
          <a:p>
            <a:pPr lvl="0">
              <a:buFont typeface="Arial" pitchFamily="34" charset="0"/>
              <a:buChar char="•"/>
            </a:pPr>
            <a:r>
              <a:rPr lang="es-CL" sz="1600" dirty="0" smtClean="0"/>
              <a:t>Dosis correcta</a:t>
            </a:r>
          </a:p>
          <a:p>
            <a:pPr lvl="0">
              <a:buFont typeface="Arial" pitchFamily="34" charset="0"/>
              <a:buChar char="•"/>
            </a:pPr>
            <a:r>
              <a:rPr lang="es-CL" sz="1600" dirty="0" smtClean="0"/>
              <a:t>Hora correcta </a:t>
            </a:r>
          </a:p>
          <a:p>
            <a:pPr lvl="0">
              <a:buFont typeface="Arial" pitchFamily="34" charset="0"/>
              <a:buChar char="•"/>
            </a:pPr>
            <a:r>
              <a:rPr lang="es-CL" sz="1600" dirty="0" smtClean="0"/>
              <a:t>Vía de administración</a:t>
            </a:r>
            <a:endParaRPr lang="es-CL" sz="1600" dirty="0"/>
          </a:p>
        </p:txBody>
      </p:sp>
      <p:sp>
        <p:nvSpPr>
          <p:cNvPr id="6" name="4 Marcador de contenido"/>
          <p:cNvSpPr txBox="1">
            <a:spLocks/>
          </p:cNvSpPr>
          <p:nvPr/>
        </p:nvSpPr>
        <p:spPr>
          <a:xfrm>
            <a:off x="5715008" y="1500174"/>
            <a:ext cx="3143272" cy="428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CL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L" sz="1600" dirty="0" smtClean="0"/>
              <a:t>10</a:t>
            </a: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correctos: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Medicamento correcto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Paciente correcto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Dosis correcta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Hora correcta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Vía de administración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1600" dirty="0" smtClean="0">
                <a:solidFill>
                  <a:srgbClr val="FFFF00"/>
                </a:solidFill>
              </a:rPr>
              <a:t>Preparar </a:t>
            </a:r>
            <a:r>
              <a:rPr lang="es-CL" sz="1600" dirty="0" smtClean="0">
                <a:solidFill>
                  <a:srgbClr val="FFFF00"/>
                </a:solidFill>
              </a:rPr>
              <a:t> </a:t>
            </a:r>
            <a:r>
              <a:rPr lang="es-CL" sz="1600" dirty="0" smtClean="0">
                <a:solidFill>
                  <a:srgbClr val="FFFF00"/>
                </a:solidFill>
              </a:rPr>
              <a:t>usted mismo el medicamento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Administrar usted mismo el medicamento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1600" dirty="0" smtClean="0">
                <a:solidFill>
                  <a:srgbClr val="FFFF00"/>
                </a:solidFill>
              </a:rPr>
              <a:t>Tener responsabilidad  de la administración 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Registro correcto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1600" dirty="0" smtClean="0">
                <a:solidFill>
                  <a:srgbClr val="FFFF00"/>
                </a:solidFill>
              </a:rPr>
              <a:t>Razón correcta</a:t>
            </a: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57158" y="5929330"/>
            <a:ext cx="84296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 smtClean="0"/>
          </a:p>
          <a:p>
            <a:pPr algn="ctr"/>
            <a:r>
              <a:rPr lang="es-CL" sz="1600" dirty="0" smtClean="0"/>
              <a:t>OMS, Administración de medicamentos</a:t>
            </a:r>
          </a:p>
          <a:p>
            <a:pPr algn="ctr"/>
            <a:r>
              <a:rPr lang="es-CL" sz="1600" dirty="0" smtClean="0"/>
              <a:t>Diplomado de farmacología  UC. Administración de medicamentos</a:t>
            </a:r>
          </a:p>
          <a:p>
            <a:pPr algn="ctr"/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es-CL" dirty="0" smtClean="0"/>
              <a:t>Fraccionamiento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900634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dirty="0" smtClean="0"/>
              <a:t>S</a:t>
            </a:r>
            <a:r>
              <a:rPr lang="es-CL" dirty="0" smtClean="0"/>
              <a:t>e </a:t>
            </a:r>
            <a:r>
              <a:rPr lang="es-CL" dirty="0" smtClean="0"/>
              <a:t>extrae desde un envase secundario el número de unidades </a:t>
            </a:r>
            <a:r>
              <a:rPr lang="es-CL" dirty="0" err="1" smtClean="0"/>
              <a:t>posológicas</a:t>
            </a:r>
            <a:r>
              <a:rPr lang="es-CL" dirty="0" smtClean="0"/>
              <a:t> que requiera una </a:t>
            </a:r>
            <a:r>
              <a:rPr lang="es-CL" dirty="0" smtClean="0"/>
              <a:t>persona</a:t>
            </a:r>
          </a:p>
          <a:p>
            <a:r>
              <a:rPr lang="es-CL" dirty="0" smtClean="0"/>
              <a:t>P</a:t>
            </a:r>
            <a:r>
              <a:rPr lang="es-CL" dirty="0" smtClean="0"/>
              <a:t>rescripción </a:t>
            </a:r>
            <a:r>
              <a:rPr lang="es-CL" dirty="0" smtClean="0"/>
              <a:t>emitida por un profesional legalmente </a:t>
            </a:r>
            <a:r>
              <a:rPr lang="es-CL" dirty="0" smtClean="0"/>
              <a:t>habilitado</a:t>
            </a:r>
            <a:endParaRPr lang="es-CL" dirty="0"/>
          </a:p>
        </p:txBody>
      </p:sp>
      <p:pic>
        <p:nvPicPr>
          <p:cNvPr id="24580" name="Picture 4" descr="https://encrypted-tbn0.gstatic.com/images?q=tbn:ANd9GcR_TWPPAjWskt0MvAgkA8yr_Eb-IeCzBUk1KYftpSwVQhlbfbQ7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14620"/>
            <a:ext cx="400052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s-CL" dirty="0" smtClean="0"/>
              <a:t>•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428596" y="285728"/>
            <a:ext cx="8215370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s-CL" sz="3200" dirty="0" smtClean="0">
                <a:solidFill>
                  <a:schemeClr val="bg1"/>
                </a:solidFill>
              </a:rPr>
              <a:t>    No </a:t>
            </a:r>
            <a:r>
              <a:rPr lang="es-CL" sz="3200" dirty="0" smtClean="0">
                <a:solidFill>
                  <a:schemeClr val="bg1"/>
                </a:solidFill>
              </a:rPr>
              <a:t>podrán fraccionarse los productos </a:t>
            </a:r>
            <a:r>
              <a:rPr lang="es-CL" sz="3200" dirty="0" smtClean="0">
                <a:solidFill>
                  <a:schemeClr val="bg1"/>
                </a:solidFill>
              </a:rPr>
              <a:t>cuya condición </a:t>
            </a:r>
            <a:r>
              <a:rPr lang="es-CL" sz="3200" dirty="0" smtClean="0">
                <a:solidFill>
                  <a:schemeClr val="bg1"/>
                </a:solidFill>
              </a:rPr>
              <a:t>de venta es directa o aquellos sujetos a control legal (Estupefacientes y Psicotrópicos)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57158" y="3786190"/>
            <a:ext cx="842968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 smtClean="0"/>
              <a:t>Tampoco </a:t>
            </a:r>
            <a:r>
              <a:rPr lang="es-CL" sz="2800" dirty="0" smtClean="0"/>
              <a:t>productos farmacéuticos de combinación, productos oncológicos, radiofármacos, terapias de reemplazo hormonal, anticonceptivos y cualquier producto farmacéutico cuya condición de almacenamiento sea refrigerado. </a:t>
            </a:r>
            <a:endParaRPr 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pPr algn="ctr"/>
            <a:r>
              <a:rPr lang="es-CL" dirty="0" smtClean="0"/>
              <a:t>Compatibilidad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857224" y="1571612"/>
            <a:ext cx="7572428" cy="471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 smtClean="0"/>
              <a:t>Las incompatibilidades se presentan cuando una forma medicamentosa deja de conservar sus características organolépticas </a:t>
            </a:r>
            <a:r>
              <a:rPr lang="es-CL" sz="3200" dirty="0" smtClean="0"/>
              <a:t>iníciales </a:t>
            </a:r>
            <a:r>
              <a:rPr lang="es-CL" sz="3200" dirty="0" smtClean="0"/>
              <a:t>o cuando sus principios activos han perdido actividad fisiológica ocasionando que esta disminuya.</a:t>
            </a:r>
            <a:br>
              <a:rPr lang="es-CL" sz="3200" dirty="0" smtClean="0"/>
            </a:br>
            <a:endParaRPr lang="es-CL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85818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es-CL" dirty="0" smtClean="0"/>
              <a:t>Herramientas </a:t>
            </a:r>
            <a:endParaRPr lang="es-C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206" y="2129389"/>
            <a:ext cx="5786876" cy="3343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2928926" y="6000768"/>
            <a:ext cx="564360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Micromedex</a:t>
            </a:r>
            <a:endParaRPr lang="es-C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968375"/>
            <a:ext cx="7345362" cy="375602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4713288"/>
            <a:ext cx="7345362" cy="1323975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4286248" y="6357958"/>
            <a:ext cx="45720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Micromedex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Recomendación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Actualizar tablas de compatibilidad (agregar medicamentos nuevos)</a:t>
            </a:r>
          </a:p>
          <a:p>
            <a:r>
              <a:rPr lang="es-CL" dirty="0" smtClean="0"/>
              <a:t>Evitar administrar antibióticos simultáneamente, si se administran revisar incompatibilidades (infusiones prolongadas)</a:t>
            </a:r>
          </a:p>
          <a:p>
            <a:endParaRPr lang="es-CL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Presentaciones o Forma farmacéutica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En general las sustancias activas  por si mismas no pueden ser  fácilmente absorbidas, necesitan ser  administrada en la forma apropiada</a:t>
            </a:r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Preferir preparados magistrales, mejor manejo de dosis en pediatría </a:t>
            </a:r>
          </a:p>
        </p:txBody>
      </p:sp>
      <p:sp>
        <p:nvSpPr>
          <p:cNvPr id="77826" name="AutoShape 2" descr="Resultado de imagen para jara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7827" name="Picture 3" descr="C:\Users\Caro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2" y="4572008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785786" y="357166"/>
            <a:ext cx="8072494" cy="6072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CL" sz="2800" dirty="0" smtClean="0"/>
              <a:t>Jarabes: solución con alto contenido de azúcar o surculosa, mezcla </a:t>
            </a:r>
            <a:r>
              <a:rPr lang="es-CL" sz="2800" dirty="0" smtClean="0"/>
              <a:t>homogénea</a:t>
            </a:r>
          </a:p>
          <a:p>
            <a:endParaRPr lang="es-CL" sz="2800" dirty="0" smtClean="0"/>
          </a:p>
          <a:p>
            <a:pPr>
              <a:buFont typeface="Arial" pitchFamily="34" charset="0"/>
              <a:buChar char="•"/>
            </a:pPr>
            <a:r>
              <a:rPr lang="es-CL" sz="2800" dirty="0" smtClean="0"/>
              <a:t>Elixir: solución </a:t>
            </a:r>
            <a:r>
              <a:rPr lang="es-CL" sz="2800" dirty="0" err="1" smtClean="0"/>
              <a:t>hidro</a:t>
            </a:r>
            <a:r>
              <a:rPr lang="es-CL" sz="2800" dirty="0" smtClean="0"/>
              <a:t> - alcohólica que contiene principio </a:t>
            </a:r>
            <a:r>
              <a:rPr lang="es-CL" sz="2800" dirty="0" smtClean="0"/>
              <a:t>activo</a:t>
            </a:r>
          </a:p>
          <a:p>
            <a:endParaRPr lang="es-CL" sz="2800" dirty="0" smtClean="0"/>
          </a:p>
          <a:p>
            <a:pPr>
              <a:buFont typeface="Arial" pitchFamily="34" charset="0"/>
              <a:buChar char="•"/>
            </a:pPr>
            <a:r>
              <a:rPr lang="es-CL" sz="2800" dirty="0" smtClean="0"/>
              <a:t>Comprimidos recubiertos: protegen al medicamento de la humedad y del </a:t>
            </a:r>
            <a:r>
              <a:rPr lang="es-CL" sz="2800" dirty="0" smtClean="0"/>
              <a:t>aire</a:t>
            </a:r>
          </a:p>
          <a:p>
            <a:endParaRPr lang="es-CL" sz="2800" dirty="0" smtClean="0"/>
          </a:p>
          <a:p>
            <a:pPr>
              <a:buFont typeface="Arial" pitchFamily="34" charset="0"/>
              <a:buChar char="•"/>
            </a:pPr>
            <a:r>
              <a:rPr lang="es-CL" sz="2800" dirty="0" smtClean="0"/>
              <a:t>Comprimidos con cubierta entérica: resisten las secreciones acidas del estomago, disgregándose finalmente en el intestino delgado. </a:t>
            </a:r>
            <a:endParaRPr lang="es-CL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5778" name="Picture 2" descr="Resultado de imagen para comprimi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143380"/>
            <a:ext cx="1981200" cy="230505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500034" y="571480"/>
            <a:ext cx="7072362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 smtClean="0"/>
              <a:t>Comprimidos de liberación controlada : Sistemas que ejercen control sobre la liberación del principio activo en el organismo (se puede elegir el lugar  y frecuencia de liberación)</a:t>
            </a:r>
            <a:endParaRPr lang="es-C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pPr algn="ctr"/>
            <a:r>
              <a:rPr lang="es-CL" dirty="0" smtClean="0"/>
              <a:t>Vías de </a:t>
            </a:r>
            <a:r>
              <a:rPr lang="es-CL" dirty="0" smtClean="0"/>
              <a:t>administración 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Conocer dispositivos de administracion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37890" name="Picture 2" descr="https://encrypted-tbn0.gstatic.com/images?q=tbn:ANd9GcQhaRyN7LZ4_RXUQKAFztpCHTeo7eQf_M3jiBA_7ps1OIQ1NsB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1341105" cy="1214446"/>
          </a:xfrm>
          <a:prstGeom prst="rect">
            <a:avLst/>
          </a:prstGeom>
          <a:noFill/>
        </p:spPr>
      </p:pic>
      <p:pic>
        <p:nvPicPr>
          <p:cNvPr id="37892" name="Picture 4" descr="http://crosmed.com/79-178-large/sondas-de-gastrostom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143512"/>
            <a:ext cx="2143140" cy="1382293"/>
          </a:xfrm>
          <a:prstGeom prst="rect">
            <a:avLst/>
          </a:prstGeom>
          <a:noFill/>
        </p:spPr>
      </p:pic>
      <p:sp>
        <p:nvSpPr>
          <p:cNvPr id="37894" name="AutoShape 6" descr="data:image/jpeg;base64,/9j/4AAQSkZJRgABAQAAAQABAAD/2wCEAAkGBhISEBUUEBAUEhAWEBIQEBUWDxAOEBUQFxUVFBMUFRQXHCYgFxkjGRIUHy8gIykpLCwtFR4xNTAqNScrLCkBCQoKDgwOGA8PFywkHR0sKSksKSkpKSksMTU0KTU1KjUsKSwsKSkpKTUpMCwuKSwsKSksKTYyKjUqKSopLDYpLP/AABEIAMABAAMBIgACEQEDEQH/xAAbAAEAAwADAQAAAAAAAAAAAAAABAUGAQIDB//EAEEQAAIBAgMFBQUECAQHAAAAAAABAgMRBCExBQYSQWEiUXGBkRMyQqGxI2Jy0QcUM1KSweHwQ1Oi8RUWJGOCk9L/xAAaAQEBAQADAQAAAAAAAAAAAAAAAQIDBAUG/8QAIBEBAQADAAIDAAMAAAAAAAAAAAECAxEhMQQSQRNRcf/aAAwDAQACEQMRAD8A+4gGX2xtutGrKEZKMU7K0U3p3snRqAYee26+X2r9F+RpthY2VWlebvJScW7W7mvkxKLIAFAAAAAAAAAAAAAAAAAAAAAAAAAAAAAAAAAAADGbwx/6mXhF/wClGuxNbgi5cLlZXstWZDa0nUqOapyjGy1i+SsSivnojT7qS+zkvvJ+q/oZtwy7sy62NOrSTtQlLi4Xziuff4kg04OlKTcU5Kztmr3s+653NAAAAAAAAAAAAAAAAAAAAAAAAAAAAAAAAAAABX7erKOHm5Xs1bJXzehYFbvFT4sNU6R4vR3AydWslBeKfrc12xceqtJNXvG0JXVs0lp6oxtVp4du+a9nb+N3+pot0H9nUX/cT9YokSNAACqAAAAGwB418TGHvSS7lq34I8ZYiU3alZLRz1S/CuZ6UMHGOazlzk85PzA8v12cvcoy8ZtU16anZKu9fZx/jn+RKOQIbo1v82H/AKn/APR2tWXOnLylB+t2SgBD/wCIWdqkXT6u0ofxIlqVziUE1Zq67tSBOhKj2qd3T+KGtl3x/ICxB0pVVJJp3TV0zuAAAAAAAAAAAAAAAABHxmIlCN4wc3fNJ2y7yqxe3FKEoypTTcXHlzVi9OlSknqk/FXA+dVcNWVOUVBNPPJ55WZpt0Ki4Jp2U3JPh52UYq/qU9epKPFf4ZOOfyJexcK63E4y9nONtHJXT/qisytcpdfE5KHCYfEQ4nBqV5PivZtyWV76lhhcXVcrVKPD95STj6EaTgAAIGLqOc/ZRyVuKq+aj+6urJlWpwxbeiTb8iLsqk1Dil7825y89F6ASqdNRSSVkskjuAAAAAAADhnIAr6X2VXg/wAOd5Q7lNapeOpYEHa8fs+JawlGa8nn8iamByAAAAAAAAAAAAAAAAAAMRtyPDWqLvd/O1xuNjXKdpJRk6clJXvnGV1n4Mmb00bVU++K9U2im3fxCp4lWjwpTs+qlF5+pWZ7bzBe4n3tv1bJBHwC+yhfXgj9CQRoAAETav7GfWNvV2JMI2SXRIj7T/ZS8L+jJKA5AAAAAAAAAAEPa8rUZ+Fl4tkqnovBELaufBD96rH0Xaf0J4AAAAAAAAAAAAAAAAAAAUu9OHvTUualbyf+yMNVhJVbxWsc5ZWTTyyv1+TPpeOw/HTlHvi7ePIwFeFm75P+f+4Zvt9AwdROnBrRwi16I9ym3WxXFQ4XrCTXk819WvIuQ0AADwx0b05r7rO9B9lfhX0Ff3Zfhf0GH92P4V9APQAAAAAAAA4bDMVvZvsoKVLDNOecZ1NYxvk1Hvl10Rya9eWy8xji27cdWP2yrRYaqq1dyjJShTXArO69o9fRFoZ/cfBKng4P4qn2s/F5L5JGgJnjMcrJ+Na8rljMr+gAMNgAAAAAAAAAAAAAAABjd48Dw1W1pLtLx5/M2RB2vgfa02viXaj493mErHbubU9liLSsk+zLNe63lK3j9Wb5HzerRtJ5K+mmfh/febDdvantKfDJ9uGXVx5P+QIuQAFeOMlanJ/dZ2w6tGP4V9Dy2l+yl4fzRIQHIAAAAAAeGMxSpwlOXuxi5PyB6ZnfnbbpwVGnJqc85NZNQ0t5swiw9k762ZMxuMlWrSqz+K7jzSgsr+C0J26ezP1jEJyV6cLTlfO+fZj5v6HuaZNGrtfN78svk75jPX4+g7FpcOHpRta1Gmn48Kv8yacI5PEt7evo5OTgACKAAAAAAAAj47HQowc6krRWXe2+SS5sqob4YfjUZccOK1nKFo55akffaD9lCSV0qlmusk0n65eZhMbUnUhd24FGzSvxcMtX6gfX0zkodytqOtg4OXvw+xn+KNkn5qzL4AAAAAAy+8my7P2kVk9ekv6lBh9oSo1Yyis1fnk+TT6WPodeipRcZK6aszE7X2Pwy4ZJNXvF2yeeQZvhssDjY1YKcNHy5p80yQYXZW0pUJ3z4HlOP811Nrh8TGcVKDvF6MNOmO/Zvxj9Ue5H2hG9N+T9GiQgOQAAAAAzW/e11Sw0oKznUTgk9FH4pPwNIz5nv/KNbFqEZPKCVTPspJt+WqXVs5tMlznfx1vlZ3HXee74ZjCRq1pwp07ynJqKV0l7NX4V05s+ubsbF/VqCg7cbfFUa04tLJ9EkjP/AKPd3ZU71qsbN3VPTNPWfRWyRuDn+Vu7fpPUdf4WiSfyWeb6/wAAAdJ6IAAAAAAAAcNiTsZPbG25VG4wdqemWsur6dANFtLCqrRnDvi7dJLOL8nY+V8E5SlGKyallezTfvL1L6njKtN3pzlHzy80U9Wo/aOfNtt2yzbu/DUlRbfo1xbjWq0m8nTjVX4k+GVvJr0PoZ8m3ZxfscfCcpKMHx05uTt2ZLK//kkfWIu6y0KOQAFAAAI+MwcakeGS8HzT7yQAMTtHZrhK0tfhlylHuf8AeRF2XtqeHqcLXZbzg3qu9depucXg41I2kvDvT70ZnaOyXTfaV4/DNLNdH06Bn0v6OOhWptwefC7r4k7c0ScLO8Ivvin8jDwU6UlKm7Pk0+y+i/Jmg2Ft2EoqE3w1FdZ5J56LufQi9XoOLnJVAAB1mnbLW2XiYp7oVHiE6iUlKXFUmnlZN5f33m3BvDO4+nBt0Y7efb8dKcEkklZJWXgdwDDnAAAAAAAAAAwKbeTHcEOBPtS1/Dz9TLRJm2cVx1ZPknwx8EQ4FR3lG6K3EYdp3LmhTT10K7eTGRbSgrJKxKM7tJdo3f6PdpuVOdKTvwWlDnaDyt5NfMxWOalFXWfeaj9HFB+0qztkoRhfldtsg3oAKoAAAAAHWcE1Zq6eq5HYAUeO2Dq6XnB5p+BncRsvt9nsu/bjL3uvDJ/zN8RsXs+FRdpZ8msmGeMvgdtVaPZf2kF8LuppdP7Zo8DtmlVXZklLnF5S/qUuM2BOLuvtId2fEvC2a8iqr4Jtrhea1jLsT8paMHf7b0GKwW18RSSUn4wnnbopLUusNvTTeVROm+qvH1Qa6uwedHERmrwkpLvTTPQAAAAAAAAAAAAB0qVVFXk0l3tpL5gYba9J06sovLNtdU9GiDHEJF/vPtjDShw2dSovdcbLhf4ny6ZmT/V6jjxKL4Vq7Oy8+RLRaYrGcMFbVlHjry7yfBw4e1K8uRFqScnlkiIrKzayzsfT9y9nulhI8StKbdSXfn7vySMhsHYvt60YtXgmpVH91cvPQ+mRjZFiuQAUAAAAAAAAAAAPGvhIT96Kf19T2AFPiNhfuSuv3ZdpeTKfE7JlHWnKPWPaibA4CcfO/wBRqRacJp9rtPOlNRs9Lau9j3o7YxcHbila/PhqRsvE29bA05+9BPrbP1IFbd2m/dbj/q+oTyoKO/U07ThF8vig/wCaLClvvSfvU5J9HGR2rbrPlKL8U1+ZAnuxNO6ppvvTixxeraO+GHf768YnpHevDP8AxGvGEjL1d3JK96c1lZ5Sa+R5VdgtpdmatLi0lnqmnlpmPJ1r/wDmjDf5q9JfkdJb3YRa1l6S/IyNLYjj8E3klmpPRWvpz1IOI3SlOcpcMrStl7OTUdM11y+YOthif0g4OHxuVu5W+pVYr9KNL/Cpt5cV2+Wt7LkVWH3JlZJ0pTSgoLihbJXs3pd9p5kzB7gySSVNRSytKWWlrtLV2yuDquxf6RMTPKC4L/d4LarO+azVvNHhs3FVq7k8RKWTXA+07rnm+vU12F3FS1nGP4Ytv1di0obqUI6pzf3pZeisPAylGnT0hS9pPreb9Fl9SxwuxcXUyko04fezt4U48/E11HDRgrQiorokj1Bxk624a1jV7XPigrX6cOhzh9x8+3Vy+7G3zZqwDiNgNnwox4acbLnzbfe3zJIAUAAAAAAAAAAAAAAAAAAAAABY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7896" name="AutoShape 8" descr="data:image/jpeg;base64,/9j/4AAQSkZJRgABAQAAAQABAAD/2wCEAAkGBhISEBUUEBAUEhAWEBIQEBUWDxAOEBUQFxUVFBMUFRQXHCYgFxkjGRIUHy8gIykpLCwtFR4xNTAqNScrLCkBCQoKDgwOGA8PFywkHR0sKSksKSkpKSksMTU0KTU1KjUsKSwsKSkpKTUpMCwuKSwsKSksKTYyKjUqKSopLDYpLP/AABEIAMABAAMBIgACEQEDEQH/xAAbAAEAAwADAQAAAAAAAAAAAAAABAUGAQIDB//EAEEQAAIBAgMFBQUECAQHAAAAAAABAgMRBCExBQYSQWEiUXGBkRMyQqGxI2Jy0QcUM1KSweHwQ1Oi8RUWJGOCk9L/xAAaAQEBAQADAQAAAAAAAAAAAAAAAQIDBAUG/8QAIBEBAQADAAIDAAMAAAAAAAAAAAECAxEhMQQSQRNRcf/aAAwDAQACEQMRAD8A+4gGX2xtutGrKEZKMU7K0U3p3snRqAYee26+X2r9F+RpthY2VWlebvJScW7W7mvkxKLIAFAAAAAAAAAAAAAAAAAAAAAAAAAAAAAAAAAAADGbwx/6mXhF/wClGuxNbgi5cLlZXstWZDa0nUqOapyjGy1i+SsSivnojT7qS+zkvvJ+q/oZtwy7sy62NOrSTtQlLi4Xziuff4kg04OlKTcU5Kztmr3s+653NAAAAAAAAAAAAAAAAAAAAAAAAAAAAAAAAAAABX7erKOHm5Xs1bJXzehYFbvFT4sNU6R4vR3AydWslBeKfrc12xceqtJNXvG0JXVs0lp6oxtVp4du+a9nb+N3+pot0H9nUX/cT9YokSNAACqAAAAGwB418TGHvSS7lq34I8ZYiU3alZLRz1S/CuZ6UMHGOazlzk85PzA8v12cvcoy8ZtU16anZKu9fZx/jn+RKOQIbo1v82H/AKn/APR2tWXOnLylB+t2SgBD/wCIWdqkXT6u0ofxIlqVziUE1Zq67tSBOhKj2qd3T+KGtl3x/ICxB0pVVJJp3TV0zuAAAAAAAAAAAAAAAABHxmIlCN4wc3fNJ2y7yqxe3FKEoypTTcXHlzVi9OlSknqk/FXA+dVcNWVOUVBNPPJ55WZpt0Ki4Jp2U3JPh52UYq/qU9epKPFf4ZOOfyJexcK63E4y9nONtHJXT/qisytcpdfE5KHCYfEQ4nBqV5PivZtyWV76lhhcXVcrVKPD95STj6EaTgAAIGLqOc/ZRyVuKq+aj+6urJlWpwxbeiTb8iLsqk1Dil7825y89F6ASqdNRSSVkskjuAAAAAAADhnIAr6X2VXg/wAOd5Q7lNapeOpYEHa8fs+JawlGa8nn8iamByAAAAAAAAAAAAAAAAAAMRtyPDWqLvd/O1xuNjXKdpJRk6clJXvnGV1n4Mmb00bVU++K9U2im3fxCp4lWjwpTs+qlF5+pWZ7bzBe4n3tv1bJBHwC+yhfXgj9CQRoAAETav7GfWNvV2JMI2SXRIj7T/ZS8L+jJKA5AAAAAAAAAAEPa8rUZ+Fl4tkqnovBELaufBD96rH0Xaf0J4AAAAAAAAAAAAAAAAAAAUu9OHvTUualbyf+yMNVhJVbxWsc5ZWTTyyv1+TPpeOw/HTlHvi7ePIwFeFm75P+f+4Zvt9AwdROnBrRwi16I9ym3WxXFQ4XrCTXk819WvIuQ0AADwx0b05r7rO9B9lfhX0Ff3Zfhf0GH92P4V9APQAAAAAAAA4bDMVvZvsoKVLDNOecZ1NYxvk1Hvl10Rya9eWy8xji27cdWP2yrRYaqq1dyjJShTXArO69o9fRFoZ/cfBKng4P4qn2s/F5L5JGgJnjMcrJ+Na8rljMr+gAMNgAAAAAAAAAAAAAAABjd48Dw1W1pLtLx5/M2RB2vgfa02viXaj493mErHbubU9liLSsk+zLNe63lK3j9Wb5HzerRtJ5K+mmfh/febDdvantKfDJ9uGXVx5P+QIuQAFeOMlanJ/dZ2w6tGP4V9Dy2l+yl4fzRIQHIAAAAAAeGMxSpwlOXuxi5PyB6ZnfnbbpwVGnJqc85NZNQ0t5swiw9k762ZMxuMlWrSqz+K7jzSgsr+C0J26ezP1jEJyV6cLTlfO+fZj5v6HuaZNGrtfN78svk75jPX4+g7FpcOHpRta1Gmn48Kv8yacI5PEt7evo5OTgACKAAAAAAAAj47HQowc6krRWXe2+SS5sqob4YfjUZccOK1nKFo55akffaD9lCSV0qlmusk0n65eZhMbUnUhd24FGzSvxcMtX6gfX0zkodytqOtg4OXvw+xn+KNkn5qzL4AAAAAAy+8my7P2kVk9ekv6lBh9oSo1Yyis1fnk+TT6WPodeipRcZK6aszE7X2Pwy4ZJNXvF2yeeQZvhssDjY1YKcNHy5p80yQYXZW0pUJ3z4HlOP811Nrh8TGcVKDvF6MNOmO/Zvxj9Ue5H2hG9N+T9GiQgOQAAAAAzW/e11Sw0oKznUTgk9FH4pPwNIz5nv/KNbFqEZPKCVTPspJt+WqXVs5tMlznfx1vlZ3HXee74ZjCRq1pwp07ynJqKV0l7NX4V05s+ubsbF/VqCg7cbfFUa04tLJ9EkjP/AKPd3ZU71qsbN3VPTNPWfRWyRuDn+Vu7fpPUdf4WiSfyWeb6/wAAAdJ6IAAAAAAAAcNiTsZPbG25VG4wdqemWsur6dANFtLCqrRnDvi7dJLOL8nY+V8E5SlGKyallezTfvL1L6njKtN3pzlHzy80U9Wo/aOfNtt2yzbu/DUlRbfo1xbjWq0m8nTjVX4k+GVvJr0PoZ8m3ZxfscfCcpKMHx05uTt2ZLK//kkfWIu6y0KOQAFAAAI+MwcakeGS8HzT7yQAMTtHZrhK0tfhlylHuf8AeRF2XtqeHqcLXZbzg3qu9depucXg41I2kvDvT70ZnaOyXTfaV4/DNLNdH06Bn0v6OOhWptwefC7r4k7c0ScLO8Ivvin8jDwU6UlKm7Pk0+y+i/Jmg2Ft2EoqE3w1FdZ5J56LufQi9XoOLnJVAAB1mnbLW2XiYp7oVHiE6iUlKXFUmnlZN5f33m3BvDO4+nBt0Y7efb8dKcEkklZJWXgdwDDnAAAAAAAAAAwKbeTHcEOBPtS1/Dz9TLRJm2cVx1ZPknwx8EQ4FR3lG6K3EYdp3LmhTT10K7eTGRbSgrJKxKM7tJdo3f6PdpuVOdKTvwWlDnaDyt5NfMxWOalFXWfeaj9HFB+0qztkoRhfldtsg3oAKoAAAAAHWcE1Zq6eq5HYAUeO2Dq6XnB5p+BncRsvt9nsu/bjL3uvDJ/zN8RsXs+FRdpZ8msmGeMvgdtVaPZf2kF8LuppdP7Zo8DtmlVXZklLnF5S/qUuM2BOLuvtId2fEvC2a8iqr4Jtrhea1jLsT8paMHf7b0GKwW18RSSUn4wnnbopLUusNvTTeVROm+qvH1Qa6uwedHERmrwkpLvTTPQAAAAAAAAAAAAB0qVVFXk0l3tpL5gYba9J06sovLNtdU9GiDHEJF/vPtjDShw2dSovdcbLhf4ny6ZmT/V6jjxKL4Vq7Oy8+RLRaYrGcMFbVlHjry7yfBw4e1K8uRFqScnlkiIrKzayzsfT9y9nulhI8StKbdSXfn7vySMhsHYvt60YtXgmpVH91cvPQ+mRjZFiuQAUAAAAAAAAAAAPGvhIT96Kf19T2AFPiNhfuSuv3ZdpeTKfE7JlHWnKPWPaibA4CcfO/wBRqRacJp9rtPOlNRs9Lau9j3o7YxcHbila/PhqRsvE29bA05+9BPrbP1IFbd2m/dbj/q+oTyoKO/U07ThF8vig/wCaLClvvSfvU5J9HGR2rbrPlKL8U1+ZAnuxNO6ppvvTixxeraO+GHf768YnpHevDP8AxGvGEjL1d3JK96c1lZ5Sa+R5VdgtpdmatLi0lnqmnlpmPJ1r/wDmjDf5q9JfkdJb3YRa1l6S/IyNLYjj8E3klmpPRWvpz1IOI3SlOcpcMrStl7OTUdM11y+YOthif0g4OHxuVu5W+pVYr9KNL/Cpt5cV2+Wt7LkVWH3JlZJ0pTSgoLihbJXs3pd9p5kzB7gySSVNRSytKWWlrtLV2yuDquxf6RMTPKC4L/d4LarO+azVvNHhs3FVq7k8RKWTXA+07rnm+vU12F3FS1nGP4Ytv1di0obqUI6pzf3pZeisPAylGnT0hS9pPreb9Fl9SxwuxcXUyko04fezt4U48/E11HDRgrQiorokj1Bxk624a1jV7XPigrX6cOhzh9x8+3Vy+7G3zZqwDiNgNnwox4acbLnzbfe3zJIAUAAAAAAAAAAAAAAAAAAAAABY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7898" name="Picture 10" descr="http://3.bp.blogspot.com/_OJFjIjHtAvo/TNo-GY0Yt7I/AAAAAAAAAB8/g9liqBmnM9c/s1600/TuboENDOTRAQU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143116"/>
            <a:ext cx="1143008" cy="857256"/>
          </a:xfrm>
          <a:prstGeom prst="rect">
            <a:avLst/>
          </a:prstGeom>
          <a:noFill/>
        </p:spPr>
      </p:pic>
      <p:pic>
        <p:nvPicPr>
          <p:cNvPr id="37900" name="Picture 12" descr="http://mediateca.educa.madrid.org/imagen/miniatura.php?id_imagen=f7wlrnhbjtnxw2lg&amp;t=3&amp;ra=1&amp;na=3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1183830" cy="1785950"/>
          </a:xfrm>
          <a:prstGeom prst="rect">
            <a:avLst/>
          </a:prstGeom>
          <a:noFill/>
        </p:spPr>
      </p:pic>
      <p:pic>
        <p:nvPicPr>
          <p:cNvPr id="37902" name="Picture 14" descr="https://encrypted-tbn0.gstatic.com/images?q=tbn:ANd9GcTCW5B5Y3ahslCmaF-wQLlNJ1adYHjT9acrhvc83hHtjx6_Nykcc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214950"/>
            <a:ext cx="1502929" cy="1000132"/>
          </a:xfrm>
          <a:prstGeom prst="rect">
            <a:avLst/>
          </a:prstGeom>
          <a:noFill/>
        </p:spPr>
      </p:pic>
      <p:pic>
        <p:nvPicPr>
          <p:cNvPr id="37904" name="Picture 16" descr="https://encrypted-tbn0.gstatic.com/images?q=tbn:ANd9GcRTItExQnUdsRF6ESPd1VZ-FpPvXBAjbsvoQDgTVRlheA4U0h5xAdm7-co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857760"/>
            <a:ext cx="1699276" cy="1500198"/>
          </a:xfrm>
          <a:prstGeom prst="rect">
            <a:avLst/>
          </a:prstGeom>
          <a:noFill/>
        </p:spPr>
      </p:pic>
      <p:pic>
        <p:nvPicPr>
          <p:cNvPr id="37906" name="Picture 18" descr="http://puncionlumbar.files.wordpress.com/2010/07/924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143116"/>
            <a:ext cx="1696652" cy="1357322"/>
          </a:xfrm>
          <a:prstGeom prst="rect">
            <a:avLst/>
          </a:prstGeom>
          <a:noFill/>
        </p:spPr>
      </p:pic>
      <p:sp>
        <p:nvSpPr>
          <p:cNvPr id="37908" name="AutoShape 20" descr="data:image/jpeg;base64,/9j/4AAQSkZJRgABAQAAAQABAAD/2wBDAAkGBwgHBgkIBwgKCgkLDRYPDQwMDRsUFRAWIB0iIiAdHx8kKDQsJCYxJx8fLT0tMTU3Ojo6Iys/RD84QzQ5Ojf/2wBDAQoKCg0MDRoPDxo3JR8lNzc3Nzc3Nzc3Nzc3Nzc3Nzc3Nzc3Nzc3Nzc3Nzc3Nzc3Nzc3Nzc3Nzc3Nzc3Nzc3Nzf/wAARCADnANoDASIAAhEBAxEB/8QAGwAAAQUBAQAAAAAAAAAAAAAABQECAwQGAAf/xAAzEAABBAIBAwMCBQQCAgMAAAABAAIDEQQhEgUxQRMiUQZhFDJxgZEHI0KhFVKx8DNTYv/EABkBAAMBAQEAAAAAAAAAAAAAAAECAwAEBf/EACMRAAICAgICAgMBAAAAAAAAAAABAhEDIRIxQVETIgQyYXH/2gAMAwEAAhEDEQA/APVbDhpRy6jTm+0b8pkxppWLIoTuN0exTYhsn5Syiz9kjPb27JWHyWmGh+qa6Tj5ULpg1t2qr5w94FonRjx32XfxNHupYsnm7ugksoa6i5Rtzgx9h1o9dnR8Sa0acTtdq1Kx4sbWUb1OnE8vKtwdYDrF9kHJCv8AGfg0ZdvvpMc6xSFx57XAe5TDMbV2t2T+Fou8tJzBu1Sbkts7CWPMAcST2TJAeNhAOPJWmnSFMy2kkWrsM447KatEJwaLCRxpMEgd2KX8zlqJUSNdpK7sowQEnIlA1EoAAXWKTezdd02iO6ABBt1rnmlxNKM/JWCKEt3tRF9UE4yCtFYYcSusKMklNsrBohbsUVHMPYngqOY0EoEUpbBNd1EHcRtPl3IFTyZeDtnSA+NXIiyJSL4lDpcirop2TPTjR7qg91kov+HpY4qiV07ni7JKqukJdr913NwftRTAtfbT3SOzo6JDIQ7ZTmzcT3O1Ue9wIvukLiRe0lGsKQ5hLQC6iCrceW5w4c9oLC5pO+6s8m8QQaIKeKM2EnZkwcK7p7OoF9g6rapwSf3WE7FJzy1vqOA7jSdJ+xdei5iZ7g8lxNWi2Nn8qaTW1n4nNdE0NHuq1PCHcS/YRjYk4xkaiPJLByvSuw5IdslZSDJe72kolBlffsqKn0cuTCg96lqRovfhC8fIsj7oiJND4QaOScKJuV7ScrCbfttRl96SsnQ+Q7FFRyOA13SPNKPvZKxqGlxc7SVoNpt0dKZptqw4oPtXWUjn0k5/+0sYrhw5BR5B0pDRaa1Shld7bISiopk8noV1VxY4tPZFDqTSE9acWSEkdxtBFcX7gaeUkEHx2VYSm+6SR/5iqj5eJ/8ACU9JaLheSkLg8cSaI7FCcnqDYBcjwAg2Z9TwQk+m6z9k69iyypGkmfVh7thQjNbHouCwub9T5EpJjBHxaG/81mciXPsHx8LcVZGX5KR6fFmNLiGkKcZQJG+68mi67mRSl4ku+4KuxfVeS17S9ugd0VqNH8yPk9agnbx2pHzgxOorLYPU48mFj4pm7APdEWZLgwCwU1Mqs8H5NBiTMawXV0p3ZFRgDR8rPNywCKVpmaD7b2jy1QycW7QVimLRfaynxZTvUonSotyBxpc6Xi0fKD0UVM0OLnhzg0FGI8kODRawrMssAINFF8DO5gC0YzT0yGXCu0a+OYOHdc13uQzHnAAJKuRyg1tBo4pQosvKYDaa1yW6WJCOobXNJJpMe+gAuaSB90Aok7p+vhRtNJ/IfCJisD/tMkI47C5pTHu9pASAKt3IbQjr4sfYoyW7GtoV1sjj+y3grh/dGSlcW20+VSne1jHPcapW8g047sIR1ZxGO4A+ChE9CekYvr3UpMnJexjiGjWig433tTzNJlefuoSSBVJ0edN2xHUFE4pxB7lMciSkxhKRKuAs0ECI+KaWFwMUjmH/APJpFcfr/UIgB6vL9QhgiIVlkBq6Wt+C0IMKN+ps4dw0/wAp+P8AVGWybk8WPsUGdGR4ScPha2+yyuL0eg9N+pYsgi3Uf17I8zqDZWija8hbyY62Eg+CCi3TOuzYzwyclzb7oWdMM9dnpYk5HSu4s5jqln+l57MmMOYQdIrC/ez3S1WzrjLkavDyLjDnHZRnHktoWPw8iiAtBhz8gE92jnywoOtN1SVzuw8qtHKK0pWuFWVjgktjnbcPsl5VoJj3kjSZGSQSVgE7SLtScwoRRFhciYgDgmu72mMdZKSR1s7qYUJIdmghPWhyjBpEeV6JVLP90Zaf2RHx6kmY2dtSFBurj+y/9EdzBxe4Ve0B6wSIj4Rgjtyy+pjhjc3HXkql+DeSZPTd6YdVgI3FGS40DtFGRcMdkL2cWuB5H5K6IwTPMnKjGviaXBoPuPgqrNE5hoilqm4LJeRcGuLTVkdkM6thiKIFpvdJXAHJMAUbV3FxSRycFNh4XZ8gs/CJ+iWxA1VpFH2PDHW2U8bD9SahtrVeONvtpEul4QbHzI2SrDMcG9Wb0FqL9GbyMci6Cijxz5A32RrNx3MeQ4V+qiZBYBIQoHkFSwAE7VOeMjwjs8Bab/ZD8qH28q8oUZod0PqT8OcNcT6ZP8L0HByhM1rgV5hxorSfTXUi1wgkPbt+izRTDkadM9Ax56IpG+n5BPnSzOPICAQUUwpSCBaVaZ1v7I2OHIK3tXWutBsGWgL7lFIjQG0UefkWyR5JFFOBbxoKN2k0Po6WJ0WA7iK+V3J32ULnHum+ojaCkQsutlI89haQks8KGSQ96pStDKLFc7gdqrlPafCV7yTtVp+ZYaaT+iykMlQI6lEC4mlleqMMjyzuaWkzcl0Yc2Rjv4WV6hPyy6GtXpVxu3spkk+JW6fiF2QyMt7u7IznYh9NzePjshOLkFuTG910T4Woa+aeMl7WlrhXuG13YuLi0eZltSsycODNwcQXtJ7mkEzg90roXgO4m+y3HUJZIsR8cXpjR2dLGyAudzcNnvW0s4paQcVydsbBHylY2tDurLITLPVW1v2TIdHkEW6Xj8uJP+R2oM7Ui5DjiPEb/wBj4Vw4PoYTcg1yc727+FPLCwNbQs6pS5EfLGAs00JlEzM1lwOnL3HZco2YtNDT3RqGBjsljZB7T3H7Ko6MeqAEjQQd1DBcyAPbseaHZBciE+mT4WxzGkYjwzQcKP3WeniuN2rA8hBqkBOzOTxEe4BdiyGGVsje4V2doETgfAVSh6f+0pvJvOi5QyIGEHwtHjUKpYD6VyTHIYndu4K3uHtoS0dcJ2g9gSuBCPQO9oJ7oBgsrujULqagjnzVZO51pGEd/KZ5tN2DYRI0Oe+2ndJgfrwlc3k2lwi13CRp2OqJXstVpWUO+leLdWoHsB8IMMZA2VpPZV+Mm+Dy0ojNGNqsWEOSPWylpoo5DZnCn8XfshGV0iLIcXPY3l8gLTzx3ECqPpknsrJI0UmjNDobYHhzAddlac3JjjpsQePtoo4YSU4Y5+E8ck4/qyeTFCS2jFdYLJw0hpY4NPMO0sk4Uz9+69N6xgMe0ktF1S86zYRiZMsLtBp1pVWVz7IQgovRWguy033Wj6a5vEC9gWs1iutxr5pGcOQRssnZS2WD8L/Vc0XfnSuv9zaJ0gvT5xVDurrJXvaaOuyvJpREjbY4geqeHhp38Kg9o5ClfhYBDO/9GhDJ30wEaKhdlXosygOxy0+NBCpxxgkj1V3sK/FNyjpx/L3VDNlZypoHbaeUfqmRUvtRncphAcPlDwKBbsfBRnKYHElC8ltbUShdwchkckHE2QaJXo3S5A+Nh7ryZj+DQQbNr0n6YyRkYUTwd0FmUxvwbPEuhraIxmu5QnFkIAo/yr8cljZtI2CSZdDwmc90o2uFBOtpNpbJk7XaTuY+FFYHZLzRs1F9zh42onuAVY5BvVpBJy7oWFQoe/iRarytHcdwphZ8qGVp3SWXQ8SJzmuNO0lEUfhQuhlcaaP3SGHJj8ErLKkqY3Fey0Im3pS+g0NtV4pHMrm02nyTu401pQeWJOaZQ6mwBpJ/K3ZXjf1Zmu/5mVpYWfFirC9X6tI+SohdE7QXrP0/i9axfTyWVI0eyRvdqthuSbRKb4UebdMmDg6+99kSfMGhoCC5WFP0XqcmHk92n2urTh4KmM5LwAbACax072aDCmdY4I1iTEAtOzVrLYsntHE9vuiEeW4AcSeR0E7loEew+JS3BY53eV5IQnIdz18FEM2QMkx4P/rYBSD5svGZ3HtaWI82cckRRkjZKovL324mx3Uc8oJGzx80mumAjoa/VPOT6JRS7OmOgUMyzbq/8q1JkAit2h80oeTamPZXk1dditp9AZZMToD3a5YqV1rU/RQEGQHE2X90rDF0z1HGoj8oVuN1IfC4OIANfZXowGj5U2UkW2u+6c1+1C13ypWbKVsSiYGxpdv4SDS7kUGFC8/GkrXV4VYTCu4XGdld01oei/G/f2T3BqGjLa0dwldmCtuS8gcXYRZxb8JZJGj4Qn8c0d3D+VXn6lemNc4/ZI5JIHBtheSVjRZpRRxz5zuGOw15d4CFYmW78S1+XHyiHdo8LfdJyMPIgacWRhHlo7hNjgp9sjlk4dICj6a4xAl1v8lUsjoMsZttn5FLaSe0IZ1DNEMbyaArZK7YJVSORybdnif9XOnNx+m42UQ0TNlq62RXZed43thLz3cf9LTf1J67J13rz8fkRi4p4sb8nyVl4YXltB1AEd0kmrOrHFpbDGNFYDgaRPpcYl6jBEe3Lkf0CHw6iFHwi3QAA7Jyif8A44+I/UpZS0PGLsl6hkl+c5zT/lpDsoudd/Kc9/LJbZ7/AO1JllhHFg0B38owehsndAedwY7Z0ojIZGEj48JnUHn1AwbtOi/tx8SNJmxEis4hjSXOVSR4BsFTZZHKwbCr40TsnKZC3/I1+gSmk6HY8b55WgB3AnbgNBbj6exmty4xEDTUmPBjwY/4YBopukd+l8LiRIQll6NiTbs0MQAkApEB2Bqgqw7gmv2VphHBSfZZkgaCO6mjvwoW8dKdgHhZijw7wnUmjXdPsfCFGMezLznjTWt+VPGM12y8D9lfZjhtEBTBteEnE67KDcecn3zH9ApPwvI2XONeLVwNUjQKoDaXiLZBHjNbVjalMTQ2mgKQCgo3PryslQtWRZJYyuHgbv5WX61nZWPkxvwZpIZL/NG6v5RzMlABWe9dhnfI4gnsAUYq5E8i4oaf6lfUXSwYp5Ip+P8A3ZshAOv/ANSeu9Wgfj3HA1+nGMbP7qDrrBM9zwO3lZ2WHi+xu10Kb9kvjj3RHE17yXvJJPcnurEcZ58dklJG01xb3V3pXH8UBOAOQ9qzY6XgdDFkOHEAj4R2CP8ACdMMH+bzblZhga1vIN0lkheYi8t18lTu9F4xoFSRte0OunNVf1C53G7XdSlMTuA1fdVcd/F3K9+E0W0TkkRZUPKcO+FHOT6daA7KzkNP5h3+FTmsjfYplIRxB05v8t0tF9M9KY7EdmvFuum/ZM6Z9P8A42P1sgvjYewAolaDGw29Pxfw8TiW/dNfkjLbK2LhPyM5nFx432W+6bjiCANIpA+i4PoRes4bPZabFp8QNbSdHTGNIcWsAHcWnxnVAJhPE7AK5nuOtKbYGWYiSNqwy6UEdAH5U7fc1FE2SBL+yRvYp2vhNoxRY0WnBlpGnypGlCi7bI+O011DztSlzacXE34CrEnuhQUyQkNb+YlVppCGkAVSV8lDuqOTLokmkrQUVM2QuHEHbkL6jgHiySMO2N0kHUGy5rvcODDQK03T+GXjBwAIPhNGKr+kcsmmYDNxyWFju5GigvUMbjA2Vvj8w+V6F1noTmf3oAXNPdvwsl1bFcyFw4m/IRTrTMpKS0BIG82iu/wkAPrRkaPIJGvMbeIGgdqzis9Z4dWh2TMy7NdiPiGN/cO1U6l1FrGcQfb4aEkEEssTS1wrwEO6pjuZJvv8JEmkW5IDZMjpp+T/APL/AEpoW/PwoZ9PAOj30lZIW+2u6ciWJmHYvYQ6Vkj5AGxvcL/xaTav8zI8RtG3mgvQIcOLG6fEwRx/lG62sqYspcaKgewYkBjFDiLFdk3Dx3ZmQAB7AdqWTbaaLJ7BEcCEY0AafznZKb9mbFDyXImA0wCmjSvRtDBQ7Kti2O+1asVpLNlpa0NdRd9lzNO0kPylbdghSFJ2nYpWYyKVRpUrXJ0JRbaRadf2ULApf5Qsmwe1wAP+lwk0oy63Ukeaano6jnP332kLtbUXLZKa5/lKwiSmmkoB1rMLIixp9ztAIll5AYxxcaaBZKxr8t2flumb+QGmD4CCVsKRJ6ZbH7RRpab6PzCcd0b/AMzXIJJGTANUUnTsh+HOTsNJ2s9OzZIWj0X1Y3Np1C9KlmfTmFmWXNIJ8hAn9XD+Ia7QorU4OZ6kLXWCKTqSb2cUscoK0Yvqv9P2bkxZyD/1Kzg6dNjNNscf0C9XyctoAadcjSdH03HLBTGkV5C13KkZZHFfY8vjyzCwuexwIFADwoswy5dPjhedd+JXqc3RsJ8TmyQMLSO9J+Ni4YhYGMZQA8J1GwPN6R4vP0nPmePSxJS6vik7E+nOpz5bIpY3MJ3seF7U+LHZsNAr7Ie7Mx25BYQ2wEeC8sHzSfSAPTvpTAw4g/Ij9SQCy8qLqZ9MBkJJb8fCMZ2eHtLWdkMbFzfzd/tLNJ6RXFilL7SIcHHcD6kv7K6C5z/skcR2TohycAFrpHaopIt4zSRfyrBNAD4TI2lrRSc7vSiyTdsQ7OlI3wPCa0Udpbs6QEZIDrSkYPKjjCtRgfCYRsew6+yd6gTCQB2TNfK3+CMpuoDWioXO1RSyEk6PZRPsKjZ0CPcoJX3+yc4HuqmXM2OM2fspt2NdAD6oz+LG4sR98n5vsEOwQGjQop/V8Z34oz3ya4WCVFiuANFOlQcbT2HYBzYOQ0pJMUHsP2VaCeqrsicUocLpai1gt+O4DsiOB1N2LEGPshugpixj+4UD8cUdA0g4sVxUlTHZHWPUfvQHZaDpXU2z47XB/hZF+I49wn40UsNhjiAgk09Ep4U1Rr+odRbHA93PsEO6d1Vhj4l226QaZkk2pHuIXR4/DTdJrd2IsCqmHMzqrQ0hmygsccsuS7IkdsnsPhTBgA3sp7Gmhf7ouNu2PDHGPQ8GzfhPLg0JjnNArsoHym6CNUWSJXvJP3VvBDu7gqcDDI4UEYgaGtApI2LOVKh7DSTlyJvwlcmt13SsiP3R2uaaFpCb8Jzf0/ZARk0BLu6tNaQLCqxA/ClLiNI+BJDi4mwAU8RggW3/AGnQR8vc79lP7vhb/STdgPymOFm/CloA9lFM6haLZ12VciSr8Ad0D6jIZCB/jekVl5TB5GmNH8lB8oW6wdoRQrlboj9kmOYpB37IPkY8kD6P8oo72nXhPtk8YjkG/B+6p2aL4sEwzuB2dIxi5I9MEn9AheVhvhcSLcz5CjilLBs9hpbpnQpJmminaXbPlI2f3EAoLDO6zR0nY+S7kLPdZsZMN8wdJ4LT9ihoyRve1YimFgEhGgWWSB3TgRWgovUaPPlNdktaOPymUUCyckX4BKb6zW78qhJlEkqL1Cdg7+FnJIyRcdPy8pIuUj6HlRQxl9cdE6KLdPxC0Dl3U2xnJJFnEi4gWPd5+6u6FeNJrRxamOdsJGczds57vuua49ymnbgE80QgZjuVmlIw7UYGtKWNt68fbwsKyVjjvWvsp4Yy/wBzuyZFH5I0rIIIseFm6It2yUHQACdxTGu7J/If+lKn7AZ0TED3C1RzcsDiw93mly5Oy7JYwOLQKqtIJkgB7tb7LlyMSceym43d+EwWTyC5cmLk7JNhp7FdLiwzu23ia7gLlyKegdFZ3Tns5OjNjuqzInxAWP8Aa5cmpaY8JN6HtcRd6Cl9XsVy5KUF9dw/lIZXFy5csEe0F5ryieNg+wciFy5aKFk6COPjBgsAK+1oaLGly5AjJ2OfImONhcuQYEOjqhQUgAXLkEBj4mkGyrUbBdrlyxOY+9V4T2uB1/pcuUmIiVtAa38JeQ+Fy5F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7910" name="AutoShape 22" descr="data:image/jpeg;base64,/9j/4AAQSkZJRgABAQAAAQABAAD/2wBDAAkGBwgHBgkIBwgKCgkLDRYPDQwMDRsUFRAWIB0iIiAdHx8kKDQsJCYxJx8fLT0tMTU3Ojo6Iys/RD84QzQ5Ojf/2wBDAQoKCg0MDRoPDxo3JR8lNzc3Nzc3Nzc3Nzc3Nzc3Nzc3Nzc3Nzc3Nzc3Nzc3Nzc3Nzc3Nzc3Nzc3Nzc3Nzc3Nzf/wAARCADnANoDASIAAhEBAxEB/8QAGwAAAQUBAQAAAAAAAAAAAAAABQECAwQGAAf/xAAzEAABBAIBAwMCBQQCAgMAAAABAAIDEQQhEgUxQRMiUQZhFDJxgZEHI0KhFVKx8DNTYv/EABkBAAMBAQEAAAAAAAAAAAAAAAECAwAEBf/EACMRAAICAgICAgMBAAAAAAAAAAABAhEDIRIxQVETIgQyYXH/2gAMAwEAAhEDEQA/APVbDhpRy6jTm+0b8pkxppWLIoTuN0exTYhsn5Syiz9kjPb27JWHyWmGh+qa6Tj5ULpg1t2qr5w94FonRjx32XfxNHupYsnm7ugksoa6i5Rtzgx9h1o9dnR8Sa0acTtdq1Kx4sbWUb1OnE8vKtwdYDrF9kHJCv8AGfg0ZdvvpMc6xSFx57XAe5TDMbV2t2T+Fou8tJzBu1Sbkts7CWPMAcST2TJAeNhAOPJWmnSFMy2kkWrsM447KatEJwaLCRxpMEgd2KX8zlqJUSNdpK7sowQEnIlA1EoAAXWKTezdd02iO6ABBt1rnmlxNKM/JWCKEt3tRF9UE4yCtFYYcSusKMklNsrBohbsUVHMPYngqOY0EoEUpbBNd1EHcRtPl3IFTyZeDtnSA+NXIiyJSL4lDpcirop2TPTjR7qg91kov+HpY4qiV07ni7JKqukJdr913NwftRTAtfbT3SOzo6JDIQ7ZTmzcT3O1Ue9wIvukLiRe0lGsKQ5hLQC6iCrceW5w4c9oLC5pO+6s8m8QQaIKeKM2EnZkwcK7p7OoF9g6rapwSf3WE7FJzy1vqOA7jSdJ+xdei5iZ7g8lxNWi2Nn8qaTW1n4nNdE0NHuq1PCHcS/YRjYk4xkaiPJLByvSuw5IdslZSDJe72kolBlffsqKn0cuTCg96lqRovfhC8fIsj7oiJND4QaOScKJuV7ScrCbfttRl96SsnQ+Q7FFRyOA13SPNKPvZKxqGlxc7SVoNpt0dKZptqw4oPtXWUjn0k5/+0sYrhw5BR5B0pDRaa1Shld7bISiopk8noV1VxY4tPZFDqTSE9acWSEkdxtBFcX7gaeUkEHx2VYSm+6SR/5iqj5eJ/8ACU9JaLheSkLg8cSaI7FCcnqDYBcjwAg2Z9TwQk+m6z9k69iyypGkmfVh7thQjNbHouCwub9T5EpJjBHxaG/81mciXPsHx8LcVZGX5KR6fFmNLiGkKcZQJG+68mi67mRSl4ku+4KuxfVeS17S9ugd0VqNH8yPk9agnbx2pHzgxOorLYPU48mFj4pm7APdEWZLgwCwU1Mqs8H5NBiTMawXV0p3ZFRgDR8rPNywCKVpmaD7b2jy1QycW7QVimLRfaynxZTvUonSotyBxpc6Xi0fKD0UVM0OLnhzg0FGI8kODRawrMssAINFF8DO5gC0YzT0yGXCu0a+OYOHdc13uQzHnAAJKuRyg1tBo4pQosvKYDaa1yW6WJCOobXNJJpMe+gAuaSB90Aok7p+vhRtNJ/IfCJisD/tMkI47C5pTHu9pASAKt3IbQjr4sfYoyW7GtoV1sjj+y3grh/dGSlcW20+VSne1jHPcapW8g047sIR1ZxGO4A+ChE9CekYvr3UpMnJexjiGjWig433tTzNJlefuoSSBVJ0edN2xHUFE4pxB7lMciSkxhKRKuAs0ECI+KaWFwMUjmH/APJpFcfr/UIgB6vL9QhgiIVlkBq6Wt+C0IMKN+ps4dw0/wAp+P8AVGWybk8WPsUGdGR4ScPha2+yyuL0eg9N+pYsgi3Uf17I8zqDZWija8hbyY62Eg+CCi3TOuzYzwyclzb7oWdMM9dnpYk5HSu4s5jqln+l57MmMOYQdIrC/ez3S1WzrjLkavDyLjDnHZRnHktoWPw8iiAtBhz8gE92jnywoOtN1SVzuw8qtHKK0pWuFWVjgktjnbcPsl5VoJj3kjSZGSQSVgE7SLtScwoRRFhciYgDgmu72mMdZKSR1s7qYUJIdmghPWhyjBpEeV6JVLP90Zaf2RHx6kmY2dtSFBurj+y/9EdzBxe4Ve0B6wSIj4Rgjtyy+pjhjc3HXkql+DeSZPTd6YdVgI3FGS40DtFGRcMdkL2cWuB5H5K6IwTPMnKjGviaXBoPuPgqrNE5hoilqm4LJeRcGuLTVkdkM6thiKIFpvdJXAHJMAUbV3FxSRycFNh4XZ8gs/CJ+iWxA1VpFH2PDHW2U8bD9SahtrVeONvtpEul4QbHzI2SrDMcG9Wb0FqL9GbyMci6Cijxz5A32RrNx3MeQ4V+qiZBYBIQoHkFSwAE7VOeMjwjs8Bab/ZD8qH28q8oUZod0PqT8OcNcT6ZP8L0HByhM1rgV5hxorSfTXUi1wgkPbt+izRTDkadM9Ax56IpG+n5BPnSzOPICAQUUwpSCBaVaZ1v7I2OHIK3tXWutBsGWgL7lFIjQG0UefkWyR5JFFOBbxoKN2k0Po6WJ0WA7iK+V3J32ULnHum+ojaCkQsutlI89haQks8KGSQ96pStDKLFc7gdqrlPafCV7yTtVp+ZYaaT+iykMlQI6lEC4mlleqMMjyzuaWkzcl0Yc2Rjv4WV6hPyy6GtXpVxu3spkk+JW6fiF2QyMt7u7IznYh9NzePjshOLkFuTG910T4Woa+aeMl7WlrhXuG13YuLi0eZltSsycODNwcQXtJ7mkEzg90roXgO4m+y3HUJZIsR8cXpjR2dLGyAudzcNnvW0s4paQcVydsbBHylY2tDurLITLPVW1v2TIdHkEW6Xj8uJP+R2oM7Ui5DjiPEb/wBj4Vw4PoYTcg1yc727+FPLCwNbQs6pS5EfLGAs00JlEzM1lwOnL3HZco2YtNDT3RqGBjsljZB7T3H7Ko6MeqAEjQQd1DBcyAPbseaHZBciE+mT4WxzGkYjwzQcKP3WeniuN2rA8hBqkBOzOTxEe4BdiyGGVsje4V2doETgfAVSh6f+0pvJvOi5QyIGEHwtHjUKpYD6VyTHIYndu4K3uHtoS0dcJ2g9gSuBCPQO9oJ7oBgsrujULqagjnzVZO51pGEd/KZ5tN2DYRI0Oe+2ndJgfrwlc3k2lwi13CRp2OqJXstVpWUO+leLdWoHsB8IMMZA2VpPZV+Mm+Dy0ojNGNqsWEOSPWylpoo5DZnCn8XfshGV0iLIcXPY3l8gLTzx3ECqPpknsrJI0UmjNDobYHhzAddlac3JjjpsQePtoo4YSU4Y5+E8ck4/qyeTFCS2jFdYLJw0hpY4NPMO0sk4Uz9+69N6xgMe0ktF1S86zYRiZMsLtBp1pVWVz7IQgovRWguy033Wj6a5vEC9gWs1iutxr5pGcOQRssnZS2WD8L/Vc0XfnSuv9zaJ0gvT5xVDurrJXvaaOuyvJpREjbY4geqeHhp38Kg9o5ClfhYBDO/9GhDJ30wEaKhdlXosygOxy0+NBCpxxgkj1V3sK/FNyjpx/L3VDNlZypoHbaeUfqmRUvtRncphAcPlDwKBbsfBRnKYHElC8ltbUShdwchkckHE2QaJXo3S5A+Nh7ryZj+DQQbNr0n6YyRkYUTwd0FmUxvwbPEuhraIxmu5QnFkIAo/yr8cljZtI2CSZdDwmc90o2uFBOtpNpbJk7XaTuY+FFYHZLzRs1F9zh42onuAVY5BvVpBJy7oWFQoe/iRarytHcdwphZ8qGVp3SWXQ8SJzmuNO0lEUfhQuhlcaaP3SGHJj8ErLKkqY3Fey0Im3pS+g0NtV4pHMrm02nyTu401pQeWJOaZQ6mwBpJ/K3ZXjf1Zmu/5mVpYWfFirC9X6tI+SohdE7QXrP0/i9axfTyWVI0eyRvdqthuSbRKb4UebdMmDg6+99kSfMGhoCC5WFP0XqcmHk92n2urTh4KmM5LwAbACax072aDCmdY4I1iTEAtOzVrLYsntHE9vuiEeW4AcSeR0E7loEew+JS3BY53eV5IQnIdz18FEM2QMkx4P/rYBSD5svGZ3HtaWI82cckRRkjZKovL324mx3Uc8oJGzx80mumAjoa/VPOT6JRS7OmOgUMyzbq/8q1JkAit2h80oeTamPZXk1dditp9AZZMToD3a5YqV1rU/RQEGQHE2X90rDF0z1HGoj8oVuN1IfC4OIANfZXowGj5U2UkW2u+6c1+1C13ypWbKVsSiYGxpdv4SDS7kUGFC8/GkrXV4VYTCu4XGdld01oei/G/f2T3BqGjLa0dwldmCtuS8gcXYRZxb8JZJGj4Qn8c0d3D+VXn6lemNc4/ZI5JIHBtheSVjRZpRRxz5zuGOw15d4CFYmW78S1+XHyiHdo8LfdJyMPIgacWRhHlo7hNjgp9sjlk4dICj6a4xAl1v8lUsjoMsZttn5FLaSe0IZ1DNEMbyaArZK7YJVSORybdnif9XOnNx+m42UQ0TNlq62RXZed43thLz3cf9LTf1J67J13rz8fkRi4p4sb8nyVl4YXltB1AEd0kmrOrHFpbDGNFYDgaRPpcYl6jBEe3Lkf0CHw6iFHwi3QAA7Jyif8A44+I/UpZS0PGLsl6hkl+c5zT/lpDsoudd/Kc9/LJbZ7/AO1JllhHFg0B38owehsndAedwY7Z0ojIZGEj48JnUHn1AwbtOi/tx8SNJmxEis4hjSXOVSR4BsFTZZHKwbCr40TsnKZC3/I1+gSmk6HY8b55WgB3AnbgNBbj6exmty4xEDTUmPBjwY/4YBopukd+l8LiRIQll6NiTbs0MQAkApEB2Bqgqw7gmv2VphHBSfZZkgaCO6mjvwoW8dKdgHhZijw7wnUmjXdPsfCFGMezLznjTWt+VPGM12y8D9lfZjhtEBTBteEnE67KDcecn3zH9ApPwvI2XONeLVwNUjQKoDaXiLZBHjNbVjalMTQ2mgKQCgo3PryslQtWRZJYyuHgbv5WX61nZWPkxvwZpIZL/NG6v5RzMlABWe9dhnfI4gnsAUYq5E8i4oaf6lfUXSwYp5Ip+P8A3ZshAOv/ANSeu9Wgfj3HA1+nGMbP7qDrrBM9zwO3lZ2WHi+xu10Kb9kvjj3RHE17yXvJJPcnurEcZ58dklJG01xb3V3pXH8UBOAOQ9qzY6XgdDFkOHEAj4R2CP8ACdMMH+bzblZhga1vIN0lkheYi8t18lTu9F4xoFSRte0OunNVf1C53G7XdSlMTuA1fdVcd/F3K9+E0W0TkkRZUPKcO+FHOT6daA7KzkNP5h3+FTmsjfYplIRxB05v8t0tF9M9KY7EdmvFuum/ZM6Z9P8A42P1sgvjYewAolaDGw29Pxfw8TiW/dNfkjLbK2LhPyM5nFx432W+6bjiCANIpA+i4PoRes4bPZabFp8QNbSdHTGNIcWsAHcWnxnVAJhPE7AK5nuOtKbYGWYiSNqwy6UEdAH5U7fc1FE2SBL+yRvYp2vhNoxRY0WnBlpGnypGlCi7bI+O011DztSlzacXE34CrEnuhQUyQkNb+YlVppCGkAVSV8lDuqOTLokmkrQUVM2QuHEHbkL6jgHiySMO2N0kHUGy5rvcODDQK03T+GXjBwAIPhNGKr+kcsmmYDNxyWFju5GigvUMbjA2Vvj8w+V6F1noTmf3oAXNPdvwsl1bFcyFw4m/IRTrTMpKS0BIG82iu/wkAPrRkaPIJGvMbeIGgdqzis9Z4dWh2TMy7NdiPiGN/cO1U6l1FrGcQfb4aEkEEssTS1wrwEO6pjuZJvv8JEmkW5IDZMjpp+T/APL/AEpoW/PwoZ9PAOj30lZIW+2u6ciWJmHYvYQ6Vkj5AGxvcL/xaTav8zI8RtG3mgvQIcOLG6fEwRx/lG62sqYspcaKgewYkBjFDiLFdk3Dx3ZmQAB7AdqWTbaaLJ7BEcCEY0AafznZKb9mbFDyXImA0wCmjSvRtDBQ7Kti2O+1asVpLNlpa0NdRd9lzNO0kPylbdghSFJ2nYpWYyKVRpUrXJ0JRbaRadf2ULApf5Qsmwe1wAP+lwk0oy63Ukeaano6jnP332kLtbUXLZKa5/lKwiSmmkoB1rMLIixp9ztAIll5AYxxcaaBZKxr8t2flumb+QGmD4CCVsKRJ6ZbH7RRpab6PzCcd0b/AMzXIJJGTANUUnTsh+HOTsNJ2s9OzZIWj0X1Y3Np1C9KlmfTmFmWXNIJ8hAn9XD+Ia7QorU4OZ6kLXWCKTqSb2cUscoK0Yvqv9P2bkxZyD/1Kzg6dNjNNscf0C9XyctoAadcjSdH03HLBTGkV5C13KkZZHFfY8vjyzCwuexwIFADwoswy5dPjhedd+JXqc3RsJ8TmyQMLSO9J+Ni4YhYGMZQA8J1GwPN6R4vP0nPmePSxJS6vik7E+nOpz5bIpY3MJ3seF7U+LHZsNAr7Ie7Mx25BYQ2wEeC8sHzSfSAPTvpTAw4g/Ij9SQCy8qLqZ9MBkJJb8fCMZ2eHtLWdkMbFzfzd/tLNJ6RXFilL7SIcHHcD6kv7K6C5z/skcR2TohycAFrpHaopIt4zSRfyrBNAD4TI2lrRSc7vSiyTdsQ7OlI3wPCa0Udpbs6QEZIDrSkYPKjjCtRgfCYRsew6+yd6gTCQB2TNfK3+CMpuoDWioXO1RSyEk6PZRPsKjZ0CPcoJX3+yc4HuqmXM2OM2fspt2NdAD6oz+LG4sR98n5vsEOwQGjQop/V8Z34oz3ya4WCVFiuANFOlQcbT2HYBzYOQ0pJMUHsP2VaCeqrsicUocLpai1gt+O4DsiOB1N2LEGPshugpixj+4UD8cUdA0g4sVxUlTHZHWPUfvQHZaDpXU2z47XB/hZF+I49wn40UsNhjiAgk09Ep4U1Rr+odRbHA93PsEO6d1Vhj4l226QaZkk2pHuIXR4/DTdJrd2IsCqmHMzqrQ0hmygsccsuS7IkdsnsPhTBgA3sp7Gmhf7ouNu2PDHGPQ8GzfhPLg0JjnNArsoHym6CNUWSJXvJP3VvBDu7gqcDDI4UEYgaGtApI2LOVKh7DSTlyJvwlcmt13SsiP3R2uaaFpCb8Jzf0/ZARk0BLu6tNaQLCqxA/ClLiNI+BJDi4mwAU8RggW3/AGnQR8vc79lP7vhb/STdgPymOFm/CloA9lFM6haLZ12VciSr8Ad0D6jIZCB/jekVl5TB5GmNH8lB8oW6wdoRQrlboj9kmOYpB37IPkY8kD6P8oo72nXhPtk8YjkG/B+6p2aL4sEwzuB2dIxi5I9MEn9AheVhvhcSLcz5CjilLBs9hpbpnQpJmminaXbPlI2f3EAoLDO6zR0nY+S7kLPdZsZMN8wdJ4LT9ihoyRve1YimFgEhGgWWSB3TgRWgovUaPPlNdktaOPymUUCyckX4BKb6zW78qhJlEkqL1Cdg7+FnJIyRcdPy8pIuUj6HlRQxl9cdE6KLdPxC0Dl3U2xnJJFnEi4gWPd5+6u6FeNJrRxamOdsJGczds57vuua49ymnbgE80QgZjuVmlIw7UYGtKWNt68fbwsKyVjjvWvsp4Yy/wBzuyZFH5I0rIIIseFm6It2yUHQACdxTGu7J/If+lKn7AZ0TED3C1RzcsDiw93mly5Oy7JYwOLQKqtIJkgB7tb7LlyMSceym43d+EwWTyC5cmLk7JNhp7FdLiwzu23ia7gLlyKegdFZ3Tns5OjNjuqzInxAWP8Aa5cmpaY8JN6HtcRd6Cl9XsVy5KUF9dw/lIZXFy5csEe0F5ryieNg+wciFy5aKFk6COPjBgsAK+1oaLGly5AjJ2OfImONhcuQYEOjqhQUgAXLkEBj4mkGyrUbBdrlyxOY+9V4T2uB1/pcuUmIiVtAa38JeQ+Fy5F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7912" name="Picture 24" descr="http://static.mediamatic.nl/f/gsnd/image/1547-423-4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4000504"/>
            <a:ext cx="1406052" cy="863477"/>
          </a:xfrm>
          <a:prstGeom prst="rect">
            <a:avLst/>
          </a:prstGeom>
          <a:noFill/>
        </p:spPr>
      </p:pic>
      <p:pic>
        <p:nvPicPr>
          <p:cNvPr id="37914" name="Picture 26" descr="http://escuela.med.puc.cl/publ/AparatoRespiratorio/images/58Tratamiento3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428604"/>
            <a:ext cx="1436212" cy="1571612"/>
          </a:xfrm>
          <a:prstGeom prst="rect">
            <a:avLst/>
          </a:prstGeom>
          <a:noFill/>
        </p:spPr>
      </p:pic>
      <p:pic>
        <p:nvPicPr>
          <p:cNvPr id="37916" name="Picture 28" descr="http://www.bricoinventos.com/wp-content/uploads/2011/06/1960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2214554"/>
            <a:ext cx="1362435" cy="1089948"/>
          </a:xfrm>
          <a:prstGeom prst="rect">
            <a:avLst/>
          </a:prstGeom>
          <a:noFill/>
        </p:spPr>
      </p:pic>
      <p:pic>
        <p:nvPicPr>
          <p:cNvPr id="37918" name="Picture 30" descr="https://encrypted-tbn0.gstatic.com/images?q=tbn:ANd9GcTuFTWeybBDLJGDRTeXX86YvD_uLvyZdURqvsBFGYIqu2kKr3xb_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4929198"/>
            <a:ext cx="1422410" cy="1428760"/>
          </a:xfrm>
          <a:prstGeom prst="rect">
            <a:avLst/>
          </a:prstGeom>
          <a:noFill/>
        </p:spPr>
      </p:pic>
      <p:sp>
        <p:nvSpPr>
          <p:cNvPr id="37920" name="AutoShape 32" descr="data:image/jpeg;base64,/9j/4AAQSkZJRgABAQAAAQABAAD/2wCEAAkGBhQQERUSExQWEhUWFSIYGBcWFxseGxwYHhsbICQcHhwhHCciIiIlHSQgIi8gIycpLCw4Hx8yODAqNigrLCoBCQoKBQUFDQUFDSkYEhgpKSkpKSkpKSkpKSkpKSkpKSkpKSkpKSkpKSkpKSkpKSkpKSkpKSkpKSkpKSkpKSkpKf/AABEIAKAAeQMBIgACEQEDEQH/xAAcAAACAwEBAQEAAAAAAAAAAAAGBwAFCAQDAgH/xABLEAACAQIEAgQGDwYFAgcAAAABAgMEEQAFEiEGMQcTQVEIFBgiMmEjNURSU2VxdIGDkaSzw+MVM0JiodMkcoKSwUOxFiU0Y2STwv/EABQBAQAAAAAAAAAAAAAAAAAAAAD/xAAUEQEAAAAAAAAAAAAAAAAAAAAA/9oADAMBAAIRAxEAPwAS6IujiDOPGevklj6nq9PVld9fWXvqU+9HL14Y3k4UPw9V9sX9vFL4M3u/6n8/Di4gzlaOlmqWFxFGz2HbYbD6TYfTgFVmnQTlVKnWT1s0KctTvCov3C8e59QxQw9H2RyfuaqvqAOZhgaQD6VpyMMjhXgJZLV2YAVVXL59pPOSFW3EcaNcDTe1+/Bzso7gB9AGAQeX9HOQzEr+0J4nBtonMcTX9QkiUnfbBIng50BAIqKkg7ghouX/ANeDXPM1p5PFRJFFVUtS/ViUlXVZG9AWIIIcgrqB2Okduw6Mtly1ZKjKXFXSozdbQl9WlgfO6l9yrD4M37fUMBXeThQ/D1X2xf28TycKH4eq+2L+3hj8P55HXU0dTFfRItxcWI3sQfWCCPoxY4BT+ThQ/D1X2xf28TycKH4eq+2L+3hitxLTCfxfr4+tvp0ahfUbkKewMQCQp3PdizwCn8nCh+Hqvti/t4nk4UPw9V9sX9vDYxMAp/Jwofh6r7Yv7eJ5OFD8PVfbF/bw2MTAZz6VuiamymjSeGWZ2acRkSFLWKSNfzUBvdR/XCoxo7wjfayH54v4U+M44B4+DN7v+p/Pwe9MOYxRZTUJI5jMy9XHYEln9ILt3hSCcAXgze7/AKn8/DK4kjvmOWX3HWTbHlfqDY27xvv6z34Cy4Vz6OupIamL0ZEBt71hsV/0m4+jFthUdHFZ+zc1rMnbaNnM9N6gQCVHq027f4D34a+AU3S5K2WxSvGPY6l0kUW2jrI5UfWB/wC4gN+QuhPNjj96PuLHWjVKWlkraiWR5pnX2KBJJG1FTKw3KggWUNyxOkXI5pFgmzGdWh8fiXxaIERLC0hBLtbW76O0WtvYHF3DxLVzQxplNAEgsBHNUkRR6OwpEDrZbdpt2bG+Ar//AAXV6JHrcwFDS3MrQUV0RSxDNeVvOsTckAbljbuxw8I581aWymCpeeOKUl6sFtRo7AhA5sesLHqy21gCR2YvabovapZZM1qpK9lNxEPMgU/5B6Xym3yY94aGOizmBEVIopqFoYlQWGqKTrCtu/SxP0NgOPLsmSTh8pCoRlV5YtO2meOVnU33Nw6gHt5jBtkmYippoZxyliWT/coP/OBOizJMtNTS1eqKOSeSSCQIzI6TNq0XVTZ1YkaTa+xF+zt6Lq9ZcsgVTqMIMB2tvExUbetQp+nAFmJiYmAmJiYmAVXhG+1kPzxfwp8Zxxo7wjfayH54v4U+M44B4+DN7v8Aqfz8M3NW15rRIN+rhnlYDsB6pFJHrJax9R9eFL0AZslJBmdRJ6MaRMe8/v7KO8k2AHaSMX2fZdmcEMmaOqPI5jmkiVmD00cD61RTezpoLdYthuSd7HAWnS5lj00lNnNOt5KRwJgP4oCd7/Jcrfue/ZhhZTmkdVDHPE2uORQyn1H/AJ7CMfSNHUwg7SRSp27hkcf9iDgA4MmOUVrZRKfYJS0tDI3cTdoSe0g7j6ffDAE/HPDxraXQoDvHIkyI3oyNGb9W3qYXW/ZcHsti2ynMlqYllS4Dc1bZlYbFGHYym4I7xj2lqkQgMyqWNlBIFz3C/P6MDkP+FzUxgkRVsRkA7BURaQ1u4vGQSO0oT34AowE9KmXTGCGrpgXmopxOFXmycnW3b5vMdoBwbYmA5crzFKmGOeM3SRA6n1EXxQ5XReK5nUKD7FVoJ1XumSySW/zKY2+XVj44SgFJU1dCLhNfjUAvsIpfSRR2BZVc2/nHfjj6Tc9ECwxwXfMGkHisaWLXOzFx8HpuGvtyO2m4Cx4t41WjK08SGprJR7DTpzPPz396g7Se4+u3bwpltRBT2q5vGJ3YyORsqlreYg7FXkO/c7XxU9H/AAOaFXnqG6+tn86eY7n/ACKbeiNvlt3AAF+AmJiYmAVXhG+1kPzxfwp8Zxxo7wjfayH54v4U+M44A/6PapoaKrnC6lgq6KWQD3iSzE/1tjT0sSTRlWAdHUgjmGVhb6QRjN3RhNEuVZ111tJgjUA9rkThAPXr04dvRhVl8sp0ZrywoIpVIIZHUegykAghdPMd2ArujfN+pabKZieuo2Ij1c5KYm6MO+wIB/047+kvhk1tEWjH+Ipz18DAbiRN9I/zAW+XT3Y6uLOFTVaJ4HFPWQm8M1r7dsbj+JGFwR2Xv8vLlfH6CRaauQ0NUdgsh9jkPvopOTD1GxFwMAHZHm9LU0ELTxRZhW10rXhZgXAaRgSt9RjjjRSRaw80b33x68R5pNl81JT1BLCKsjakqCLl4WPVyRSnskWN/SPpDfmMF1ZkElHKaqhRXDG81KSFD3Ny8THZJL7lTZH7bHzsCvSdndNmFBoiJ8djnQxU5W1QsuoAjqj5x83Ubi42BvbfAMDiDianoIjLUyrEvZfmx7lUbsfkGFxmXSvVVrQw5fTtSrUSdXHVVa2QmxNlFiLm23Putfla8NcD0mYxmuqZnzN50Kh5V0rGLsCscQ/dkHbmSCLg4FKwTRTQ0SVs2ceKzrKtLFCtx1ZuizVOohQDa+x7Rt2B3ZtQ12SmLNaqsavkUmBoQuldMqmwVr3/AHiofRF7faY8BcIyQl66sIkrqndz2RJ2RJ3AC1/ktva5FuKMzq4jTT5rLSxQeMpeiS5OjcdYz3uxjaz2UEbfQaqt6e6qeoaPL6MSoNhqWR3Y9jWQjSPVv8vcDwxMI6rPFFcSQviii3mq0cf9Sxb7Ti5pOlWty/Smc0TxqW0ioiF1Pyi5BPM7EG3JcA2MTHLleaRVUSTwuJI3F1ZeRHL+huCOyxx1YBVeEb7WQ/PF/CnxnHGjvCN9rIfni/hT4zjgGH0YwgU9RUN6FNV0kr3NrRk1EbH5QrkgjcWuMOWLKosmrYni19TWsIJTJIzkTAExNqYk2I1R2v2phe+D7liVUGZ08m6SpEjW52YVA29Y5jDO4Ypkr8t8Uq1ErRE0s4Pv4jpDX5gldLg89wcAX4quI+F6fMIupqYxIvMdjKe9WG4OKCesrMpXzlkzKkUbMtjVRjuYbCVeXnCzDtvzx45b01ZXM2kzmFu6ZGXfuJsR/XAcP7KzTJwBSMc1pRygmYLPGO5ZP4h8o25ae3HPnvSJXBoI4suNLNUsIY5amRPNZu5V84gc97Ado3weQ8U0ji61VOw7xNGf/wBYEc9zGDMs0y+np3SbxaRqmWSNgwQKLKhIuLs5Fxe4t8mAoc/4OrctpHEdRLU0jyiWqjiUJUWYDrOqYXAQtuUAFh28zimyjiiJ6dupqIcky9CRoiKvWznlc82U/wA1j9IsQ+cLbj7hem66nWkp40zGWQNDIg0iMIyu00gXZgvLcG5YDfABUGQRV1ZSRrl00MEtQGarrGdppxHGzlLNewZVPy27Ox45Vk0NKnVwRJCnPTGoUX7zbmfWcA3E3EJbLzNNpiqqCpjeRNQALowJ0XO6yQsxUcze3MHBLxTnssND43ShZVVRI1wTeEjd135qCHsb3CkWuRgL3xhdejUNdtWm4vpva9udr9uPitoUnjaKVFkRxZlYXBHrGFNl3SBRZvPHBUoaeqV1jp6mB7N1hXzjG45KXFgGuGDLcbnB7wznUpklo6or4xD5wZRYTQH0ZQvYb3VgNgR3EYAB4jppeF5VqaQlsvlkAlpWN9LkHdGO4uAbHvABuCLNqhrUnjSWNg6OoZWBuCDj9rKNJo2ikUOjqVZTyIIsRhbdHFI+VZjVZSzFoCvjFKWO5UkBgO899vek23wHj4RvtZD88X8KfGccaO8I32sh+eL+FPjOOAePgze7/qfz8H81QmXZqzSOI4a9BYsbKKmLa3cC8ZHylPkwAeDN7v8Aqfz8ODPeHaeui6qpiWZOwMNwe9TzB9YOAssVOZ8J0dSS01NBKx5s8alv91r/ANcCVX0X1MQ/wOa1cFh5kcrdYgHYouQQOQ/it68V4yniWMCPxqmkFiOs0re/Ze6A/TY4Dz6ROAcpp6dtFMq1UwMdNHGzBnmbZbJqtZSQSeQ+nB/wrkKUdNHGsMML6B1ghWyl7b7m7Nv2sScLaTo4WKRK/Oa1UaM3DxyuGZxYgmRrHa20cSrb7cfVJnU9e3/kkEyKCQa2rnmMfcdMbOwbv3Bt3DAH3EnGcdIywIrVNVJ+7p4/SP8AMx5Ig7Xb17G2Jwzw68TSVVS/W1cwAcj0I0BJEMf8i33PNjcnuHPwRwGmXK8jOaiqmN5qh/SY9w7l9Xb29gBTgKjM+EqSpmSonp45ZYxZWdb2G+1uRsSSLg2wnunTpDk605ZTkoqgdcV5sWAIjFv4QCLjtO3Zu3+MOIDQUc1UI+u6pb6NQW+4HpG/K9+RPcDhGcScFzOgzaAJNHUyJUNKHkL0xN9QOncorG+sDUugXGxuAlk3CMkrUyQm9VLLdQrj2NVGrU66bgWs4kVmUi42Iw8KzMpZoxVKtsxyttNREP8Aqwkefp/kkT2RDbYrb147+jrhejooDVrPHUyOCZaoMugXOoqttkXUbkbG/PuAjxh0m0cWbU0tKxmYXgqurF0khY7KD/GytcjSCDyvvgG/l1elREk0bakkQOp71IuMAPS/RyRGizGBby0tSqnew6uQ6bE9xay/6jgm4GyF6GlNMxBRJZDERf8Acs5dQQRsRqIt6sXdVSJKhSRQ6nmrC4wCv8Iz2sh+dp+FPjOWNG+EWtsrhHdVp+FPjOWAePgze7/qfz8PLCN8Gb3f9T+fh5YCYBMy6RJKiR6bKYPHJVJV52OmnjPrf+M+pftOLDpIkkakWlhcxy1cq06sOYVjdz8gjDE4vMjyWKigjp4V0RxrYD/k95J3JwAVR9Ea1EgqM1nevn95fTCnqVRY2+wHuwf01KkSLHGoRFFlVRYADsAHLHriYCYmJij4x4uhyumaomPLZEB8537FH/J7Bc4Af6Z87jp8uMb6P8RIsV3GrQpOppNHNtAFxbkdJwruDc0rY2anyurhKO11hdNN7hwWj6wXbTpW++7HkQCcHPRxws2YSHOcxCyyTf8Ap4mW6xRA7EBh/t9R1c22+ukTNxU5rluXxDVoqkllZdypFyEv2HQGYi/LScBSUPRvVV80gq6KjpBq8+dI2DEFR5sUYfQSDt1jDvO9tz7hToqoMtYSRRGSVeUsp1MPk5Kv0AYLxiYCYmJiYBVeEb7WQ/PF/CnxnHGjvCN9rIfni/hT4zjgHj4M3u/6n8/DywjfBm93/U/n4eWADuk5Xjp4a2MFjRVCzsq82iF1kH+xib/Lgqoa1J40ljYOjqGVhyKkXBx7MtxY7jAPmnBNVTXbKalaVSSzU0i6odVjulwSlyd1G3bt2gc4mFbk3F+bxqZZYEr443KTpEvV1MLi2oaLlXsDcab6gVNxfDDynPYaqBaiJw0bC9zta3MMDyI5EHlgPvN82jpIZJ5m0RxrqYnu/wCSTsB2kjCgi4YqeKBLWVLNTQBStDHfYH37C24NrE9u9tgMXxy88R1HWu5GVwPaJBceMyL6Tn+QG6jv35b4ZccYUBVAAAsANgAOwDAJqPh+pheGKjy56CtRxqqlk6ynaLTZtbE3IOxEZFwQLcsXfRzw3Gap6lD1kNPqhimbdp6hj7PUk+s+xggkWB9eLrjyuad4crgcrLUnVMytZo6VTd223Gv0ByuScFdFRJDGkUahERQqqOQA5DAe+JiYmAmJiYmAVXhG+1kPzxfwp8Zxxo7wjfayH54v4U+M44B4+DN7v+p/Pw8sI3wZvd/1P5+HlgJj5kkCgsSAALknYADtJx9YHuPMqSpopI5alqSHnLItt4h6SEnsYbbermLggNcB8RrV1WZZjYQ0nmRrIxsH6oPeQ35WUr9FhzBwKZdwxDnlfLNSQvSUGtuvnDOrVTE+cii9ghO5Fu0k7kAX+ScN/tSFIRE1HlEdjFFylqiDfXIeaoTvbmx3vyszKOjSGNYo1CIihVVRYADkAMB+UVEkEaxRKERFCqqiwAHYMcXE3EEdBSyVMvooNlHNmOyqPWzWH9ezFmzWFzsBhWZVmn7ezgSKoegy++gn0ZJzsH7jbmvcAD22wBdwVw68CvVVHnVdUQ8x94P4Yl/lRbD1m57rE2JiYCYmJiYCYmJiYBVeEb7WQ/PF/CnxnHGjvCN9rIfni/hT4zjgHj4M3u/6n8/DyxlXoz6TP2L1/wDh/GOu0f8AV0adHWfyNe+r1csHPlM/F/3n9DAPHFfneQQVsXU1EYlj1BtJJAuOXIj7MJ7ymfi/7z+hieUz8X/ef0MA70QKAAAABYAcgO7H1hHeUz8X/ef0MfnlM/8AwPvP6GAuulzjCaWVclok1zTraUi/mq49Hbl5vnMTsF9RODngbhNMroo6ZbFh50jgenIebf8AYD1AYQuRdK1PSVtRXLQM0s5v51WToBsWA9h31Nvc8tgLW3KPKZ+L/vP6GAeOJhHeUz8X/ef0MTymfi/7z+hgHjiYR3lM/F/3n9DE8pn4v+8/oYB44mEd5TPxf95/QxPKZ+L/ALz+hgLzwjfayH54v4U+M44Y/SP0v/tilSn8V6jTMJdXXa72R1tbq199e9+zC4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7922" name="Picture 34" descr="http://www.prospectos.net/files/chibroxin%20solucion%20oftalmica-figura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86446" y="2143116"/>
            <a:ext cx="868686" cy="1143008"/>
          </a:xfrm>
          <a:prstGeom prst="rect">
            <a:avLst/>
          </a:prstGeom>
          <a:noFill/>
        </p:spPr>
      </p:pic>
      <p:pic>
        <p:nvPicPr>
          <p:cNvPr id="37924" name="Picture 36" descr="http://www.sccp.org.co/plantilas/Libro%20SCCP/Imagenes/trauma/aitp/intraosea_adolescent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4" y="3643314"/>
            <a:ext cx="1500198" cy="1128249"/>
          </a:xfrm>
          <a:prstGeom prst="rect">
            <a:avLst/>
          </a:prstGeom>
          <a:noFill/>
        </p:spPr>
      </p:pic>
      <p:pic>
        <p:nvPicPr>
          <p:cNvPr id="37926" name="Picture 38" descr="https://encrypted-tbn0.gstatic.com/images?q=tbn:ANd9GcRKTtDiK-G6DoT2nJ78v_2cmcL27Ply2qrB2sPwWmdYb9dHHS1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3643314"/>
            <a:ext cx="1284347" cy="1143008"/>
          </a:xfrm>
          <a:prstGeom prst="rect">
            <a:avLst/>
          </a:prstGeom>
          <a:noFill/>
        </p:spPr>
      </p:pic>
      <p:pic>
        <p:nvPicPr>
          <p:cNvPr id="37928" name="Picture 40" descr="http://www.portalesmedicos.com/images/publicaciones/1007administracion_farmacos/topica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8" y="3571876"/>
            <a:ext cx="1214446" cy="118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Problemas para enfermería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Uso </a:t>
            </a:r>
            <a:r>
              <a:rPr lang="es-CL" dirty="0" smtClean="0"/>
              <a:t>de </a:t>
            </a:r>
            <a:r>
              <a:rPr lang="es-CL" dirty="0" smtClean="0"/>
              <a:t>alimentación </a:t>
            </a:r>
            <a:r>
              <a:rPr lang="es-CL" dirty="0" smtClean="0"/>
              <a:t>con preparados orales (buscar la mejor alternativa)</a:t>
            </a:r>
          </a:p>
          <a:p>
            <a:r>
              <a:rPr lang="es-CL" dirty="0" smtClean="0"/>
              <a:t>Abundantes interacciones farmacológicas </a:t>
            </a:r>
            <a:r>
              <a:rPr lang="es-CL" dirty="0" smtClean="0"/>
              <a:t>aparecen </a:t>
            </a:r>
            <a:r>
              <a:rPr lang="es-CL" dirty="0" smtClean="0"/>
              <a:t>con la alimentación</a:t>
            </a:r>
            <a:endParaRPr lang="es-CL" dirty="0" smtClean="0"/>
          </a:p>
          <a:p>
            <a:pPr lvl="1"/>
            <a:r>
              <a:rPr lang="es-CL" dirty="0" smtClean="0"/>
              <a:t>Disminución efecto terapéutico</a:t>
            </a:r>
          </a:p>
          <a:p>
            <a:pPr lvl="1"/>
            <a:r>
              <a:rPr lang="es-CL" dirty="0" err="1" smtClean="0"/>
              <a:t>Quelacion</a:t>
            </a:r>
            <a:endParaRPr lang="es-CL" dirty="0" smtClean="0"/>
          </a:p>
          <a:p>
            <a:pPr lvl="1"/>
            <a:r>
              <a:rPr lang="es-CL" dirty="0" smtClean="0"/>
              <a:t>Inactivación </a:t>
            </a:r>
          </a:p>
          <a:p>
            <a:pPr lvl="1"/>
            <a:r>
              <a:rPr lang="es-CL" dirty="0" err="1" smtClean="0"/>
              <a:t>E</a:t>
            </a:r>
            <a:r>
              <a:rPr lang="es-CL" dirty="0" err="1" smtClean="0"/>
              <a:t>tc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27650" name="Picture 2" descr="Resultado de imagen para le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72008"/>
            <a:ext cx="357190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Dilución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</a:t>
            </a:r>
            <a:r>
              <a:rPr lang="es-CL" dirty="0" smtClean="0"/>
              <a:t>rocedimiento </a:t>
            </a:r>
            <a:r>
              <a:rPr lang="es-CL" dirty="0" smtClean="0"/>
              <a:t>mediante el cual se obtienen, concentraciones y dosis requeridas de medicamentos a través de fórmulas matemáticas</a:t>
            </a:r>
            <a:endParaRPr lang="es-CL" dirty="0"/>
          </a:p>
        </p:txBody>
      </p:sp>
      <p:pic>
        <p:nvPicPr>
          <p:cNvPr id="81922" name="Picture 2" descr="Resultado de imagen para dilucion de medicamen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928934"/>
            <a:ext cx="1582101" cy="3414009"/>
          </a:xfrm>
          <a:prstGeom prst="rect">
            <a:avLst/>
          </a:prstGeom>
          <a:noFill/>
        </p:spPr>
      </p:pic>
      <p:pic>
        <p:nvPicPr>
          <p:cNvPr id="81924" name="Picture 4" descr="Resultado de imagen para jering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86190"/>
            <a:ext cx="3857652" cy="244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Tablas</a:t>
            </a:r>
            <a:endParaRPr lang="es-CL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214555"/>
            <a:ext cx="6053160" cy="394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3894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7"/>
            <a:ext cx="848801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357158" y="5715016"/>
            <a:ext cx="84296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Facilita la supervisión  verificando correcta indicación de medicamentos de alto riesgo</a:t>
            </a:r>
            <a:endParaRPr lang="es-C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/>
          <a:lstStyle/>
          <a:p>
            <a:pPr algn="ctr"/>
            <a:r>
              <a:rPr lang="es-CL" dirty="0" smtClean="0"/>
              <a:t>Dosis antibióticos</a:t>
            </a:r>
            <a:endParaRPr lang="es-CL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19227" cy="34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 redondeado"/>
          <p:cNvSpPr/>
          <p:nvPr/>
        </p:nvSpPr>
        <p:spPr>
          <a:xfrm>
            <a:off x="1071538" y="5786454"/>
            <a:ext cx="742955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 establecen dosis , supervisión activa 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Bibliografia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L" dirty="0" smtClean="0">
                <a:hlinkClick r:id="rId2"/>
              </a:rPr>
              <a:t>http://</a:t>
            </a:r>
            <a:r>
              <a:rPr lang="es-CL" dirty="0" smtClean="0">
                <a:hlinkClick r:id="rId2"/>
              </a:rPr>
              <a:t>www.ispch.cl/anamed/subdeptoregistro/definicion_medicamentos</a:t>
            </a:r>
            <a:endParaRPr lang="es-CL" dirty="0" smtClean="0"/>
          </a:p>
          <a:p>
            <a:endParaRPr lang="es-CL" dirty="0" smtClean="0"/>
          </a:p>
          <a:p>
            <a:r>
              <a:rPr lang="es-CL" b="1" dirty="0" err="1" smtClean="0"/>
              <a:t>Electronic</a:t>
            </a:r>
            <a:r>
              <a:rPr lang="es-CL" b="1" dirty="0" smtClean="0"/>
              <a:t> </a:t>
            </a:r>
            <a:r>
              <a:rPr lang="es-CL" b="1" dirty="0" err="1" smtClean="0"/>
              <a:t>Document</a:t>
            </a:r>
            <a:r>
              <a:rPr lang="es-CL" b="1" dirty="0" smtClean="0"/>
              <a:t> </a:t>
            </a:r>
            <a:r>
              <a:rPr lang="es-CL" b="1" dirty="0" err="1" smtClean="0"/>
              <a:t>Format</a:t>
            </a:r>
            <a:r>
              <a:rPr lang="es-CL" b="1" dirty="0" smtClean="0"/>
              <a:t>(APA)</a:t>
            </a:r>
          </a:p>
          <a:p>
            <a:r>
              <a:rPr lang="es-CL" dirty="0" smtClean="0"/>
              <a:t>Silva, Daniela </a:t>
            </a:r>
            <a:r>
              <a:rPr lang="es-CL" dirty="0" err="1" smtClean="0"/>
              <a:t>Odnicki</a:t>
            </a:r>
            <a:r>
              <a:rPr lang="es-CL" dirty="0" smtClean="0"/>
              <a:t> da, </a:t>
            </a:r>
            <a:r>
              <a:rPr lang="es-CL" dirty="0" err="1" smtClean="0"/>
              <a:t>Grou</a:t>
            </a:r>
            <a:r>
              <a:rPr lang="es-CL" dirty="0" smtClean="0"/>
              <a:t>, Cris Renata, </a:t>
            </a:r>
            <a:r>
              <a:rPr lang="es-CL" dirty="0" err="1" smtClean="0"/>
              <a:t>Miasso</a:t>
            </a:r>
            <a:r>
              <a:rPr lang="es-CL" dirty="0" smtClean="0"/>
              <a:t>, Adriana </a:t>
            </a:r>
            <a:r>
              <a:rPr lang="es-CL" dirty="0" err="1" smtClean="0"/>
              <a:t>Inocenti</a:t>
            </a:r>
            <a:r>
              <a:rPr lang="es-CL" dirty="0" smtClean="0"/>
              <a:t>, &amp; </a:t>
            </a:r>
            <a:r>
              <a:rPr lang="es-CL" dirty="0" err="1" smtClean="0"/>
              <a:t>Cassiani</a:t>
            </a:r>
            <a:r>
              <a:rPr lang="es-CL" dirty="0" smtClean="0"/>
              <a:t>, </a:t>
            </a:r>
            <a:r>
              <a:rPr lang="es-CL" dirty="0" err="1" smtClean="0"/>
              <a:t>Sílvia</a:t>
            </a:r>
            <a:r>
              <a:rPr lang="es-CL" dirty="0" smtClean="0"/>
              <a:t> Helena De </a:t>
            </a:r>
            <a:r>
              <a:rPr lang="es-CL" dirty="0" err="1" smtClean="0"/>
              <a:t>Bortoli</a:t>
            </a:r>
            <a:r>
              <a:rPr lang="es-CL" dirty="0" smtClean="0"/>
              <a:t>. (2007). Preparación y administración de medicamentos: análisis de cuestionamientos e informaciones del equipo de enfermería. </a:t>
            </a:r>
            <a:r>
              <a:rPr lang="es-CL" i="1" dirty="0" smtClean="0"/>
              <a:t>Revista Latino-Americana de </a:t>
            </a:r>
            <a:r>
              <a:rPr lang="es-CL" i="1" dirty="0" err="1" smtClean="0"/>
              <a:t>Enfermagem</a:t>
            </a:r>
            <a:r>
              <a:rPr lang="es-CL" dirty="0" smtClean="0"/>
              <a:t>, </a:t>
            </a:r>
            <a:r>
              <a:rPr lang="es-CL" i="1" dirty="0" smtClean="0"/>
              <a:t>15</a:t>
            </a:r>
            <a:r>
              <a:rPr lang="es-CL" dirty="0" smtClean="0"/>
              <a:t>(5), 1010-1017. </a:t>
            </a:r>
            <a:r>
              <a:rPr lang="es-CL" dirty="0" err="1" smtClean="0"/>
              <a:t>Retrieved</a:t>
            </a:r>
            <a:r>
              <a:rPr lang="es-CL" dirty="0" smtClean="0"/>
              <a:t> </a:t>
            </a:r>
            <a:r>
              <a:rPr lang="es-CL" dirty="0" err="1" smtClean="0"/>
              <a:t>August</a:t>
            </a:r>
            <a:r>
              <a:rPr lang="es-CL" dirty="0" smtClean="0"/>
              <a:t> 04, 2015, </a:t>
            </a:r>
            <a:r>
              <a:rPr lang="es-CL" dirty="0" err="1" smtClean="0"/>
              <a:t>from</a:t>
            </a:r>
            <a:r>
              <a:rPr lang="es-CL" dirty="0" smtClean="0"/>
              <a:t> http://www.scielo.br/scielo.php?script=sci_arttext&amp;pid=S0104-11692007000500020&amp;lng=en&amp;tlng=es. 10.1590/S0104-11692007000500020</a:t>
            </a:r>
            <a:r>
              <a:rPr lang="es-CL" dirty="0" smtClean="0"/>
              <a:t>.</a:t>
            </a:r>
          </a:p>
          <a:p>
            <a:pPr algn="just">
              <a:defRPr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Fernández, H. (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s.f.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). Gestión de la Calidad ISO 9001. Recuperado el 17 de noviembre de 2009, de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indent="17463" algn="just">
              <a:buFont typeface="Wingdings" pitchFamily="2" charset="2"/>
              <a:buNone/>
              <a:defRPr/>
            </a:pPr>
            <a:r>
              <a:rPr lang="es-CL" u="sng" dirty="0" smtClean="0">
                <a:latin typeface="Arial" pitchFamily="34" charset="0"/>
                <a:cs typeface="Arial" pitchFamily="34" charset="0"/>
                <a:hlinkClick r:id="rId3"/>
              </a:rPr>
              <a:t> http://www.buscarportal.com/articulos/iso_9001_indice.html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Juran, J.,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Blanton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, A. (2001).  M</a:t>
            </a:r>
            <a:r>
              <a:rPr lang="es-CL" i="1" dirty="0" smtClean="0">
                <a:latin typeface="Arial" pitchFamily="34" charset="0"/>
                <a:cs typeface="Arial" pitchFamily="34" charset="0"/>
              </a:rPr>
              <a:t>anual de calidad de Juran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(1ª ed.). Madrid: Mc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Hill.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Real Academia de la Lengua Española. (2009). Nueva Gramática de la Lengua Española. (22ª ed.) España: Espasa. Recuperado el 16 de noviembre de 2009, de </a:t>
            </a:r>
            <a:r>
              <a:rPr lang="es-CL" u="sng" dirty="0" smtClean="0">
                <a:latin typeface="Arial" pitchFamily="34" charset="0"/>
                <a:cs typeface="Arial" pitchFamily="34" charset="0"/>
                <a:hlinkClick r:id="rId4"/>
              </a:rPr>
              <a:t>http://www.rae.es/rae.html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Buenas Prácticas de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Farmacovigilancia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para las Américas Documento borrador versión 5 Nov-2008</a:t>
            </a:r>
          </a:p>
          <a:p>
            <a:pPr algn="just"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  <a:hlinkClick r:id="rId5"/>
              </a:rPr>
              <a:t>http://www.hospitallaflorida.cl/hospital.html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Subsecretaria de salud publica dirección jurídica ,norma general técnica 0140 sobre sistema nacional de </a:t>
            </a:r>
            <a:r>
              <a:rPr lang="es-CL" dirty="0" err="1" smtClean="0">
                <a:latin typeface="Arial" pitchFamily="34" charset="0"/>
                <a:cs typeface="Arial" pitchFamily="34" charset="0"/>
              </a:rPr>
              <a:t>farmacovigilancia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  de productos farmacéuticos  de uso humano</a:t>
            </a: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Frank </a:t>
            </a:r>
            <a:r>
              <a:rPr lang="en-US" dirty="0" err="1" smtClean="0"/>
              <a:t>Shann</a:t>
            </a:r>
            <a:r>
              <a:rPr lang="en-US" dirty="0" smtClean="0"/>
              <a:t>. Drug Doses. Intensive Care Unit Royal Children’s Hospital Parkville, Victoria 3052, Australia. 14 ° Ed. Australia .2008</a:t>
            </a:r>
          </a:p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Department of Pharmacy Children’s Hospital of Pittsburgh. Pediatric Drug Therapy Handbook &amp; Formulary. </a:t>
            </a:r>
            <a:r>
              <a:rPr lang="es-CL" dirty="0" smtClean="0"/>
              <a:t>5 ° </a:t>
            </a:r>
            <a:r>
              <a:rPr lang="es-CL" dirty="0" err="1" smtClean="0"/>
              <a:t>Ed</a:t>
            </a:r>
            <a:r>
              <a:rPr lang="es-CL" dirty="0" smtClean="0"/>
              <a:t> . EEUU. Lexi-Comp.2007</a:t>
            </a:r>
          </a:p>
          <a:p>
            <a:pPr algn="just">
              <a:lnSpc>
                <a:spcPct val="90000"/>
              </a:lnSpc>
            </a:pPr>
            <a:endParaRPr lang="es-CL" dirty="0" smtClean="0"/>
          </a:p>
          <a:p>
            <a:pPr algn="just">
              <a:lnSpc>
                <a:spcPct val="90000"/>
              </a:lnSpc>
            </a:pPr>
            <a:r>
              <a:rPr lang="es-ES" dirty="0" smtClean="0"/>
              <a:t>Apuntes clases </a:t>
            </a:r>
            <a:r>
              <a:rPr lang="es-ES" dirty="0" smtClean="0"/>
              <a:t>diplomado  </a:t>
            </a:r>
            <a:r>
              <a:rPr lang="es-ES" dirty="0" err="1" smtClean="0"/>
              <a:t>Farmacologia</a:t>
            </a:r>
            <a:r>
              <a:rPr lang="es-ES" dirty="0" smtClean="0"/>
              <a:t> </a:t>
            </a:r>
            <a:r>
              <a:rPr lang="es-ES" dirty="0" err="1" smtClean="0"/>
              <a:t>clinica</a:t>
            </a:r>
            <a:r>
              <a:rPr lang="es-ES" dirty="0" smtClean="0"/>
              <a:t> U</a:t>
            </a:r>
            <a:r>
              <a:rPr lang="es-ES" dirty="0" smtClean="0"/>
              <a:t>. Católica </a:t>
            </a:r>
            <a:endParaRPr lang="es-MX" dirty="0" smtClean="0"/>
          </a:p>
          <a:p>
            <a:pPr algn="just">
              <a:lnSpc>
                <a:spcPct val="90000"/>
              </a:lnSpc>
            </a:pPr>
            <a:endParaRPr lang="es-CL" dirty="0" smtClean="0"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es-CL" dirty="0" smtClean="0">
                <a:hlinkClick r:id="rId2"/>
              </a:rPr>
              <a:t>www.ichaes.cl/index.php?...</a:t>
            </a:r>
            <a:r>
              <a:rPr lang="es-CL" dirty="0" err="1" smtClean="0">
                <a:hlinkClick r:id="rId2"/>
              </a:rPr>
              <a:t>acreditacion</a:t>
            </a:r>
            <a:r>
              <a:rPr lang="es-CL" dirty="0" smtClean="0">
                <a:hlinkClick r:id="rId2"/>
              </a:rPr>
              <a:t>-en</a:t>
            </a:r>
            <a:r>
              <a:rPr lang="es-ES" dirty="0" smtClean="0">
                <a:hlinkClick r:id="rId2"/>
              </a:rPr>
              <a:t>-salud</a:t>
            </a:r>
            <a:endParaRPr lang="es-ES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s-ES" dirty="0" smtClean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s-ES" dirty="0" smtClean="0">
                <a:hlinkClick r:id="rId3"/>
              </a:rPr>
              <a:t>www.minsal.cl</a:t>
            </a:r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/>
          <a:lstStyle/>
          <a:p>
            <a:pPr algn="ctr"/>
            <a:r>
              <a:rPr lang="es-CL" dirty="0" smtClean="0"/>
              <a:t>Mas correctos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928662" y="1785926"/>
            <a:ext cx="7072362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 smtClean="0"/>
          </a:p>
          <a:p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Velocidad de administración correcta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Fecha de caducidad vigente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Conocimiento de reacciones adversas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Educar al paciente y familia 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Comprobar incompatibilidades 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Omisión de dosis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Duración de tratamiento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A</a:t>
            </a:r>
            <a:r>
              <a:rPr lang="es-CL" sz="2400" dirty="0" smtClean="0"/>
              <a:t>lmacenamiento</a:t>
            </a:r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Monitorización </a:t>
            </a:r>
            <a:endParaRPr lang="es-CL" sz="2400" dirty="0" smtClean="0"/>
          </a:p>
          <a:p>
            <a:pPr>
              <a:buFont typeface="Arial" pitchFamily="34" charset="0"/>
              <a:buChar char="•"/>
            </a:pPr>
            <a:r>
              <a:rPr lang="es-CL" sz="2400" dirty="0" smtClean="0"/>
              <a:t>P</a:t>
            </a:r>
            <a:r>
              <a:rPr lang="es-CL" sz="2400" dirty="0" smtClean="0"/>
              <a:t>reparación</a:t>
            </a:r>
            <a:endParaRPr lang="es-CL" sz="2400" dirty="0" smtClean="0"/>
          </a:p>
          <a:p>
            <a:pPr algn="ctr"/>
            <a:endParaRPr lang="es-CL" sz="2400" dirty="0" smtClean="0"/>
          </a:p>
          <a:p>
            <a:pPr algn="ctr"/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/>
          <a:lstStyle/>
          <a:p>
            <a:pPr algn="ctr"/>
            <a:r>
              <a:rPr lang="es-CL" dirty="0" smtClean="0"/>
              <a:t>Velocidad de </a:t>
            </a:r>
            <a:r>
              <a:rPr lang="es-CL" dirty="0" smtClean="0"/>
              <a:t>administración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6866" name="Picture 2" descr="https://encrypted-tbn2.gstatic.com/images?q=tbn:ANd9GcSfm9IOX1zxcn1-Wdx5ZzMyQrLAhY5_eQFCvHlkG2r0OxRWAibX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786214" cy="2519555"/>
          </a:xfrm>
          <a:prstGeom prst="rect">
            <a:avLst/>
          </a:prstGeom>
          <a:noFill/>
        </p:spPr>
      </p:pic>
      <p:sp>
        <p:nvSpPr>
          <p:cNvPr id="36868" name="AutoShape 4" descr="data:image/jpeg;base64,/9j/4AAQSkZJRgABAQAAAQABAAD/2wBDAAkGBwgHBgkIBwgKCgkLDRYPDQwMDRsUFRAWIB0iIiAdHx8kKDQsJCYxJx8fLT0tMTU3Ojo6Iys/RD84QzQ5Ojf/2wBDAQoKCg0MDRoPDxo3JR8lNzc3Nzc3Nzc3Nzc3Nzc3Nzc3Nzc3Nzc3Nzc3Nzc3Nzc3Nzc3Nzc3Nzc3Nzc3Nzc3Nzf/wAARCACsAQEDASIAAhEBAxEB/8QAGwAAAwEBAQEBAAAAAAAAAAAAAwQFAgABBgf/xAA0EAABBAEEAQMDAgUEAgMAAAABAAIDESEEEjFBURMiYQUycYGhFCNCkbFS0eHwBhWywfH/xAAYAQADAQEAAAAAAAAAAAAAAAABAgMEAP/EAB8RAQEBAQEBAQADAQEAAAAAAAABAhEhAzESQVEEE//aAAwDAQACEQMRAD8A/LdNI6EsYS0isX2PBTUWoDKBBdX9Nf4KjPlLm1fHXYWoNS6Mn3c9Vanc1pm5H0sD3EB4awA88o29rW00NybJpQ9PrQ7a15oDrcnmSsIIDyLNgk8Kdi03OK8Wov7g1xIrxacgn2NprcHyVCjfujPJd+P8I+nkNYBA+SlsVx9PX0LJg3sWfCOyUn3HgDxlR4H42uyD0Sn2zs43ZH6qdaca6LK6WR2HbR46XscEcTCS2zwL7CAZQaodcHpEjfQ9+fAStEkrP/p4NWx4ka3vkYtfPfU//CnNfJLFIQLuiBX6L69uoEUR3gAH5Q3TjUHkkJpuz8T3/wA2d/r861P0GXSxbnDcSP8AtBAh+k6kubuhdZ4aRX/Qv0c6OIy+o8Wej8rbNOAd5Dec2nn1qF/4p1859I+iP01gtuZw5rhfTaL6YImNLoydg5Cc0Wna94DQ7d3XhUHxsMdMFdAHGUn8rV8/LOfIjMjjnH8tpAiO0k8hMyPY0na4FzRRrj8Iupe1rWs+3bRcAEjJIwOIjFA5JQWznx7p3OJPqEEnB8BPw+n/AEOJ3YqkjGxpq7PdD/7R4Xhj6ZdnkIyl3ns46cFpcSAaGVC1TwZbIIAwvp3BrmcHPlR/qEUcQMm4UizciWSHNsn9CkpaN5rwmNTINu5oFKa6XdK4Crb/AEppWbeAp2YKlaqPk0rEtuaXJDUs/cJozaiNw6kVhWZm7XLmFWlZ7B2orUFpRmFEjZFhBkZ4CYC8e21ziWz4XJjauRd1KBurK6z+V6AupFRzXlv68o8U4aCCbHgpYhecIc6Mti5pdQywWkEHonhPwzVICQNvHtPC+WY8tOCq+gnDx/MNkcZU9Z4tn6dfRNcS0UP+ExEXVkqbBJgZ46KcYRYvtSsa/nvh+M4BJymGPodCvKnizm1trXOPuJ2+FOxrxsz6nqv99EdAJqEMa2wKFpOOMB1/0/PSZEl4FBLxeaNtdZq0SNoY9oIDvhLxW3sZ8J2Nwxtbj9kDqX06P77PtOSXHj4Cxrp42EmOS3XgXhLySHZW6rCWbtw51Hxi0fx0x715MS5hdWOyfKSNOBo/3TeoJqgTtHIH7JZzvUyexeBldTBes5gDbsDtUYNRG6Ha0e7wOf7qUGuEgDgbPH4TzI3FlMGCMkcoE1Dm9zWWXAXmq6Ub6lL6lhtbTdCk9qHk6e3O27bF0pD3gtcTkjtN1K5/sjIN+LofIxaUOkuYybr+B5Rp9820NbYJugjDTek0NDtziAcJs3rNvJYjlpKT1LAb+FUcwEgOFE+UtPHkt+FRi3PXz+qZk4SrcFVNVEc2PwpjxTk+KzbgjEZqXYUZpVEqYaVurCC0orSuB5tXLa5c5EYFoALxpWl1UjD0M8rb+VgIxz0NRGbmGxhaiGQjuAd7QPygMg+k+oD7XuLT5VeDUAtA3g/IXzEkZBKPpJnNNWQluP8AFcfSz9fWxTDFmz+U3E8k+2yfChaOW6IpWNNJRsfqo6jb899PAFxu/wBEzE1raBo/5QYXhws4BTdDojyQp8bM2NjIFiyMAo7d4YWnF+EBzg2rqkVr25dn8FLxeV6+RtbM23/K8llHoBsQJcXZr/viiszOBZYaA4uu1lj2BoFHPOe/K5SNBzSTYIOP7LMhO72Cwua1xvAuuaWSC1vupcPj3O6zyMBFjlaxoFO3HNBKS6hoZTeA6sjlZj1Js4AHVodLZ0zrmucwC+lMAxtwmpJXTAt/1YA8oB0kjHfzLF/K4lnnAWbg7ZVj4R2ae5Q9pNVVHyj6fRFzgWk47KYMZjaWuaAW93ynlZvpE3Vwh1kdchTdQx1d/OFbnZuxQz9xU3VsLT7AMJusW4i6iOxwpGpjpxwr87CBlS9XHd1ynzWXeUxqMwoLgWvNrbCrM9MAojSggojTlEotrlm1yIJDFu6WGriV1VjL+VlaPK8C5wsPITIdQKVjKajIcAPCFPPxitxorY02bXrRTlQgYHMBKFruFoXPgeA7gq1pJiRhKPh9vAIXaclhxdWp69X+dsX4pLbfKe08oqjf+6jQPLhwnoSaBIP6KXG7Gz7n7qHfymfT3AXkdoOj97tu2/k4VTYxsYAN9IcaP5l/RAYd2QOEuRteA3gf6gnJHigNtkY5SWomdkAgVwULxXOq1JMGGweBSUmmeeef7rmOLga5bjPFob8ZOTXSS1SBPdJfuFA5AXofvFNbx2ixsdM3c4V8eF76FE830kPBNDckwa4f2VH+HM7/AHAkDAHwmPpH09zYi8hpc7hUxpfRouAsjJCeS8S3qSpzIgyE2ANvaQ1Ly+3MjNg1XlU9e7a3DsOGBSR0m6Qybm04H+6PWezs6WeKitzSAeK5U2eI7aGQRdlV9Sdo9xOUpMA+x5CaVl3lA1LSGkV7uaU+eLB/CtamLNus5q0hOzaeMFNKzby+d1EdEkIDSquqizwpj2ljqVs1k3ONtKM0pdpRmlOnRLXLNrkQTBwuXo4XFFRkrIWis2ucIw5ATMRznhKMTMYvPQQpsjSENIT+lJIHhT2jcVS0VVV8JarmKMEe7laOkAG6uFuA0RQTW0vIAwPKnVYXhZtIGb8KhC8DixhAMfuoDrlFY0twR8JbWr5w5A5zRTiP9kwyUnBcSp8TnE1kD57TIe0dYA5StGYNJqmsBNn4KRdK6V9u4WZHbnWe+F7GC8kKdWy2R6jsE0TkBGETuSMhE0kbd7RVudx+VUj0LpDThRPHyhzqksidBE97vZZvwn4Ppr5Gh7xTHd3WFW0H01jPODzwqjtJG6MN2jb2jMf66/WQvpozHG2iNoxwiSNLmkcBMRRCOMNqgMfhCe7LqaQBwfKbrPb2pOo0zaJOXXWUuNO2HcQKPnyq0rQeBn5Cma5xjlDwQGlvNpPINvfErVujY1z9tgWeFOdO14BjOB/hMavUiYvYBQ+ApcQcHEOFNPH+yPSax41qHB90Krx2kpm7sprUsIAxTegChyx4vwMAJpWP6Z4k6mPBwpOriIN0r2oaSarCmaqOx8quax7ylNKK0oUg2vWmFWjPRr+Fyxf5XLikxwuOQvOl3SZRgrIXruV4iAjUYE7a7QGGslHY7c0JaaGI/tFqhpxtqqykIyD1hUYABSSrSqmlwLKoxN3AdflTdP7hXwqcQAZdElqSrY9o0cbmubsOKySOUy6BhGXDKDE9xJ9uEVshaac3gdKfW7OfHem3BOCuEeKoXa404gnCYDDs7zwgrzxP1bKeBGLoZCLo4jZc8U0DKK5oY4EiycX5XPMtezsYQ4aVT0ccLHte/AAvKsadu98bwG5+3PXa+ZgjlmDA4E3k/C+m+n1HH7hgYyug6/D7Hhr2tz7zj4RZJxEwPolt0SEoNSxx3Nf+AVqfUx01ziCAeCcLqWSngHPjvPkFA9NzG4IJ8koMGvgF/wA3Ljlt8L2WeIGwCayl8dykvqWqETmsccE5Km60CSKwaAxSa+pMEz9zQ07cnu1lsIENdEZJS/tU5JI+c1Dvc4baHRSDztILhkZryresZGC5rSL8Ka6J27LeeMdrnangUtPia8N6S4kDgDgGs0nHNDdxe5pb4QpYWgl0RFuHPhPGL65TpW7RkYckNRHjCszRt2EO7UmRwDi03d0LTxj3ETVx0bQGKjrIxVgKbw4hWzfGTc9Etcs2uTplgvHLxpWncJjhFeLjyvQiDde3KJGCf9kIGsI8Z205CmhmLfG0E3V8KnpjbR2p0by8gMq/lUtO00C4ZU6rFDTHaReCVWhLhxg+FLg+4GlT0/PKSrYUYWU0UAL5XSxFzSb2WvNM+jtJ3YTWZD9ooC7KSxs+d5+lY2EAd9ikcuIbT+SOlwc1rSAPdlKapzqp1YzhK0d63LK0OFrv4hkbQCbICSMlAbj/AMoT5NxsjpDoqkGt2kFhI/KI76m57g17yKzVqO0uePaapet07i4Eu7U9aquZFwauRpO11k9oMskjm/e4m8UhQNIDTgpqORoq2EHopb6vOO07nC3e4eVRg1LmDYTjrCSDiaGALXFxvJodrvwbJVOPVj1PeGm8Umx6ZaWkAXkBfORvsgusZ4Tn8U6qBuj+yMqO8f4BqoHOmJoWzwOVOkf/ADdrvu5GVYY/+dTg4h3ZS88Qic57mg5w4Ikv+EGx+47xlwyelidoF7BQrmljUTGN5Dd9WSb+UVoGohsEXwjGX6T1MeN7C7dan6vTiUjotNgqtPA5sbmuIx2kpGODc81lUjLuJWpjO0qNqG7ZOFe1LbdYOCOFH1jaKri+sf0hW1yzlcqoF2lb5CGtApxZPK5oXHlEY3hBzmstHgYCfgIcYyR0mIcDB/FoWqZhvSsa1xLhfSpRgN4FhT9PG50oLjbR+6oxkNr246SVSHNMHH3PwfHwqGmdvdQBsJFgD24Kf0wDAKNKdq+IfhaGFxI8I7ZfTbij8JYvDWE3x0gPkOCBVhLa0YnRppQ6RxN3zXhJTzi65o9oOomLb2cnkpQPLjtOPJSWr94bklBokm1wdTb6Su4A1dn4Rg4MbnkpbTZ9GZLuO0JgTOaQC1JMabJGD0E5pg11AlTtasw5FPW0AG/CdheHWHtAaDyDajSgCYMhB3DOfCpacvfG3aM9rpVDJZGXA7sdZWZI5G9BwHgrckG2ISNBrg3xaA2SRrSPudSPkNPQMiYObvPmzhMYLrcdpq141/qH7cowjD7HA4+UHXwxpi2Nh2253koGrMkzXNcKN4PlG0+neJGjZbCfu8Jj+EDXg2XdE2mn4y7slRxpiTteMnKwzTmJrmRCq4PlF+o6eWV26N+zPN1a0W4GDuHaLN9PSEoa69xvb5Kn6sG8VgZT2rYKduNC8f8AKRmIvnBwmjNuJkwNEqTrBZ+FZ1LaCl6toohVyybiZQXIm3/trlXrPwiAvDhaCy7lUB4BZTLG+0UgxiynI24CFpswAWXUOUUNNt8+V4W+/HhFjjc7sfCFpopaYHbTsnwE7G3dXISmni2A0SfNp6Jnsyf1U6tmGYyBVf2TcJFfulGR7azd9piJoYfJKSrZ4MJCT3Y4tYnlcQG99rgcknxwhubTj4/dKtmsHiyOcBZIBYPbkHpbc6gS0URwmtNEWNBdVk4rKVWekYdOWh7iMnIFo7KLmWzdjgJtw2gt28c3/hb0jhtJoF/x0ksaMQnHp5DqHD9QPhNxQm2kZBzlbxDqNwbhw5OSVqRz2gFzCLGDxQU9NWI9lgleGGF4pws5TGnidG9pe8Vw4+FNY+QEgOIvI/KahM73MLZjuceNuD4Sd6tMrZjLtNubTmj3OLewg+hJucwtIaReDfSf+nhph9JzQwA0QOzSaZo/TLf4dwFNJ2mwcf8A4rzPYW3iAdPIJGja4uHJuk5FAHtbVZJFFVGsa4b+HBua7tBdp9soft9vJ5S/x4TWnsEb42tOTu5N3SW1jZWOBcC6Iggm6r5Tcsu4iLhoGC3/AAhykANaTQBy0i7R8Y9X+yTomuibRsjg+UtO7JLhQ4r5T+pe2Nu4kVdAUomqD2TOILtngmyj+I2dLalrn7+22aUyRtMx2qr3B1g4Pwp+sBbHu28Yq0Ylv/E6ce3Kl6oY+SquoJLTalaq8/CrGLZCvyuXX8rlRAj0sFbKz2rFFhCbZwlogm21stLRjLm2bCZhiGwVntBDdzvhNwNqm3hLapmHNPe358pqJu45/KDEKGUwwjbYwkVg0RG73DCZJAaKGTykmm+MXhMXTA3vivCFUkbuiD2vdjnWSMBdEy34PGER4O6x9oCFVy8ja0OBOSMUO02xpAO0cC68rGi05kdxjyfCrwaEvZuzRPHlTac8iRqIn7WFtuk/+K90kTxCfTtxItxOaX0EX0w7g0gjBNVyndJ9J9NoFAbugkua1Y5ET+CeXNia1x7JqqTuo+nGWFozdgDN2r50J37SMDwjt0rw0WweF38FZ9JHyA+juAO7JGK+VQ0X0p7wTQaKyAP8K46AR8gAeCFzInbT6Z93OV0+U6f/ANPPGYYG0yMBpDcjHI4RnQ24N3HPF/sit0h3tdZ3DHhN/wANgGzfP4VueM2/rJf1NdpI2iTIaQMm6pYLXPAO4Ghxj9FU1MTTEeDj3EjlTnwCAe0Uw53BT1OUk3dJ0+nYwvlay3HJA7WJA0t2kdWQmJGGVtNcWZyQbtAmjxk99pS6pCZ7XktB3Bhz5SuppzCQcHikfVe120NG1+CUtIzAHQGOqXSpb8T5PuNNvCQnOHAqjqWhpcByfCmz/GSQmjPups/FFStVhU5zQrtSdUVTLLsplcsblypxAla5uSvCV7HyrEMxBHFbaQI+QinBSU0Ei+7Cfgbm+kjByFShGEtVz+GmW4U1G27Y8rMAFWmKFBKpKwaY0FFBx8cobgD14XONH9EKrDOnNOoZ+VShi9aqb7QVP0zBTB/qyVa0tUcfbwlPDcETYyGhuTgHyrGlaLLS3ASUQA9N1C8KlpjuAJrJSqz00xg3BwF2c/CcZG54HAF0loD32Am9zmxgg/1ALloOGOAFncBzhGYwNLQTg4q1hhoEjkUt6T3t3uy4HlPP0ureMzwNl3NDs8EYwst0rGMux7RyR4TTTk/H+689Nu0Grvm03P7JN65wGERmPeM32ekJ8gjmduBuxwbBR3gUQMbQSKWnsbTTWUtnfDTU70CY7yOiRhTdRCXAj1HbgMVn9lVlHurq0g59tJoDNY8Jdw+NcicIjEGt3E7c5Supdua5wNOTcztzJDxT6oJGUnfX5UrOGt/snqpAIC89DmknJMCwDspjXuIO0GhhTHCpJTZsgFD+09fgOqk2jOL6UqWTJBJJ5GE9qsgE+VM1BIY2u7Txm3SGpd7zlS9W/Kf1R7UnVuNlVzGTdBsLkH1D4C5V4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6870" name="AutoShape 6" descr="data:image/jpeg;base64,/9j/4AAQSkZJRgABAQAAAQABAAD/2wBDAAkGBwgHBgkIBwgKCgkLDRYPDQwMDRsUFRAWIB0iIiAdHx8kKDQsJCYxJx8fLT0tMTU3Ojo6Iys/RD84QzQ5Ojf/2wBDAQoKCg0MDRoPDxo3JR8lNzc3Nzc3Nzc3Nzc3Nzc3Nzc3Nzc3Nzc3Nzc3Nzc3Nzc3Nzc3Nzc3Nzc3Nzc3Nzc3Nzf/wAARCACsAQEDASIAAhEBAxEB/8QAGwAAAwEBAQEBAAAAAAAAAAAAAwQFAgABBgf/xAA0EAABBAEEAQMDAgUEAgMAAAABAAIDESEEEjFBURMiYQUycYGhFCNCkbFS0eHwBhWywfH/xAAYAQADAQEAAAAAAAAAAAAAAAABAgMEAP/EAB8RAQEBAQEBAQADAQEAAAAAAAABAhEhAzESQVEEE//aAAwDAQACEQMRAD8A/LdNI6EsYS0isX2PBTUWoDKBBdX9Nf4KjPlLm1fHXYWoNS6Mn3c9Vanc1pm5H0sD3EB4awA88o29rW00NybJpQ9PrQ7a15oDrcnmSsIIDyLNgk8Kdi03OK8Wov7g1xIrxacgn2NprcHyVCjfujPJd+P8I+nkNYBA+SlsVx9PX0LJg3sWfCOyUn3HgDxlR4H42uyD0Sn2zs43ZH6qdaca6LK6WR2HbR46XscEcTCS2zwL7CAZQaodcHpEjfQ9+fAStEkrP/p4NWx4ka3vkYtfPfU//CnNfJLFIQLuiBX6L69uoEUR3gAH5Q3TjUHkkJpuz8T3/wA2d/r861P0GXSxbnDcSP8AtBAh+k6kubuhdZ4aRX/Qv0c6OIy+o8Wej8rbNOAd5Dec2nn1qF/4p1859I+iP01gtuZw5rhfTaL6YImNLoydg5Cc0Wna94DQ7d3XhUHxsMdMFdAHGUn8rV8/LOfIjMjjnH8tpAiO0k8hMyPY0na4FzRRrj8Iupe1rWs+3bRcAEjJIwOIjFA5JQWznx7p3OJPqEEnB8BPw+n/AEOJ3YqkjGxpq7PdD/7R4Xhj6ZdnkIyl3ns46cFpcSAaGVC1TwZbIIAwvp3BrmcHPlR/qEUcQMm4UizciWSHNsn9CkpaN5rwmNTINu5oFKa6XdK4Crb/AEppWbeAp2YKlaqPk0rEtuaXJDUs/cJozaiNw6kVhWZm7XLmFWlZ7B2orUFpRmFEjZFhBkZ4CYC8e21ziWz4XJjauRd1KBurK6z+V6AupFRzXlv68o8U4aCCbHgpYhecIc6Mti5pdQywWkEHonhPwzVICQNvHtPC+WY8tOCq+gnDx/MNkcZU9Z4tn6dfRNcS0UP+ExEXVkqbBJgZ46KcYRYvtSsa/nvh+M4BJymGPodCvKnizm1trXOPuJ2+FOxrxsz6nqv99EdAJqEMa2wKFpOOMB1/0/PSZEl4FBLxeaNtdZq0SNoY9oIDvhLxW3sZ8J2Nwxtbj9kDqX06P77PtOSXHj4Cxrp42EmOS3XgXhLySHZW6rCWbtw51Hxi0fx0x715MS5hdWOyfKSNOBo/3TeoJqgTtHIH7JZzvUyexeBldTBes5gDbsDtUYNRG6Ha0e7wOf7qUGuEgDgbPH4TzI3FlMGCMkcoE1Dm9zWWXAXmq6Ub6lL6lhtbTdCk9qHk6e3O27bF0pD3gtcTkjtN1K5/sjIN+LofIxaUOkuYybr+B5Rp9820NbYJugjDTek0NDtziAcJs3rNvJYjlpKT1LAb+FUcwEgOFE+UtPHkt+FRi3PXz+qZk4SrcFVNVEc2PwpjxTk+KzbgjEZqXYUZpVEqYaVurCC0orSuB5tXLa5c5EYFoALxpWl1UjD0M8rb+VgIxz0NRGbmGxhaiGQjuAd7QPygMg+k+oD7XuLT5VeDUAtA3g/IXzEkZBKPpJnNNWQluP8AFcfSz9fWxTDFmz+U3E8k+2yfChaOW6IpWNNJRsfqo6jb899PAFxu/wBEzE1raBo/5QYXhws4BTdDojyQp8bM2NjIFiyMAo7d4YWnF+EBzg2rqkVr25dn8FLxeV6+RtbM23/K8llHoBsQJcXZr/viiszOBZYaA4uu1lj2BoFHPOe/K5SNBzSTYIOP7LMhO72Cwua1xvAuuaWSC1vupcPj3O6zyMBFjlaxoFO3HNBKS6hoZTeA6sjlZj1Js4AHVodLZ0zrmucwC+lMAxtwmpJXTAt/1YA8oB0kjHfzLF/K4lnnAWbg7ZVj4R2ae5Q9pNVVHyj6fRFzgWk47KYMZjaWuaAW93ynlZvpE3Vwh1kdchTdQx1d/OFbnZuxQz9xU3VsLT7AMJusW4i6iOxwpGpjpxwr87CBlS9XHd1ynzWXeUxqMwoLgWvNrbCrM9MAojSggojTlEotrlm1yIJDFu6WGriV1VjL+VlaPK8C5wsPITIdQKVjKajIcAPCFPPxitxorY02bXrRTlQgYHMBKFruFoXPgeA7gq1pJiRhKPh9vAIXaclhxdWp69X+dsX4pLbfKe08oqjf+6jQPLhwnoSaBIP6KXG7Gz7n7qHfymfT3AXkdoOj97tu2/k4VTYxsYAN9IcaP5l/RAYd2QOEuRteA3gf6gnJHigNtkY5SWomdkAgVwULxXOq1JMGGweBSUmmeeef7rmOLga5bjPFob8ZOTXSS1SBPdJfuFA5AXofvFNbx2ixsdM3c4V8eF76FE830kPBNDckwa4f2VH+HM7/AHAkDAHwmPpH09zYi8hpc7hUxpfRouAsjJCeS8S3qSpzIgyE2ANvaQ1Ly+3MjNg1XlU9e7a3DsOGBSR0m6Qybm04H+6PWezs6WeKitzSAeK5U2eI7aGQRdlV9Sdo9xOUpMA+x5CaVl3lA1LSGkV7uaU+eLB/CtamLNus5q0hOzaeMFNKzby+d1EdEkIDSquqizwpj2ljqVs1k3ONtKM0pdpRmlOnRLXLNrkQTBwuXo4XFFRkrIWis2ucIw5ATMRznhKMTMYvPQQpsjSENIT+lJIHhT2jcVS0VVV8JarmKMEe7laOkAG6uFuA0RQTW0vIAwPKnVYXhZtIGb8KhC8DixhAMfuoDrlFY0twR8JbWr5w5A5zRTiP9kwyUnBcSp8TnE1kD57TIe0dYA5StGYNJqmsBNn4KRdK6V9u4WZHbnWe+F7GC8kKdWy2R6jsE0TkBGETuSMhE0kbd7RVudx+VUj0LpDThRPHyhzqksidBE97vZZvwn4Ppr5Gh7xTHd3WFW0H01jPODzwqjtJG6MN2jb2jMf66/WQvpozHG2iNoxwiSNLmkcBMRRCOMNqgMfhCe7LqaQBwfKbrPb2pOo0zaJOXXWUuNO2HcQKPnyq0rQeBn5Cma5xjlDwQGlvNpPINvfErVujY1z9tgWeFOdO14BjOB/hMavUiYvYBQ+ApcQcHEOFNPH+yPSax41qHB90Krx2kpm7sprUsIAxTegChyx4vwMAJpWP6Z4k6mPBwpOriIN0r2oaSarCmaqOx8quax7ylNKK0oUg2vWmFWjPRr+Fyxf5XLikxwuOQvOl3SZRgrIXruV4iAjUYE7a7QGGslHY7c0JaaGI/tFqhpxtqqykIyD1hUYABSSrSqmlwLKoxN3AdflTdP7hXwqcQAZdElqSrY9o0cbmubsOKySOUy6BhGXDKDE9xJ9uEVshaac3gdKfW7OfHem3BOCuEeKoXa404gnCYDDs7zwgrzxP1bKeBGLoZCLo4jZc8U0DKK5oY4EiycX5XPMtezsYQ4aVT0ccLHte/AAvKsadu98bwG5+3PXa+ZgjlmDA4E3k/C+m+n1HH7hgYyug6/D7Hhr2tz7zj4RZJxEwPolt0SEoNSxx3Nf+AVqfUx01ziCAeCcLqWSngHPjvPkFA9NzG4IJ8koMGvgF/wA3Ljlt8L2WeIGwCayl8dykvqWqETmsccE5Km60CSKwaAxSa+pMEz9zQ07cnu1lsIENdEZJS/tU5JI+c1Dvc4baHRSDztILhkZryresZGC5rSL8Ka6J27LeeMdrnangUtPia8N6S4kDgDgGs0nHNDdxe5pb4QpYWgl0RFuHPhPGL65TpW7RkYckNRHjCszRt2EO7UmRwDi03d0LTxj3ETVx0bQGKjrIxVgKbw4hWzfGTc9Etcs2uTplgvHLxpWncJjhFeLjyvQiDde3KJGCf9kIGsI8Z205CmhmLfG0E3V8KnpjbR2p0by8gMq/lUtO00C4ZU6rFDTHaReCVWhLhxg+FLg+4GlT0/PKSrYUYWU0UAL5XSxFzSb2WvNM+jtJ3YTWZD9ooC7KSxs+d5+lY2EAd9ikcuIbT+SOlwc1rSAPdlKapzqp1YzhK0d63LK0OFrv4hkbQCbICSMlAbj/AMoT5NxsjpDoqkGt2kFhI/KI76m57g17yKzVqO0uePaapet07i4Eu7U9aquZFwauRpO11k9oMskjm/e4m8UhQNIDTgpqORoq2EHopb6vOO07nC3e4eVRg1LmDYTjrCSDiaGALXFxvJodrvwbJVOPVj1PeGm8Umx6ZaWkAXkBfORvsgusZ4Tn8U6qBuj+yMqO8f4BqoHOmJoWzwOVOkf/ADdrvu5GVYY/+dTg4h3ZS88Qic57mg5w4Ikv+EGx+47xlwyelidoF7BQrmljUTGN5Dd9WSb+UVoGohsEXwjGX6T1MeN7C7dan6vTiUjotNgqtPA5sbmuIx2kpGODc81lUjLuJWpjO0qNqG7ZOFe1LbdYOCOFH1jaKri+sf0hW1yzlcqoF2lb5CGtApxZPK5oXHlEY3hBzmstHgYCfgIcYyR0mIcDB/FoWqZhvSsa1xLhfSpRgN4FhT9PG50oLjbR+6oxkNr246SVSHNMHH3PwfHwqGmdvdQBsJFgD24Kf0wDAKNKdq+IfhaGFxI8I7ZfTbij8JYvDWE3x0gPkOCBVhLa0YnRppQ6RxN3zXhJTzi65o9oOomLb2cnkpQPLjtOPJSWr94bklBokm1wdTb6Su4A1dn4Rg4MbnkpbTZ9GZLuO0JgTOaQC1JMabJGD0E5pg11AlTtasw5FPW0AG/CdheHWHtAaDyDajSgCYMhB3DOfCpacvfG3aM9rpVDJZGXA7sdZWZI5G9BwHgrckG2ISNBrg3xaA2SRrSPudSPkNPQMiYObvPmzhMYLrcdpq141/qH7cowjD7HA4+UHXwxpi2Nh2253koGrMkzXNcKN4PlG0+neJGjZbCfu8Jj+EDXg2XdE2mn4y7slRxpiTteMnKwzTmJrmRCq4PlF+o6eWV26N+zPN1a0W4GDuHaLN9PSEoa69xvb5Kn6sG8VgZT2rYKduNC8f8AKRmIvnBwmjNuJkwNEqTrBZ+FZ1LaCl6toohVyybiZQXIm3/trlXrPwiAvDhaCy7lUB4BZTLG+0UgxiynI24CFpswAWXUOUUNNt8+V4W+/HhFjjc7sfCFpopaYHbTsnwE7G3dXISmni2A0SfNp6Jnsyf1U6tmGYyBVf2TcJFfulGR7azd9piJoYfJKSrZ4MJCT3Y4tYnlcQG99rgcknxwhubTj4/dKtmsHiyOcBZIBYPbkHpbc6gS0URwmtNEWNBdVk4rKVWekYdOWh7iMnIFo7KLmWzdjgJtw2gt28c3/hb0jhtJoF/x0ksaMQnHp5DqHD9QPhNxQm2kZBzlbxDqNwbhw5OSVqRz2gFzCLGDxQU9NWI9lgleGGF4pws5TGnidG9pe8Vw4+FNY+QEgOIvI/KahM73MLZjuceNuD4Sd6tMrZjLtNubTmj3OLewg+hJucwtIaReDfSf+nhph9JzQwA0QOzSaZo/TLf4dwFNJ2mwcf8A4rzPYW3iAdPIJGja4uHJuk5FAHtbVZJFFVGsa4b+HBua7tBdp9soft9vJ5S/x4TWnsEb42tOTu5N3SW1jZWOBcC6Iggm6r5Tcsu4iLhoGC3/AAhykANaTQBy0i7R8Y9X+yTomuibRsjg+UtO7JLhQ4r5T+pe2Nu4kVdAUomqD2TOILtngmyj+I2dLalrn7+22aUyRtMx2qr3B1g4Pwp+sBbHu28Yq0Ylv/E6ce3Kl6oY+SquoJLTalaq8/CrGLZCvyuXX8rlRAj0sFbKz2rFFhCbZwlogm21stLRjLm2bCZhiGwVntBDdzvhNwNqm3hLapmHNPe358pqJu45/KDEKGUwwjbYwkVg0RG73DCZJAaKGTykmm+MXhMXTA3vivCFUkbuiD2vdjnWSMBdEy34PGER4O6x9oCFVy8ja0OBOSMUO02xpAO0cC68rGi05kdxjyfCrwaEvZuzRPHlTac8iRqIn7WFtuk/+K90kTxCfTtxItxOaX0EX0w7g0gjBNVyndJ9J9NoFAbugkua1Y5ET+CeXNia1x7JqqTuo+nGWFozdgDN2r50J37SMDwjt0rw0WweF38FZ9JHyA+juAO7JGK+VQ0X0p7wTQaKyAP8K46AR8gAeCFzInbT6Z93OV0+U6f/ANPPGYYG0yMBpDcjHI4RnQ24N3HPF/sit0h3tdZ3DHhN/wANgGzfP4VueM2/rJf1NdpI2iTIaQMm6pYLXPAO4Ghxj9FU1MTTEeDj3EjlTnwCAe0Uw53BT1OUk3dJ0+nYwvlay3HJA7WJA0t2kdWQmJGGVtNcWZyQbtAmjxk99pS6pCZ7XktB3Bhz5SuppzCQcHikfVe120NG1+CUtIzAHQGOqXSpb8T5PuNNvCQnOHAqjqWhpcByfCmz/GSQmjPups/FFStVhU5zQrtSdUVTLLsplcsblypxAla5uSvCV7HyrEMxBHFbaQI+QinBSU0Ei+7Cfgbm+kjByFShGEtVz+GmW4U1G27Y8rMAFWmKFBKpKwaY0FFBx8cobgD14XONH9EKrDOnNOoZ+VShi9aqb7QVP0zBTB/qyVa0tUcfbwlPDcETYyGhuTgHyrGlaLLS3ASUQA9N1C8KlpjuAJrJSqz00xg3BwF2c/CcZG54HAF0loD32Am9zmxgg/1ALloOGOAFncBzhGYwNLQTg4q1hhoEjkUt6T3t3uy4HlPP0ureMzwNl3NDs8EYwst0rGMux7RyR4TTTk/H+689Nu0Grvm03P7JN65wGERmPeM32ekJ8gjmduBuxwbBR3gUQMbQSKWnsbTTWUtnfDTU70CY7yOiRhTdRCXAj1HbgMVn9lVlHurq0g59tJoDNY8Jdw+NcicIjEGt3E7c5Supdua5wNOTcztzJDxT6oJGUnfX5UrOGt/snqpAIC89DmknJMCwDspjXuIO0GhhTHCpJTZsgFD+09fgOqk2jOL6UqWTJBJJ5GE9qsgE+VM1BIY2u7Txm3SGpd7zlS9W/Kf1R7UnVuNlVzGTdBsLkH1D4C5V4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6872" name="AutoShape 8" descr="data:image/jpeg;base64,/9j/4AAQSkZJRgABAQAAAQABAAD/2wBDAAkGBwgHBgkIBwgKCgkLDRYPDQwMDRsUFRAWIB0iIiAdHx8kKDQsJCYxJx8fLT0tMTU3Ojo6Iys/RD84QzQ5Ojf/2wBDAQoKCg0MDRoPDxo3JR8lNzc3Nzc3Nzc3Nzc3Nzc3Nzc3Nzc3Nzc3Nzc3Nzc3Nzc3Nzc3Nzc3Nzc3Nzc3Nzc3Nzf/wAARCACsAQEDASIAAhEBAxEB/8QAGwAAAwEBAQEBAAAAAAAAAAAAAwQFAgABBgf/xAA0EAABBAEEAQMDAgUEAgMAAAABAAIDESEEEjFBURMiYQUycYGhFCNCkbFS0eHwBhWywfH/xAAYAQADAQEAAAAAAAAAAAAAAAABAgMEAP/EAB8RAQEBAQEBAQADAQEAAAAAAAABAhEhAzESQVEEE//aAAwDAQACEQMRAD8A/LdNI6EsYS0isX2PBTUWoDKBBdX9Nf4KjPlLm1fHXYWoNS6Mn3c9Vanc1pm5H0sD3EB4awA88o29rW00NybJpQ9PrQ7a15oDrcnmSsIIDyLNgk8Kdi03OK8Wov7g1xIrxacgn2NprcHyVCjfujPJd+P8I+nkNYBA+SlsVx9PX0LJg3sWfCOyUn3HgDxlR4H42uyD0Sn2zs43ZH6qdaca6LK6WR2HbR46XscEcTCS2zwL7CAZQaodcHpEjfQ9+fAStEkrP/p4NWx4ka3vkYtfPfU//CnNfJLFIQLuiBX6L69uoEUR3gAH5Q3TjUHkkJpuz8T3/wA2d/r861P0GXSxbnDcSP8AtBAh+k6kubuhdZ4aRX/Qv0c6OIy+o8Wej8rbNOAd5Dec2nn1qF/4p1859I+iP01gtuZw5rhfTaL6YImNLoydg5Cc0Wna94DQ7d3XhUHxsMdMFdAHGUn8rV8/LOfIjMjjnH8tpAiO0k8hMyPY0na4FzRRrj8Iupe1rWs+3bRcAEjJIwOIjFA5JQWznx7p3OJPqEEnB8BPw+n/AEOJ3YqkjGxpq7PdD/7R4Xhj6ZdnkIyl3ns46cFpcSAaGVC1TwZbIIAwvp3BrmcHPlR/qEUcQMm4UizciWSHNsn9CkpaN5rwmNTINu5oFKa6XdK4Crb/AEppWbeAp2YKlaqPk0rEtuaXJDUs/cJozaiNw6kVhWZm7XLmFWlZ7B2orUFpRmFEjZFhBkZ4CYC8e21ziWz4XJjauRd1KBurK6z+V6AupFRzXlv68o8U4aCCbHgpYhecIc6Mti5pdQywWkEHonhPwzVICQNvHtPC+WY8tOCq+gnDx/MNkcZU9Z4tn6dfRNcS0UP+ExEXVkqbBJgZ46KcYRYvtSsa/nvh+M4BJymGPodCvKnizm1trXOPuJ2+FOxrxsz6nqv99EdAJqEMa2wKFpOOMB1/0/PSZEl4FBLxeaNtdZq0SNoY9oIDvhLxW3sZ8J2Nwxtbj9kDqX06P77PtOSXHj4Cxrp42EmOS3XgXhLySHZW6rCWbtw51Hxi0fx0x715MS5hdWOyfKSNOBo/3TeoJqgTtHIH7JZzvUyexeBldTBes5gDbsDtUYNRG6Ha0e7wOf7qUGuEgDgbPH4TzI3FlMGCMkcoE1Dm9zWWXAXmq6Ub6lL6lhtbTdCk9qHk6e3O27bF0pD3gtcTkjtN1K5/sjIN+LofIxaUOkuYybr+B5Rp9820NbYJugjDTek0NDtziAcJs3rNvJYjlpKT1LAb+FUcwEgOFE+UtPHkt+FRi3PXz+qZk4SrcFVNVEc2PwpjxTk+KzbgjEZqXYUZpVEqYaVurCC0orSuB5tXLa5c5EYFoALxpWl1UjD0M8rb+VgIxz0NRGbmGxhaiGQjuAd7QPygMg+k+oD7XuLT5VeDUAtA3g/IXzEkZBKPpJnNNWQluP8AFcfSz9fWxTDFmz+U3E8k+2yfChaOW6IpWNNJRsfqo6jb899PAFxu/wBEzE1raBo/5QYXhws4BTdDojyQp8bM2NjIFiyMAo7d4YWnF+EBzg2rqkVr25dn8FLxeV6+RtbM23/K8llHoBsQJcXZr/viiszOBZYaA4uu1lj2BoFHPOe/K5SNBzSTYIOP7LMhO72Cwua1xvAuuaWSC1vupcPj3O6zyMBFjlaxoFO3HNBKS6hoZTeA6sjlZj1Js4AHVodLZ0zrmucwC+lMAxtwmpJXTAt/1YA8oB0kjHfzLF/K4lnnAWbg7ZVj4R2ae5Q9pNVVHyj6fRFzgWk47KYMZjaWuaAW93ynlZvpE3Vwh1kdchTdQx1d/OFbnZuxQz9xU3VsLT7AMJusW4i6iOxwpGpjpxwr87CBlS9XHd1ynzWXeUxqMwoLgWvNrbCrM9MAojSggojTlEotrlm1yIJDFu6WGriV1VjL+VlaPK8C5wsPITIdQKVjKajIcAPCFPPxitxorY02bXrRTlQgYHMBKFruFoXPgeA7gq1pJiRhKPh9vAIXaclhxdWp69X+dsX4pLbfKe08oqjf+6jQPLhwnoSaBIP6KXG7Gz7n7qHfymfT3AXkdoOj97tu2/k4VTYxsYAN9IcaP5l/RAYd2QOEuRteA3gf6gnJHigNtkY5SWomdkAgVwULxXOq1JMGGweBSUmmeeef7rmOLga5bjPFob8ZOTXSS1SBPdJfuFA5AXofvFNbx2ixsdM3c4V8eF76FE830kPBNDckwa4f2VH+HM7/AHAkDAHwmPpH09zYi8hpc7hUxpfRouAsjJCeS8S3qSpzIgyE2ANvaQ1Ly+3MjNg1XlU9e7a3DsOGBSR0m6Qybm04H+6PWezs6WeKitzSAeK5U2eI7aGQRdlV9Sdo9xOUpMA+x5CaVl3lA1LSGkV7uaU+eLB/CtamLNus5q0hOzaeMFNKzby+d1EdEkIDSquqizwpj2ljqVs1k3ONtKM0pdpRmlOnRLXLNrkQTBwuXo4XFFRkrIWis2ucIw5ATMRznhKMTMYvPQQpsjSENIT+lJIHhT2jcVS0VVV8JarmKMEe7laOkAG6uFuA0RQTW0vIAwPKnVYXhZtIGb8KhC8DixhAMfuoDrlFY0twR8JbWr5w5A5zRTiP9kwyUnBcSp8TnE1kD57TIe0dYA5StGYNJqmsBNn4KRdK6V9u4WZHbnWe+F7GC8kKdWy2R6jsE0TkBGETuSMhE0kbd7RVudx+VUj0LpDThRPHyhzqksidBE97vZZvwn4Ppr5Gh7xTHd3WFW0H01jPODzwqjtJG6MN2jb2jMf66/WQvpozHG2iNoxwiSNLmkcBMRRCOMNqgMfhCe7LqaQBwfKbrPb2pOo0zaJOXXWUuNO2HcQKPnyq0rQeBn5Cma5xjlDwQGlvNpPINvfErVujY1z9tgWeFOdO14BjOB/hMavUiYvYBQ+ApcQcHEOFNPH+yPSax41qHB90Krx2kpm7sprUsIAxTegChyx4vwMAJpWP6Z4k6mPBwpOriIN0r2oaSarCmaqOx8quax7ylNKK0oUg2vWmFWjPRr+Fyxf5XLikxwuOQvOl3SZRgrIXruV4iAjUYE7a7QGGslHY7c0JaaGI/tFqhpxtqqykIyD1hUYABSSrSqmlwLKoxN3AdflTdP7hXwqcQAZdElqSrY9o0cbmubsOKySOUy6BhGXDKDE9xJ9uEVshaac3gdKfW7OfHem3BOCuEeKoXa404gnCYDDs7zwgrzxP1bKeBGLoZCLo4jZc8U0DKK5oY4EiycX5XPMtezsYQ4aVT0ccLHte/AAvKsadu98bwG5+3PXa+ZgjlmDA4E3k/C+m+n1HH7hgYyug6/D7Hhr2tz7zj4RZJxEwPolt0SEoNSxx3Nf+AVqfUx01ziCAeCcLqWSngHPjvPkFA9NzG4IJ8koMGvgF/wA3Ljlt8L2WeIGwCayl8dykvqWqETmsccE5Km60CSKwaAxSa+pMEz9zQ07cnu1lsIENdEZJS/tU5JI+c1Dvc4baHRSDztILhkZryresZGC5rSL8Ka6J27LeeMdrnangUtPia8N6S4kDgDgGs0nHNDdxe5pb4QpYWgl0RFuHPhPGL65TpW7RkYckNRHjCszRt2EO7UmRwDi03d0LTxj3ETVx0bQGKjrIxVgKbw4hWzfGTc9Etcs2uTplgvHLxpWncJjhFeLjyvQiDde3KJGCf9kIGsI8Z205CmhmLfG0E3V8KnpjbR2p0by8gMq/lUtO00C4ZU6rFDTHaReCVWhLhxg+FLg+4GlT0/PKSrYUYWU0UAL5XSxFzSb2WvNM+jtJ3YTWZD9ooC7KSxs+d5+lY2EAd9ikcuIbT+SOlwc1rSAPdlKapzqp1YzhK0d63LK0OFrv4hkbQCbICSMlAbj/AMoT5NxsjpDoqkGt2kFhI/KI76m57g17yKzVqO0uePaapet07i4Eu7U9aquZFwauRpO11k9oMskjm/e4m8UhQNIDTgpqORoq2EHopb6vOO07nC3e4eVRg1LmDYTjrCSDiaGALXFxvJodrvwbJVOPVj1PeGm8Umx6ZaWkAXkBfORvsgusZ4Tn8U6qBuj+yMqO8f4BqoHOmJoWzwOVOkf/ADdrvu5GVYY/+dTg4h3ZS88Qic57mg5w4Ikv+EGx+47xlwyelidoF7BQrmljUTGN5Dd9WSb+UVoGohsEXwjGX6T1MeN7C7dan6vTiUjotNgqtPA5sbmuIx2kpGODc81lUjLuJWpjO0qNqG7ZOFe1LbdYOCOFH1jaKri+sf0hW1yzlcqoF2lb5CGtApxZPK5oXHlEY3hBzmstHgYCfgIcYyR0mIcDB/FoWqZhvSsa1xLhfSpRgN4FhT9PG50oLjbR+6oxkNr246SVSHNMHH3PwfHwqGmdvdQBsJFgD24Kf0wDAKNKdq+IfhaGFxI8I7ZfTbij8JYvDWE3x0gPkOCBVhLa0YnRppQ6RxN3zXhJTzi65o9oOomLb2cnkpQPLjtOPJSWr94bklBokm1wdTb6Su4A1dn4Rg4MbnkpbTZ9GZLuO0JgTOaQC1JMabJGD0E5pg11AlTtasw5FPW0AG/CdheHWHtAaDyDajSgCYMhB3DOfCpacvfG3aM9rpVDJZGXA7sdZWZI5G9BwHgrckG2ISNBrg3xaA2SRrSPudSPkNPQMiYObvPmzhMYLrcdpq141/qH7cowjD7HA4+UHXwxpi2Nh2253koGrMkzXNcKN4PlG0+neJGjZbCfu8Jj+EDXg2XdE2mn4y7slRxpiTteMnKwzTmJrmRCq4PlF+o6eWV26N+zPN1a0W4GDuHaLN9PSEoa69xvb5Kn6sG8VgZT2rYKduNC8f8AKRmIvnBwmjNuJkwNEqTrBZ+FZ1LaCl6toohVyybiZQXIm3/trlXrPwiAvDhaCy7lUB4BZTLG+0UgxiynI24CFpswAWXUOUUNNt8+V4W+/HhFjjc7sfCFpopaYHbTsnwE7G3dXISmni2A0SfNp6Jnsyf1U6tmGYyBVf2TcJFfulGR7azd9piJoYfJKSrZ4MJCT3Y4tYnlcQG99rgcknxwhubTj4/dKtmsHiyOcBZIBYPbkHpbc6gS0URwmtNEWNBdVk4rKVWekYdOWh7iMnIFo7KLmWzdjgJtw2gt28c3/hb0jhtJoF/x0ksaMQnHp5DqHD9QPhNxQm2kZBzlbxDqNwbhw5OSVqRz2gFzCLGDxQU9NWI9lgleGGF4pws5TGnidG9pe8Vw4+FNY+QEgOIvI/KahM73MLZjuceNuD4Sd6tMrZjLtNubTmj3OLewg+hJucwtIaReDfSf+nhph9JzQwA0QOzSaZo/TLf4dwFNJ2mwcf8A4rzPYW3iAdPIJGja4uHJuk5FAHtbVZJFFVGsa4b+HBua7tBdp9soft9vJ5S/x4TWnsEb42tOTu5N3SW1jZWOBcC6Iggm6r5Tcsu4iLhoGC3/AAhykANaTQBy0i7R8Y9X+yTomuibRsjg+UtO7JLhQ4r5T+pe2Nu4kVdAUomqD2TOILtngmyj+I2dLalrn7+22aUyRtMx2qr3B1g4Pwp+sBbHu28Yq0Ylv/E6ce3Kl6oY+SquoJLTalaq8/CrGLZCvyuXX8rlRAj0sFbKz2rFFhCbZwlogm21stLRjLm2bCZhiGwVntBDdzvhNwNqm3hLapmHNPe358pqJu45/KDEKGUwwjbYwkVg0RG73DCZJAaKGTykmm+MXhMXTA3vivCFUkbuiD2vdjnWSMBdEy34PGER4O6x9oCFVy8ja0OBOSMUO02xpAO0cC68rGi05kdxjyfCrwaEvZuzRPHlTac8iRqIn7WFtuk/+K90kTxCfTtxItxOaX0EX0w7g0gjBNVyndJ9J9NoFAbugkua1Y5ET+CeXNia1x7JqqTuo+nGWFozdgDN2r50J37SMDwjt0rw0WweF38FZ9JHyA+juAO7JGK+VQ0X0p7wTQaKyAP8K46AR8gAeCFzInbT6Z93OV0+U6f/ANPPGYYG0yMBpDcjHI4RnQ24N3HPF/sit0h3tdZ3DHhN/wANgGzfP4VueM2/rJf1NdpI2iTIaQMm6pYLXPAO4Ghxj9FU1MTTEeDj3EjlTnwCAe0Uw53BT1OUk3dJ0+nYwvlay3HJA7WJA0t2kdWQmJGGVtNcWZyQbtAmjxk99pS6pCZ7XktB3Bhz5SuppzCQcHikfVe120NG1+CUtIzAHQGOqXSpb8T5PuNNvCQnOHAqjqWhpcByfCmz/GSQmjPups/FFStVhU5zQrtSdUVTLLsplcsblypxAla5uSvCV7HyrEMxBHFbaQI+QinBSU0Ei+7Cfgbm+kjByFShGEtVz+GmW4U1G27Y8rMAFWmKFBKpKwaY0FFBx8cobgD14XONH9EKrDOnNOoZ+VShi9aqb7QVP0zBTB/qyVa0tUcfbwlPDcETYyGhuTgHyrGlaLLS3ASUQA9N1C8KlpjuAJrJSqz00xg3BwF2c/CcZG54HAF0loD32Am9zmxgg/1ALloOGOAFncBzhGYwNLQTg4q1hhoEjkUt6T3t3uy4HlPP0ureMzwNl3NDs8EYwst0rGMux7RyR4TTTk/H+689Nu0Grvm03P7JN65wGERmPeM32ekJ8gjmduBuxwbBR3gUQMbQSKWnsbTTWUtnfDTU70CY7yOiRhTdRCXAj1HbgMVn9lVlHurq0g59tJoDNY8Jdw+NcicIjEGt3E7c5Supdua5wNOTcztzJDxT6oJGUnfX5UrOGt/snqpAIC89DmknJMCwDspjXuIO0GhhTHCpJTZsgFD+09fgOqk2jOL6UqWTJBJJ5GE9qsgE+VM1BIY2u7Txm3SGpd7zlS9W/Kf1R7UnVuNlVzGTdBsLkH1D4C5V4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6874" name="Picture 10" descr="http://3.bp.blogspot.com/-I33x8OfguiI/Trw_bCWVoVI/AAAAAAAAFEM/BFzpVj7McNY/s1600/Fig+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086100" cy="3000376"/>
          </a:xfrm>
          <a:prstGeom prst="rect">
            <a:avLst/>
          </a:prstGeom>
          <a:noFill/>
        </p:spPr>
      </p:pic>
      <p:pic>
        <p:nvPicPr>
          <p:cNvPr id="36876" name="Picture 12" descr="https://encrypted-tbn3.gstatic.com/images?q=tbn:ANd9GcRBETGgbZrIPMoMYmG8jbR9mFItUq5L4nPDkR9QEMyExNec-M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572008"/>
            <a:ext cx="1928826" cy="1735945"/>
          </a:xfrm>
          <a:prstGeom prst="rect">
            <a:avLst/>
          </a:prstGeom>
          <a:noFill/>
        </p:spPr>
      </p:pic>
      <p:sp>
        <p:nvSpPr>
          <p:cNvPr id="10" name="9 Elipse"/>
          <p:cNvSpPr/>
          <p:nvPr/>
        </p:nvSpPr>
        <p:spPr>
          <a:xfrm>
            <a:off x="4214810" y="5000636"/>
            <a:ext cx="3929090" cy="13573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7200" dirty="0" smtClean="0">
                <a:solidFill>
                  <a:srgbClr val="7030A0"/>
                </a:solidFill>
              </a:rPr>
              <a:t>RAM</a:t>
            </a:r>
            <a:endParaRPr lang="es-CL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pPr algn="ctr"/>
            <a:r>
              <a:rPr lang="es-CL" dirty="0" smtClean="0"/>
              <a:t>RAM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  <a:p>
            <a:pPr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i="1" dirty="0" smtClean="0">
              <a:latin typeface="Arial" pitchFamily="34" charset="0"/>
              <a:cs typeface="Arial" pitchFamily="34" charset="0"/>
            </a:endParaRPr>
          </a:p>
          <a:p>
            <a:endParaRPr lang="es-CL" i="1" dirty="0" smtClean="0">
              <a:latin typeface="Arial" pitchFamily="34" charset="0"/>
              <a:cs typeface="Arial" pitchFamily="34" charset="0"/>
            </a:endParaRPr>
          </a:p>
          <a:p>
            <a:endParaRPr lang="es-CL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L" i="1" dirty="0" smtClean="0">
                <a:latin typeface="Arial" pitchFamily="34" charset="0"/>
                <a:cs typeface="Arial" pitchFamily="34" charset="0"/>
              </a:rPr>
              <a:t>								 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Llamada de flecha a la derecha"/>
          <p:cNvSpPr/>
          <p:nvPr/>
        </p:nvSpPr>
        <p:spPr>
          <a:xfrm>
            <a:off x="428596" y="1643050"/>
            <a:ext cx="3643338" cy="45005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Arial" pitchFamily="34" charset="0"/>
                <a:cs typeface="Arial" pitchFamily="34" charset="0"/>
              </a:rPr>
              <a:t>Respuesta a un medicamento que es nociva y no intencionada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357686" y="1643050"/>
            <a:ext cx="4143404" cy="45005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Arial" pitchFamily="34" charset="0"/>
                <a:cs typeface="Arial" pitchFamily="34" charset="0"/>
              </a:rPr>
              <a:t>Se produce con las dosis utilizadas normalmente en el hombre, con fines de diagnóstico, profilaxis, tratamiento o modificación de la función fisiológica. (OMS  2001)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/>
          <a:lstStyle/>
          <a:p>
            <a:pPr algn="ctr"/>
            <a:r>
              <a:rPr lang="es-CL" dirty="0" smtClean="0"/>
              <a:t>Importancia en reportar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1643051"/>
          <a:ext cx="8358246" cy="489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749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4-6 % de los ingresos hospitalarios presentaran una RAM.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749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7 % de pacientes hospitalizados presentan RAM severas.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749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0,1 -0,3 % de las muertes se deben a alguna RAM</a:t>
                      </a:r>
                    </a:p>
                    <a:p>
                      <a:endParaRPr lang="es-CL" sz="2400" dirty="0"/>
                    </a:p>
                  </a:txBody>
                  <a:tcPr/>
                </a:tc>
              </a:tr>
              <a:tr h="656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Alemania ha estimado 520 millones de dólares al año en perdidas </a:t>
                      </a:r>
                    </a:p>
                  </a:txBody>
                  <a:tcPr/>
                </a:tc>
              </a:tr>
              <a:tr h="1237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/>
                        <a:t>Cambios en la terapia (ej. </a:t>
                      </a:r>
                      <a:r>
                        <a:rPr lang="es-CL" sz="2400" dirty="0" err="1" smtClean="0"/>
                        <a:t>Metilprednisolona</a:t>
                      </a:r>
                      <a:r>
                        <a:rPr lang="es-CL" sz="2400" dirty="0" smtClean="0"/>
                        <a:t>,</a:t>
                      </a:r>
                      <a:r>
                        <a:rPr lang="es-CL" sz="2400" baseline="0" dirty="0" smtClean="0"/>
                        <a:t> a</a:t>
                      </a:r>
                      <a:r>
                        <a:rPr lang="es-CL" sz="2400" dirty="0" smtClean="0"/>
                        <a:t>umento de tasa de flebitis) ,</a:t>
                      </a:r>
                      <a:r>
                        <a:rPr lang="es-CL" sz="2400" baseline="0" dirty="0" smtClean="0"/>
                        <a:t> se suspende administración en bolo.</a:t>
                      </a:r>
                      <a:endParaRPr lang="es-CL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/>
          <a:lstStyle/>
          <a:p>
            <a:pPr algn="ctr"/>
            <a:r>
              <a:rPr lang="es-CL" dirty="0" smtClean="0"/>
              <a:t>Plazos para reportar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Llamada de flecha a la derecha"/>
          <p:cNvSpPr/>
          <p:nvPr/>
        </p:nvSpPr>
        <p:spPr>
          <a:xfrm>
            <a:off x="357158" y="1571612"/>
            <a:ext cx="3214710" cy="1857388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Sospechas graves </a:t>
            </a:r>
            <a:endParaRPr lang="es-CL" sz="3200" dirty="0"/>
          </a:p>
        </p:txBody>
      </p:sp>
      <p:sp>
        <p:nvSpPr>
          <p:cNvPr id="5" name="4 Elipse"/>
          <p:cNvSpPr/>
          <p:nvPr/>
        </p:nvSpPr>
        <p:spPr>
          <a:xfrm>
            <a:off x="4500562" y="1785926"/>
            <a:ext cx="2857520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72 horas</a:t>
            </a:r>
            <a:endParaRPr lang="es-CL" sz="3200" dirty="0"/>
          </a:p>
        </p:txBody>
      </p:sp>
      <p:sp>
        <p:nvSpPr>
          <p:cNvPr id="6" name="5 Llamada de flecha a la derecha"/>
          <p:cNvSpPr/>
          <p:nvPr/>
        </p:nvSpPr>
        <p:spPr>
          <a:xfrm>
            <a:off x="428596" y="4071942"/>
            <a:ext cx="4357718" cy="18573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Resto de notificaciones  </a:t>
            </a:r>
            <a:endParaRPr lang="es-CL" sz="3200" dirty="0"/>
          </a:p>
        </p:txBody>
      </p:sp>
      <p:sp>
        <p:nvSpPr>
          <p:cNvPr id="7" name="6 Elipse"/>
          <p:cNvSpPr/>
          <p:nvPr/>
        </p:nvSpPr>
        <p:spPr>
          <a:xfrm>
            <a:off x="5643570" y="4357694"/>
            <a:ext cx="285752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30 días</a:t>
            </a:r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10362</TotalTime>
  <Words>1415</Words>
  <PresentationFormat>Presentación en pantalla (4:3)</PresentationFormat>
  <Paragraphs>285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Urbano</vt:lpstr>
      <vt:lpstr>    Administración de medicamentos y drogas vasoactivas; Fraccionamiento y compatibilidad, presentaciones, manejo practico de diluciones.  </vt:lpstr>
      <vt:lpstr>Marco legal</vt:lpstr>
      <vt:lpstr>Evolución de los correctos :</vt:lpstr>
      <vt:lpstr>Vías de administración  </vt:lpstr>
      <vt:lpstr>Mas correctos</vt:lpstr>
      <vt:lpstr>Velocidad de administración </vt:lpstr>
      <vt:lpstr>RAM</vt:lpstr>
      <vt:lpstr>Importancia en reportar</vt:lpstr>
      <vt:lpstr>Plazos para reportar</vt:lpstr>
      <vt:lpstr>Diapositiva 10</vt:lpstr>
      <vt:lpstr>FORMULARIO NOTIFICACION </vt:lpstr>
      <vt:lpstr>Importante</vt:lpstr>
      <vt:lpstr>Tarjetón</vt:lpstr>
      <vt:lpstr>Diapositiva 14</vt:lpstr>
      <vt:lpstr>Calculo de dosis </vt:lpstr>
      <vt:lpstr>Seguridad</vt:lpstr>
      <vt:lpstr>Grupos de Riesgo</vt:lpstr>
      <vt:lpstr>Volumen</vt:lpstr>
      <vt:lpstr>Volumen interfiere con</vt:lpstr>
      <vt:lpstr>Consideraciones especiales</vt:lpstr>
      <vt:lpstr>Diapositiva 21</vt:lpstr>
      <vt:lpstr>Drogas vasoactivas</vt:lpstr>
      <vt:lpstr>Diapositiva 23</vt:lpstr>
      <vt:lpstr>Drogas mas utilizadas</vt:lpstr>
      <vt:lpstr>Generalidades</vt:lpstr>
      <vt:lpstr>Levosimendan</vt:lpstr>
      <vt:lpstr>Diapositiva 27</vt:lpstr>
      <vt:lpstr>Consideraciones </vt:lpstr>
      <vt:lpstr>Diapositiva 29</vt:lpstr>
      <vt:lpstr>Fraccionamiento</vt:lpstr>
      <vt:lpstr>Diapositiva 31</vt:lpstr>
      <vt:lpstr>Compatibilidad</vt:lpstr>
      <vt:lpstr>Diapositiva 33</vt:lpstr>
      <vt:lpstr>Herramientas </vt:lpstr>
      <vt:lpstr>Diapositiva 35</vt:lpstr>
      <vt:lpstr>Recomendación</vt:lpstr>
      <vt:lpstr>Presentaciones o Forma farmacéutica</vt:lpstr>
      <vt:lpstr>Diapositiva 38</vt:lpstr>
      <vt:lpstr>Diapositiva 39</vt:lpstr>
      <vt:lpstr>Problemas para enfermería </vt:lpstr>
      <vt:lpstr>Dilución</vt:lpstr>
      <vt:lpstr>Tablas</vt:lpstr>
      <vt:lpstr>Diapositiva 43</vt:lpstr>
      <vt:lpstr>Diapositiva 44</vt:lpstr>
      <vt:lpstr>Dosis antibióticos</vt:lpstr>
      <vt:lpstr>Bibliografia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</dc:creator>
  <cp:lastModifiedBy>Caro</cp:lastModifiedBy>
  <cp:revision>55</cp:revision>
  <dcterms:created xsi:type="dcterms:W3CDTF">2015-07-08T13:26:36Z</dcterms:created>
  <dcterms:modified xsi:type="dcterms:W3CDTF">2015-08-05T07:15:13Z</dcterms:modified>
</cp:coreProperties>
</file>