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72" r:id="rId11"/>
    <p:sldId id="266" r:id="rId12"/>
    <p:sldId id="269" r:id="rId13"/>
    <p:sldId id="268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624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49A3-177C-4B07-9F39-E77D8A96694C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1A0DE-D2E0-4378-9649-8F18D9A1580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8921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A0DE-D2E0-4378-9649-8F18D9A15804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3415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 userDrawn="1"/>
        </p:nvSpPr>
        <p:spPr>
          <a:xfrm>
            <a:off x="0" y="0"/>
            <a:ext cx="12192000" cy="462076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0" sx="50000" sy="5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5840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879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30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19980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725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5794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8194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2695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9651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50899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262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8F1FAD-B78C-4038-B48E-ABFD026743F7}" type="datetimeFigureOut">
              <a:rPr lang="es-CL" smtClean="0"/>
              <a:pPr/>
              <a:t>22/07/2015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2A6F35-B311-49D8-94B7-E3CCB713640B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454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" y="4960137"/>
            <a:ext cx="7772400" cy="1463040"/>
          </a:xfrm>
        </p:spPr>
        <p:txBody>
          <a:bodyPr>
            <a:normAutofit/>
          </a:bodyPr>
          <a:lstStyle/>
          <a:p>
            <a:r>
              <a:rPr lang="es-CL" sz="4000" dirty="0" smtClean="0">
                <a:solidFill>
                  <a:schemeClr val="bg2">
                    <a:lumMod val="50000"/>
                  </a:schemeClr>
                </a:solidFill>
              </a:rPr>
              <a:t>Medidas de prevención de neumonías asociadas a ventilación mecánica</a:t>
            </a:r>
            <a:endParaRPr lang="es-CL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410" y="5201573"/>
            <a:ext cx="3834126" cy="1004552"/>
          </a:xfrm>
        </p:spPr>
        <p:txBody>
          <a:bodyPr>
            <a:normAutofit/>
          </a:bodyPr>
          <a:lstStyle/>
          <a:p>
            <a:r>
              <a:rPr lang="es-CL" sz="1600" dirty="0" smtClean="0"/>
              <a:t>E.U. Lizcette Rojas Bolvarán</a:t>
            </a:r>
          </a:p>
          <a:p>
            <a:r>
              <a:rPr lang="es-CL" sz="1600" dirty="0" smtClean="0"/>
              <a:t>UPC pediátrica</a:t>
            </a:r>
          </a:p>
          <a:p>
            <a:r>
              <a:rPr lang="es-CL" sz="1600" dirty="0" smtClean="0"/>
              <a:t>Complejo Asistencial Dr. </a:t>
            </a:r>
            <a:r>
              <a:rPr lang="es-CL" sz="1600" dirty="0" err="1" smtClean="0"/>
              <a:t>Sótero</a:t>
            </a:r>
            <a:r>
              <a:rPr lang="es-CL" sz="1600" dirty="0" smtClean="0"/>
              <a:t> del Río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xmlns="" val="12362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552" y="1481328"/>
            <a:ext cx="9720073" cy="4517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sz="2800" dirty="0"/>
              <a:t>“Tolerancia Cero”</a:t>
            </a:r>
          </a:p>
          <a:p>
            <a:pPr marL="0" indent="0">
              <a:buNone/>
            </a:pPr>
            <a:endParaRPr lang="es-C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sz="2800" dirty="0"/>
              <a:t>Ventajas: rápido y efectivo</a:t>
            </a:r>
          </a:p>
          <a:p>
            <a:endParaRPr lang="es-C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sz="2800" dirty="0" smtClean="0"/>
              <a:t>La </a:t>
            </a:r>
            <a:r>
              <a:rPr lang="es-CL" sz="2800" dirty="0"/>
              <a:t>Asociación Chilena de </a:t>
            </a:r>
            <a:r>
              <a:rPr lang="es-CL" sz="2800" dirty="0" err="1"/>
              <a:t>Infectología</a:t>
            </a:r>
            <a:r>
              <a:rPr lang="es-CL" sz="2800" dirty="0"/>
              <a:t> “apoya esta práctica con un nivel de evidencia y recomendación II B” </a:t>
            </a:r>
            <a:endParaRPr lang="es-CL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b="1" dirty="0"/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Rev</a:t>
            </a:r>
            <a:r>
              <a:rPr lang="en-US" sz="1600" i="1" dirty="0"/>
              <a:t>. </a:t>
            </a:r>
            <a:r>
              <a:rPr lang="en-US" sz="1600" i="1" dirty="0" err="1"/>
              <a:t>chil</a:t>
            </a:r>
            <a:r>
              <a:rPr lang="en-US" sz="1600" i="1" dirty="0"/>
              <a:t>. </a:t>
            </a:r>
            <a:r>
              <a:rPr lang="en-US" sz="1600" i="1" dirty="0" err="1"/>
              <a:t>infectol</a:t>
            </a:r>
            <a:r>
              <a:rPr lang="en-US" sz="1600" i="1" dirty="0"/>
              <a:t>. vol.28 no.4 Santiago ago. 2011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3639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Experiencia UPC pediátrica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Se inicia a fines del año 2010 con el fin de </a:t>
            </a:r>
            <a:r>
              <a:rPr lang="es-CL" dirty="0" smtClean="0"/>
              <a:t>disminuir las </a:t>
            </a:r>
            <a:r>
              <a:rPr lang="es-CL" dirty="0"/>
              <a:t>NAVM que iban en aumento (piloto). Tasa 5,0.</a:t>
            </a:r>
          </a:p>
          <a:p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Durante su ejecución hubo una baja en la tasa, que </a:t>
            </a:r>
            <a:r>
              <a:rPr lang="es-CL" dirty="0" smtClean="0"/>
              <a:t>no se </a:t>
            </a:r>
            <a:r>
              <a:rPr lang="es-CL" dirty="0"/>
              <a:t>vio reflejada por lo errático de su aplicación.</a:t>
            </a:r>
          </a:p>
          <a:p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Sólo era realizado por T. paramédicos y enfermeras</a:t>
            </a:r>
          </a:p>
          <a:p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Desde 2012 su aplicación ha sido sistemática, con </a:t>
            </a:r>
            <a:r>
              <a:rPr lang="es-CL" dirty="0" smtClean="0"/>
              <a:t>un aporte </a:t>
            </a:r>
            <a:r>
              <a:rPr lang="es-CL" dirty="0"/>
              <a:t>significativo a la disminución de las NAVM</a:t>
            </a:r>
          </a:p>
        </p:txBody>
      </p:sp>
    </p:spTree>
    <p:extLst>
      <p:ext uri="{BB962C8B-B14F-4D97-AF65-F5344CB8AC3E}">
        <p14:creationId xmlns:p14="http://schemas.microsoft.com/office/powerpoint/2010/main" xmlns="" val="31871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310640"/>
            <a:ext cx="9720073" cy="47487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S</a:t>
            </a:r>
            <a:r>
              <a:rPr lang="es-CL" dirty="0" smtClean="0"/>
              <a:t>e aplica la pauta 4 veces al día.</a:t>
            </a:r>
          </a:p>
          <a:p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En 2013, hubo un aumento de la tasa, que coincide con una disminución de la adherencia a la aplicación del chequeo por parte del estamento médico y enfermería.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La mayor adherencia la tiene el estamento de enfermería, seguido con el estamento kinesiológico.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El estamento con menos adherencia es el médico.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8720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Lista de chequeo </a:t>
            </a:r>
            <a:endParaRPr lang="es-CL" dirty="0"/>
          </a:p>
        </p:txBody>
      </p:sp>
      <p:graphicFrame>
        <p:nvGraphicFramePr>
          <p:cNvPr id="2160" name="Content Placeholder 2159"/>
          <p:cNvGraphicFramePr>
            <a:graphicFrameLocks noGrp="1"/>
          </p:cNvGraphicFramePr>
          <p:nvPr>
            <p:ph idx="1"/>
          </p:nvPr>
        </p:nvGraphicFramePr>
        <p:xfrm>
          <a:off x="2590800" y="2292509"/>
          <a:ext cx="7010400" cy="3417570"/>
        </p:xfrm>
        <a:graphic>
          <a:graphicData uri="http://schemas.openxmlformats.org/drawingml/2006/table">
            <a:tbl>
              <a:tblPr/>
              <a:tblGrid>
                <a:gridCol w="2362200"/>
                <a:gridCol w="1066800"/>
                <a:gridCol w="1295400"/>
                <a:gridCol w="1247775"/>
                <a:gridCol w="1038225"/>
              </a:tblGrid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Est./hora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7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TP/ 7 hrs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7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ENF/13 hrs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7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MED/19hrs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7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KN/1 hrs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7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Cabecera 30ª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Rama ex. bajo nivel paciente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Aseo bucal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Circuito sin condensación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Ambú protegido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Responsable</a:t>
                      </a:r>
                      <a:endParaRPr lang="es-CL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 dirty="0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18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7280"/>
            <a:ext cx="4514088" cy="593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Tasa NAVM, 2012</a:t>
            </a:r>
            <a:endParaRPr lang="es-C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4240522"/>
              </p:ext>
            </p:extLst>
          </p:nvPr>
        </p:nvGraphicFramePr>
        <p:xfrm>
          <a:off x="838204" y="4020185"/>
          <a:ext cx="105155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  <a:gridCol w="808892"/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ene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feb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mar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abr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may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jun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jul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ago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sep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oct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nov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dic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NAVM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11,9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15,1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18,9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9884" y="2670048"/>
            <a:ext cx="195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Inicio chequeo</a:t>
            </a:r>
            <a:endParaRPr lang="es-CL" dirty="0"/>
          </a:p>
        </p:txBody>
      </p:sp>
      <p:sp>
        <p:nvSpPr>
          <p:cNvPr id="8" name="Down Arrow 7"/>
          <p:cNvSpPr/>
          <p:nvPr/>
        </p:nvSpPr>
        <p:spPr>
          <a:xfrm>
            <a:off x="2731008" y="3316224"/>
            <a:ext cx="243840" cy="316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6754368" y="2670048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Circuito desechable</a:t>
            </a:r>
            <a:endParaRPr lang="es-CL" dirty="0"/>
          </a:p>
        </p:txBody>
      </p:sp>
      <p:sp>
        <p:nvSpPr>
          <p:cNvPr id="10" name="Down Arrow 9"/>
          <p:cNvSpPr/>
          <p:nvPr/>
        </p:nvSpPr>
        <p:spPr>
          <a:xfrm>
            <a:off x="7461504" y="3316224"/>
            <a:ext cx="298704" cy="316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221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Tasas IAAS en UPCP año 2014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8868309"/>
              </p:ext>
            </p:extLst>
          </p:nvPr>
        </p:nvGraphicFramePr>
        <p:xfrm>
          <a:off x="1194816" y="2736374"/>
          <a:ext cx="8912351" cy="1737360"/>
        </p:xfrm>
        <a:graphic>
          <a:graphicData uri="http://schemas.openxmlformats.org/drawingml/2006/table">
            <a:tbl>
              <a:tblPr/>
              <a:tblGrid>
                <a:gridCol w="1191409"/>
                <a:gridCol w="572494"/>
                <a:gridCol w="572494"/>
                <a:gridCol w="572494"/>
                <a:gridCol w="572494"/>
                <a:gridCol w="587968"/>
                <a:gridCol w="634387"/>
                <a:gridCol w="526076"/>
                <a:gridCol w="587968"/>
                <a:gridCol w="572494"/>
                <a:gridCol w="572494"/>
                <a:gridCol w="634387"/>
                <a:gridCol w="634387"/>
                <a:gridCol w="680805"/>
              </a:tblGrid>
              <a:tr h="3048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CL" dirty="0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Abr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Ago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eventos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días VMI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1565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NAVM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 dirty="0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</a:t>
                      </a:r>
                      <a:endParaRPr lang="es-CL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  <a:endParaRPr lang="es-CL" dirty="0">
                        <a:effectLst/>
                      </a:endParaRPr>
                    </a:p>
                  </a:txBody>
                  <a:tcPr marL="47625" marR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443304" y="1245215"/>
            <a:ext cx="198052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7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mejorar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Método </a:t>
            </a:r>
            <a:r>
              <a:rPr lang="es-CL" dirty="0"/>
              <a:t>de recolección de pautas (se van en las fichas</a:t>
            </a:r>
            <a:r>
              <a:rPr lang="es-CL" dirty="0" smtClean="0"/>
              <a:t>)</a:t>
            </a:r>
          </a:p>
          <a:p>
            <a:pPr marL="0" indent="0">
              <a:buNone/>
            </a:pP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Registro </a:t>
            </a:r>
            <a:r>
              <a:rPr lang="es-CL" dirty="0"/>
              <a:t>(colocar si el paciente se extubó o el </a:t>
            </a:r>
            <a:r>
              <a:rPr lang="es-CL" dirty="0" smtClean="0"/>
              <a:t>horario en </a:t>
            </a:r>
            <a:r>
              <a:rPr lang="es-CL" dirty="0"/>
              <a:t>que se intuba</a:t>
            </a:r>
            <a:r>
              <a:rPr lang="es-CL" dirty="0" smtClean="0"/>
              <a:t>)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La adherencia al cumplimiento en los estamentos deficientes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Implementar </a:t>
            </a:r>
            <a:r>
              <a:rPr lang="es-CL" dirty="0" smtClean="0"/>
              <a:t>medidas para corregir los puntos menos cumplidos en la lista de chequeo</a:t>
            </a:r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Plantear nuevas estrategias para disminuir  las tasas de NAVM en los meses críticos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9332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645" y="382075"/>
            <a:ext cx="10515600" cy="1325563"/>
          </a:xfrm>
        </p:spPr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23872"/>
            <a:ext cx="9720073" cy="4285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Según la Organización Panamericana de la Salud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“ Las </a:t>
            </a:r>
            <a:r>
              <a:rPr lang="es-CL" dirty="0"/>
              <a:t>infecciones asociadas a la atención de la salud (</a:t>
            </a:r>
            <a:r>
              <a:rPr lang="es-CL" dirty="0" smtClean="0"/>
              <a:t>IAAS) </a:t>
            </a:r>
            <a:r>
              <a:rPr lang="es-CL" dirty="0"/>
              <a:t>son un </a:t>
            </a:r>
          </a:p>
          <a:p>
            <a:pPr marL="0" indent="0">
              <a:buNone/>
            </a:pPr>
            <a:r>
              <a:rPr lang="es-CL" dirty="0"/>
              <a:t>problema de salud pública </a:t>
            </a:r>
            <a:r>
              <a:rPr lang="es-CL" dirty="0" smtClean="0"/>
              <a:t>importante debido </a:t>
            </a:r>
            <a:r>
              <a:rPr lang="es-CL" dirty="0"/>
              <a:t>a la frecuencia con </a:t>
            </a:r>
          </a:p>
          <a:p>
            <a:pPr marL="0" indent="0">
              <a:buNone/>
            </a:pPr>
            <a:r>
              <a:rPr lang="es-CL" dirty="0"/>
              <a:t>que se producen, la morbilidad y mortalidad que provocan y la </a:t>
            </a:r>
          </a:p>
          <a:p>
            <a:pPr marL="0" indent="0">
              <a:buNone/>
            </a:pPr>
            <a:r>
              <a:rPr lang="es-CL" dirty="0"/>
              <a:t>carga que imponen a los pacientes, al personal sanitario y a los </a:t>
            </a:r>
          </a:p>
          <a:p>
            <a:pPr marL="0" indent="0">
              <a:buNone/>
            </a:pPr>
            <a:r>
              <a:rPr lang="es-CL" dirty="0"/>
              <a:t>sistemas de </a:t>
            </a:r>
            <a:r>
              <a:rPr lang="es-CL" dirty="0" smtClean="0"/>
              <a:t>salud”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sz="1600" i="1" dirty="0"/>
              <a:t>Organización Panamericana de la Salud (2010) “Vigilancia Epidemiológica de las Infecciones Asociadas a la Atención de Salud”</a:t>
            </a:r>
          </a:p>
          <a:p>
            <a:r>
              <a:rPr lang="en-US" sz="1600" i="1" dirty="0"/>
              <a:t>Washington, D.C. ISBN: 978-92-75-33147-7</a:t>
            </a:r>
            <a:endParaRPr lang="es-CL" sz="1600" i="1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1999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58112"/>
            <a:ext cx="9720073" cy="4651248"/>
          </a:xfrm>
        </p:spPr>
        <p:txBody>
          <a:bodyPr>
            <a:normAutofit/>
          </a:bodyPr>
          <a:lstStyle/>
          <a:p>
            <a:r>
              <a:rPr lang="es-CL" dirty="0" smtClean="0"/>
              <a:t>En países europeos</a:t>
            </a:r>
          </a:p>
          <a:p>
            <a:pPr marL="0" indent="0">
              <a:buNone/>
            </a:pPr>
            <a:r>
              <a:rPr lang="es-CL" dirty="0" smtClean="0"/>
              <a:t>	-  1 </a:t>
            </a:r>
            <a:r>
              <a:rPr lang="es-CL" dirty="0"/>
              <a:t>de cada 20 pacientes </a:t>
            </a:r>
            <a:r>
              <a:rPr lang="es-CL" dirty="0" smtClean="0"/>
              <a:t>hospitalizados (4,1 </a:t>
            </a:r>
            <a:r>
              <a:rPr lang="es-CL" dirty="0"/>
              <a:t>millones </a:t>
            </a:r>
            <a:r>
              <a:rPr lang="es-CL" dirty="0" smtClean="0"/>
              <a:t>anuales)</a:t>
            </a:r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-  se </a:t>
            </a:r>
            <a:r>
              <a:rPr lang="es-CL" dirty="0"/>
              <a:t>estima que unos 37.000 pacientes fallecen cada año en </a:t>
            </a:r>
            <a:r>
              <a:rPr lang="es-CL" dirty="0" smtClean="0"/>
              <a:t>la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unión europea.</a:t>
            </a:r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-  </a:t>
            </a:r>
            <a:r>
              <a:rPr lang="es-CL" dirty="0" smtClean="0"/>
              <a:t>IAAS </a:t>
            </a:r>
            <a:r>
              <a:rPr lang="es-CL" dirty="0" smtClean="0"/>
              <a:t>son </a:t>
            </a:r>
            <a:r>
              <a:rPr lang="es-CL" dirty="0"/>
              <a:t>difíciles de tratar </a:t>
            </a:r>
            <a:r>
              <a:rPr lang="es-CL" dirty="0" smtClean="0"/>
              <a:t>(microorganismos resistentes).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sz="1300" dirty="0"/>
              <a:t>Organización Panamericana de la </a:t>
            </a:r>
            <a:r>
              <a:rPr lang="es-CL" sz="1300" dirty="0" smtClean="0"/>
              <a:t>Salud (2010) “Vigilancia </a:t>
            </a:r>
            <a:r>
              <a:rPr lang="es-CL" sz="1300" dirty="0"/>
              <a:t>Epidemiológica de las Infecciones Asociadas a la Atención de Salud”</a:t>
            </a:r>
          </a:p>
          <a:p>
            <a:r>
              <a:rPr lang="en-US" sz="1300" dirty="0"/>
              <a:t>Washington, </a:t>
            </a:r>
            <a:r>
              <a:rPr lang="en-US" sz="1300" dirty="0" smtClean="0"/>
              <a:t>D.C. ISBN</a:t>
            </a:r>
            <a:r>
              <a:rPr lang="en-US" sz="1300" dirty="0"/>
              <a:t>: 978-92-75-33147-7</a:t>
            </a:r>
            <a:endParaRPr lang="es-CL" sz="1300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5528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36192"/>
            <a:ext cx="9720073" cy="4773168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Una </a:t>
            </a:r>
            <a:r>
              <a:rPr lang="es-CL" dirty="0"/>
              <a:t>tercera parte de </a:t>
            </a:r>
            <a:r>
              <a:rPr lang="es-CL" dirty="0" smtClean="0"/>
              <a:t>las IAAS se </a:t>
            </a:r>
            <a:r>
              <a:rPr lang="es-CL" dirty="0"/>
              <a:t>pueden prevenir al instaurar </a:t>
            </a:r>
            <a:r>
              <a:rPr lang="es-CL" dirty="0" smtClean="0"/>
              <a:t>un </a:t>
            </a:r>
            <a:r>
              <a:rPr lang="es-CL" dirty="0"/>
              <a:t>programa de prevención y control de infecciones </a:t>
            </a:r>
            <a:r>
              <a:rPr lang="es-CL" dirty="0" smtClean="0"/>
              <a:t> eficaz, lo que reduce </a:t>
            </a:r>
            <a:r>
              <a:rPr lang="es-CL" dirty="0"/>
              <a:t>sustancialmente los costos de la </a:t>
            </a:r>
            <a:r>
              <a:rPr lang="es-CL" dirty="0" smtClean="0"/>
              <a:t>atención </a:t>
            </a:r>
            <a:r>
              <a:rPr lang="es-CL" dirty="0"/>
              <a:t>sanitaria </a:t>
            </a:r>
            <a:r>
              <a:rPr lang="es-CL" dirty="0" smtClean="0"/>
              <a:t>y </a:t>
            </a:r>
            <a:r>
              <a:rPr lang="es-CL" dirty="0"/>
              <a:t>la morbilidad y </a:t>
            </a:r>
            <a:r>
              <a:rPr lang="es-CL" dirty="0" smtClean="0"/>
              <a:t>mortalidad </a:t>
            </a:r>
            <a:r>
              <a:rPr lang="es-CL" dirty="0"/>
              <a:t>asociada a las </a:t>
            </a:r>
            <a:r>
              <a:rPr lang="es-CL" dirty="0" smtClean="0"/>
              <a:t>IAAS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sz="1400" i="1" dirty="0" smtClean="0"/>
              <a:t>Organización </a:t>
            </a:r>
            <a:r>
              <a:rPr lang="es-CL" sz="1400" i="1" dirty="0"/>
              <a:t>Panamericana de la Salud (2010) “Vigilancia Epidemiológica de las Infecciones Asociadas a la Atención de Salud”</a:t>
            </a:r>
          </a:p>
          <a:p>
            <a:r>
              <a:rPr lang="en-US" sz="1400" i="1" dirty="0"/>
              <a:t>Washington, D.C. ISBN: 978-92-75-33147-7</a:t>
            </a:r>
            <a:endParaRPr lang="es-CL" sz="1400" i="1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9127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Neumonia</a:t>
            </a:r>
            <a:r>
              <a:rPr lang="es-CL" dirty="0" smtClean="0"/>
              <a:t> Asociada a Ventilación Mecánica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2286000"/>
            <a:ext cx="10460736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La neumonía asociada a </a:t>
            </a:r>
            <a:r>
              <a:rPr lang="es-CL" dirty="0" smtClean="0"/>
              <a:t>ventilación mecánica </a:t>
            </a:r>
            <a:r>
              <a:rPr lang="es-CL" dirty="0"/>
              <a:t>(NAVM) es una complicación que ocurre del 20 al 25% de pacientes que reciben VM por más de </a:t>
            </a:r>
            <a:r>
              <a:rPr lang="es-CL" dirty="0" smtClean="0"/>
              <a:t>48h. </a:t>
            </a:r>
          </a:p>
          <a:p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Es </a:t>
            </a:r>
            <a:r>
              <a:rPr lang="es-CL" dirty="0"/>
              <a:t>la infección nosocomial más frecuente en la UCI y la principal causa de muerte por infecciones en enfermos </a:t>
            </a:r>
            <a:r>
              <a:rPr lang="es-CL" dirty="0" smtClean="0"/>
              <a:t>críticos. </a:t>
            </a:r>
          </a:p>
          <a:p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Genera </a:t>
            </a:r>
            <a:r>
              <a:rPr lang="es-CL" dirty="0"/>
              <a:t>un importante incremento en morbilidad y costos de la </a:t>
            </a:r>
            <a:r>
              <a:rPr lang="es-CL" dirty="0" smtClean="0"/>
              <a:t>atención. 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sz="1600" i="1" dirty="0"/>
              <a:t>Medicina intensiva [internet]: </a:t>
            </a:r>
            <a:r>
              <a:rPr lang="es-CL" sz="1600" i="1" dirty="0" err="1"/>
              <a:t>Neumonia</a:t>
            </a:r>
            <a:r>
              <a:rPr lang="es-CL" sz="1600" i="1" dirty="0"/>
              <a:t> Asociada a la Ventilación Mecánica. </a:t>
            </a:r>
            <a:r>
              <a:rPr lang="es-CL" sz="1600" i="1" dirty="0" err="1"/>
              <a:t>Med</a:t>
            </a:r>
            <a:r>
              <a:rPr lang="es-CL" sz="1600" i="1" dirty="0"/>
              <a:t>. Intensiva v.33 n.7 Barcelona OCT.2009. Versión impresa ISSN 0210-5691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7719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822704"/>
            <a:ext cx="9720073" cy="4248912"/>
          </a:xfrm>
        </p:spPr>
        <p:txBody>
          <a:bodyPr>
            <a:normAutofit/>
          </a:bodyPr>
          <a:lstStyle/>
          <a:p>
            <a:r>
              <a:rPr lang="es-CL" dirty="0" smtClean="0"/>
              <a:t>Se define como</a:t>
            </a:r>
          </a:p>
          <a:p>
            <a:pPr marL="0" indent="0" algn="ctr">
              <a:buNone/>
            </a:pPr>
            <a:r>
              <a:rPr lang="es-CL" i="1" dirty="0" smtClean="0"/>
              <a:t>“</a:t>
            </a:r>
            <a:r>
              <a:rPr lang="es-CL" i="1" dirty="0" err="1" smtClean="0"/>
              <a:t>Neumonia</a:t>
            </a:r>
            <a:r>
              <a:rPr lang="es-CL" i="1" dirty="0" smtClean="0"/>
              <a:t> que </a:t>
            </a:r>
            <a:r>
              <a:rPr lang="es-CL" i="1" dirty="0"/>
              <a:t>no estaba </a:t>
            </a:r>
            <a:r>
              <a:rPr lang="es-CL" i="1" dirty="0" smtClean="0"/>
              <a:t>presente, </a:t>
            </a:r>
            <a:r>
              <a:rPr lang="es-CL" i="1" dirty="0"/>
              <a:t>ni en periodo de </a:t>
            </a:r>
            <a:r>
              <a:rPr lang="es-CL" i="1" dirty="0" smtClean="0"/>
              <a:t>incubación, </a:t>
            </a:r>
            <a:r>
              <a:rPr lang="es-CL" i="1" dirty="0"/>
              <a:t>en el </a:t>
            </a:r>
            <a:r>
              <a:rPr lang="es-CL" i="1" dirty="0" smtClean="0"/>
              <a:t>momento </a:t>
            </a:r>
            <a:r>
              <a:rPr lang="es-CL" i="1" dirty="0"/>
              <a:t>del ingreso del </a:t>
            </a:r>
            <a:r>
              <a:rPr lang="es-CL" i="1" dirty="0" smtClean="0"/>
              <a:t>paciente, </a:t>
            </a:r>
            <a:r>
              <a:rPr lang="es-CL" i="1" dirty="0"/>
              <a:t>y que se desarrolla después de 48 horas de ser </a:t>
            </a:r>
            <a:r>
              <a:rPr lang="es-CL" i="1" dirty="0" smtClean="0"/>
              <a:t>intubado </a:t>
            </a:r>
            <a:r>
              <a:rPr lang="es-CL" i="1" dirty="0"/>
              <a:t>por vía endotraqueal y sometido a </a:t>
            </a:r>
            <a:r>
              <a:rPr lang="es-CL" i="1" dirty="0" smtClean="0"/>
              <a:t>ventilación mecánica; </a:t>
            </a:r>
            <a:r>
              <a:rPr lang="es-CL" i="1" dirty="0"/>
              <a:t>o que es diagnosticada en las 72 horas </a:t>
            </a:r>
            <a:r>
              <a:rPr lang="es-CL" i="1" dirty="0" smtClean="0"/>
              <a:t>siguientes </a:t>
            </a:r>
            <a:r>
              <a:rPr lang="es-CL" i="1" dirty="0"/>
              <a:t>al </a:t>
            </a:r>
            <a:r>
              <a:rPr lang="es-CL" i="1" dirty="0" smtClean="0"/>
              <a:t>retiro </a:t>
            </a:r>
            <a:r>
              <a:rPr lang="es-CL" i="1" dirty="0"/>
              <a:t>de la </a:t>
            </a:r>
            <a:r>
              <a:rPr lang="es-CL" i="1" dirty="0" smtClean="0"/>
              <a:t>ventilación mecánica” </a:t>
            </a:r>
            <a:endParaRPr lang="es-CL" i="1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sz="1600" i="1" dirty="0" err="1" smtClean="0"/>
              <a:t>Minsal</a:t>
            </a:r>
            <a:r>
              <a:rPr lang="es-CL" sz="1600" i="1" dirty="0" smtClean="0"/>
              <a:t> (2008): Informe de Vigilancia de Infecciones Asociadas a la Atención de Salud. Disponible en</a:t>
            </a:r>
          </a:p>
          <a:p>
            <a:r>
              <a:rPr lang="es-CL" sz="1600" i="1" dirty="0" smtClean="0"/>
              <a:t>web.</a:t>
            </a:r>
            <a:r>
              <a:rPr lang="es-CL" sz="1600" b="1" i="1" dirty="0" smtClean="0"/>
              <a:t>minsal</a:t>
            </a:r>
            <a:r>
              <a:rPr lang="es-CL" sz="1600" i="1" dirty="0" smtClean="0"/>
              <a:t>.cl/</a:t>
            </a:r>
            <a:r>
              <a:rPr lang="es-CL" sz="1600" i="1" dirty="0" err="1" smtClean="0"/>
              <a:t>sites</a:t>
            </a:r>
            <a:r>
              <a:rPr lang="es-CL" sz="1600" i="1" dirty="0" smtClean="0"/>
              <a:t>/default/files/files/informeinfeccionesChile2012.pdf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xmlns="" val="41907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38656"/>
            <a:ext cx="9720073" cy="4870704"/>
          </a:xfrm>
        </p:spPr>
        <p:txBody>
          <a:bodyPr>
            <a:normAutofit fontScale="70000" lnSpcReduction="20000"/>
          </a:bodyPr>
          <a:lstStyle/>
          <a:p>
            <a:r>
              <a:rPr lang="es-CL" sz="4000" dirty="0" smtClean="0"/>
              <a:t>El diagnóstico.</a:t>
            </a:r>
          </a:p>
          <a:p>
            <a:endParaRPr lang="es-CL" sz="4000" dirty="0" smtClean="0"/>
          </a:p>
          <a:p>
            <a:r>
              <a:rPr lang="es-CL" sz="4000" dirty="0" smtClean="0"/>
              <a:t>La presencia de una opacidad en la radiología de tórax junto con:</a:t>
            </a:r>
          </a:p>
          <a:p>
            <a:endParaRPr lang="es-CL" sz="4000" dirty="0" smtClean="0"/>
          </a:p>
          <a:p>
            <a:pPr lvl="2"/>
            <a:r>
              <a:rPr lang="es-CL" sz="3400" dirty="0" smtClean="0"/>
              <a:t>evidencia de infección local (secreciones purulentas por el tubo </a:t>
            </a:r>
            <a:r>
              <a:rPr lang="es-CL" sz="3400" dirty="0" err="1" smtClean="0"/>
              <a:t>endotraqueal</a:t>
            </a:r>
            <a:r>
              <a:rPr lang="es-CL" sz="3400" dirty="0" smtClean="0"/>
              <a:t>)</a:t>
            </a:r>
          </a:p>
          <a:p>
            <a:pPr lvl="2"/>
            <a:r>
              <a:rPr lang="es-CL" sz="3400" dirty="0" smtClean="0"/>
              <a:t>evidencia sistémica (fiebre y/o </a:t>
            </a:r>
            <a:r>
              <a:rPr lang="es-CL" sz="3400" dirty="0" smtClean="0"/>
              <a:t>leucocitosis).</a:t>
            </a:r>
            <a:endParaRPr lang="es-CL" sz="3400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r>
              <a:rPr lang="sv-SE" sz="1600" i="1" dirty="0"/>
              <a:t>Med Intensiva.2010;34:318-24 - Vol. 34 Núm.5 DOI: 10.1016/j.medin.2010.03.004</a:t>
            </a:r>
            <a:endParaRPr lang="es-CL" sz="1600" i="1" dirty="0"/>
          </a:p>
        </p:txBody>
      </p:sp>
    </p:spTree>
    <p:extLst>
      <p:ext uri="{BB962C8B-B14F-4D97-AF65-F5344CB8AC3E}">
        <p14:creationId xmlns:p14="http://schemas.microsoft.com/office/powerpoint/2010/main" xmlns="" val="29100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53312"/>
            <a:ext cx="9720073" cy="503529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</a:t>
            </a:r>
            <a:r>
              <a:rPr lang="es-CL" sz="3000" dirty="0" smtClean="0"/>
              <a:t>Respecto del tratamiento, éste se divide en 2 áreas:</a:t>
            </a:r>
          </a:p>
          <a:p>
            <a:pPr marL="0" indent="0">
              <a:buNone/>
            </a:pPr>
            <a:endParaRPr lang="es-CL" sz="21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s-CL" sz="2800" dirty="0" smtClean="0"/>
              <a:t>el </a:t>
            </a:r>
            <a:r>
              <a:rPr lang="es-CL" sz="2800" dirty="0"/>
              <a:t>tratamiento de soporte </a:t>
            </a:r>
            <a:r>
              <a:rPr lang="es-CL" sz="2800" dirty="0" smtClean="0"/>
              <a:t>(cambio en estrategias ventilatorias)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CL" sz="2800" dirty="0" smtClean="0"/>
              <a:t>el tratam</a:t>
            </a:r>
            <a:r>
              <a:rPr lang="es-CL" sz="2800" dirty="0"/>
              <a:t>i</a:t>
            </a:r>
            <a:r>
              <a:rPr lang="es-CL" sz="2800" dirty="0" smtClean="0"/>
              <a:t>ento antibiótico</a:t>
            </a:r>
          </a:p>
          <a:p>
            <a:endParaRPr lang="es-CL" dirty="0"/>
          </a:p>
          <a:p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sz="3000" dirty="0" smtClean="0"/>
              <a:t>La prevención se realiza a través de: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s-CL" sz="2600" dirty="0" smtClean="0"/>
              <a:t>Medidas generales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s-CL" sz="2600" dirty="0" smtClean="0"/>
              <a:t>Medidas específicas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r>
              <a:rPr lang="sv-SE" sz="1600" i="1" dirty="0"/>
              <a:t>Med Intensiva.2010;34:318-24 - Vol. 34 Núm.5 DOI: 10.1016/j.medin.2010.03.004</a:t>
            </a:r>
            <a:endParaRPr lang="es-CL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9617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Bundle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119360" cy="45110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sz="2400" dirty="0" smtClean="0"/>
              <a:t>La implementación de una lista de chequeo (</a:t>
            </a:r>
            <a:r>
              <a:rPr lang="es-CL" sz="2400" dirty="0" err="1" smtClean="0"/>
              <a:t>bundle</a:t>
            </a:r>
            <a:r>
              <a:rPr lang="es-CL" sz="2400" dirty="0" smtClean="0"/>
              <a:t>), es una estrategia importante para la prevención de las NAVM</a:t>
            </a:r>
          </a:p>
          <a:p>
            <a:pPr marL="0" indent="0">
              <a:buNone/>
            </a:pPr>
            <a:endParaRPr lang="es-C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sz="2400" dirty="0" smtClean="0"/>
              <a:t>El </a:t>
            </a:r>
            <a:r>
              <a:rPr lang="es-CL" sz="2400" dirty="0" err="1" smtClean="0"/>
              <a:t>Bundle</a:t>
            </a:r>
            <a:r>
              <a:rPr lang="es-CL" sz="2400" dirty="0" smtClean="0"/>
              <a:t> es </a:t>
            </a:r>
            <a:r>
              <a:rPr lang="es-CL" sz="2400" dirty="0"/>
              <a:t>un método que se concentra en </a:t>
            </a:r>
            <a:r>
              <a:rPr lang="es-CL" sz="2400" dirty="0" smtClean="0"/>
              <a:t>evaluar el </a:t>
            </a:r>
            <a:r>
              <a:rPr lang="es-CL" sz="2400" dirty="0"/>
              <a:t>cumplimiento de las mejores </a:t>
            </a:r>
            <a:r>
              <a:rPr lang="es-CL" sz="2400" dirty="0" smtClean="0"/>
              <a:t>prácticas relacionadas </a:t>
            </a:r>
            <a:r>
              <a:rPr lang="es-CL" sz="2400" dirty="0"/>
              <a:t>al evento adverso que se </a:t>
            </a:r>
            <a:r>
              <a:rPr lang="es-CL" sz="2400" dirty="0" smtClean="0"/>
              <a:t>quiere prevenir</a:t>
            </a: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sz="2400" dirty="0"/>
              <a:t>Debe ser realizada “idealmente” en </a:t>
            </a:r>
            <a:r>
              <a:rPr lang="es-CL" sz="2400" dirty="0" smtClean="0"/>
              <a:t>rondas multidisciplinarias</a:t>
            </a:r>
            <a:r>
              <a:rPr lang="es-CL" sz="2400" dirty="0"/>
              <a:t>, utilizando listas de chequeo </a:t>
            </a:r>
            <a:r>
              <a:rPr lang="es-CL" sz="2400" dirty="0" smtClean="0"/>
              <a:t>de las </a:t>
            </a:r>
            <a:r>
              <a:rPr lang="es-CL" sz="2400" dirty="0"/>
              <a:t>medidas elegidas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2969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365</TotalTime>
  <Words>873</Words>
  <Application>Microsoft Office PowerPoint</Application>
  <PresentationFormat>Personalizado</PresentationFormat>
  <Paragraphs>234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Integral</vt:lpstr>
      <vt:lpstr>Medidas de prevención de neumonías asociadas a ventilación mecánica</vt:lpstr>
      <vt:lpstr>Introducción</vt:lpstr>
      <vt:lpstr>Diapositiva 3</vt:lpstr>
      <vt:lpstr>Diapositiva 4</vt:lpstr>
      <vt:lpstr>Neumonia Asociada a Ventilación Mecánica</vt:lpstr>
      <vt:lpstr>Diapositiva 6</vt:lpstr>
      <vt:lpstr>Diapositiva 7</vt:lpstr>
      <vt:lpstr>Diapositiva 8</vt:lpstr>
      <vt:lpstr>Bundle</vt:lpstr>
      <vt:lpstr>Diapositiva 10</vt:lpstr>
      <vt:lpstr>Experiencia UPC pediátrica</vt:lpstr>
      <vt:lpstr>Diapositiva 12</vt:lpstr>
      <vt:lpstr>Lista de chequeo </vt:lpstr>
      <vt:lpstr>Tasa NAVM, 2012</vt:lpstr>
      <vt:lpstr>Tasas IAAS en UPCP año 2014</vt:lpstr>
      <vt:lpstr>Para mejorar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prevención de ne</dc:title>
  <dc:creator>Lizcette Rojas Bolvarán</dc:creator>
  <cp:lastModifiedBy>csanchez</cp:lastModifiedBy>
  <cp:revision>34</cp:revision>
  <dcterms:created xsi:type="dcterms:W3CDTF">2015-07-21T19:47:01Z</dcterms:created>
  <dcterms:modified xsi:type="dcterms:W3CDTF">2015-07-22T20:32:55Z</dcterms:modified>
</cp:coreProperties>
</file>