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57" r:id="rId5"/>
    <p:sldId id="280" r:id="rId6"/>
    <p:sldId id="282" r:id="rId7"/>
    <p:sldId id="276" r:id="rId8"/>
    <p:sldId id="263" r:id="rId9"/>
    <p:sldId id="285" r:id="rId10"/>
    <p:sldId id="261" r:id="rId11"/>
    <p:sldId id="266" r:id="rId12"/>
    <p:sldId id="296" r:id="rId13"/>
    <p:sldId id="277" r:id="rId14"/>
    <p:sldId id="283" r:id="rId15"/>
    <p:sldId id="294" r:id="rId16"/>
    <p:sldId id="293" r:id="rId17"/>
    <p:sldId id="289" r:id="rId18"/>
    <p:sldId id="260" r:id="rId19"/>
    <p:sldId id="295" r:id="rId20"/>
    <p:sldId id="278" r:id="rId21"/>
    <p:sldId id="267" r:id="rId22"/>
    <p:sldId id="269" r:id="rId23"/>
    <p:sldId id="270" r:id="rId24"/>
    <p:sldId id="271" r:id="rId25"/>
    <p:sldId id="284" r:id="rId26"/>
    <p:sldId id="291" r:id="rId27"/>
    <p:sldId id="264" r:id="rId28"/>
    <p:sldId id="274" r:id="rId29"/>
    <p:sldId id="275" r:id="rId30"/>
    <p:sldId id="286" r:id="rId31"/>
    <p:sldId id="287" r:id="rId32"/>
    <p:sldId id="290" r:id="rId33"/>
    <p:sldId id="272" r:id="rId34"/>
    <p:sldId id="273" r:id="rId35"/>
    <p:sldId id="292" r:id="rId36"/>
    <p:sldId id="259" r:id="rId37"/>
    <p:sldId id="262" r:id="rId38"/>
    <p:sldId id="288" r:id="rId3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236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15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86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11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62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59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045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864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3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73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180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141D-6671-45EE-B299-2D11C3401179}" type="datetimeFigureOut">
              <a:rPr lang="es-CL" smtClean="0"/>
              <a:t>18-08-2015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C585-E240-4D79-BA2B-040F9F67A4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95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 smtClean="0"/>
              <a:t>Manejo no convencional  SDRA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Dr.</a:t>
            </a:r>
            <a:r>
              <a:rPr lang="es-ES" dirty="0" smtClean="0"/>
              <a:t>  </a:t>
            </a:r>
            <a:r>
              <a:rPr lang="es-CL" dirty="0" smtClean="0"/>
              <a:t>Carlos Acuña</a:t>
            </a:r>
          </a:p>
          <a:p>
            <a:r>
              <a:rPr lang="es-CL" dirty="0" smtClean="0"/>
              <a:t>Pediatra Intensivista</a:t>
            </a:r>
          </a:p>
          <a:p>
            <a:r>
              <a:rPr lang="es-CL" dirty="0" smtClean="0"/>
              <a:t>Jefe UPC HLCM</a:t>
            </a:r>
          </a:p>
          <a:p>
            <a:r>
              <a:rPr lang="es-CL" dirty="0" smtClean="0"/>
              <a:t>Residente UPC CLC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287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Pediatric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Acute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Respiratory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Distress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Syndrome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:</a:t>
            </a:r>
            <a:br>
              <a:rPr lang="es-CL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Consensus Recommendations From the Pediatric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Acute Lung Injury Consensus Conference*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4D4D4D"/>
                </a:solidFill>
                <a:latin typeface="Minion-Regular"/>
              </a:rPr>
              <a:t>The Pediatric Acute Lung Injury Consensus Conference Group</a:t>
            </a:r>
            <a:br>
              <a:rPr lang="en-US" sz="1800" dirty="0">
                <a:solidFill>
                  <a:srgbClr val="4D4D4D"/>
                </a:solidFill>
                <a:latin typeface="Minion-Regular"/>
              </a:rPr>
            </a:br>
            <a:r>
              <a:rPr lang="en-US" sz="1800" dirty="0">
                <a:solidFill>
                  <a:prstClr val="black"/>
                </a:solidFill>
              </a:rPr>
              <a:t>June 2015 • Volume 16 • Number 5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 </a:t>
            </a:r>
            <a:r>
              <a:rPr lang="es-CL" sz="1800" dirty="0" smtClean="0"/>
              <a:t>Posicionamiento prono. </a:t>
            </a:r>
            <a:endParaRPr lang="es-ES" sz="1800" dirty="0" smtClean="0"/>
          </a:p>
          <a:p>
            <a:pPr lvl="1"/>
            <a:r>
              <a:rPr lang="es-CL" sz="1800" dirty="0" smtClean="0"/>
              <a:t>posicionamiento prono no puede</a:t>
            </a:r>
            <a:r>
              <a:rPr lang="es-ES" sz="1800" dirty="0" smtClean="0"/>
              <a:t> </a:t>
            </a:r>
            <a:r>
              <a:rPr lang="es-CL" sz="1800" dirty="0" smtClean="0"/>
              <a:t>se</a:t>
            </a:r>
            <a:r>
              <a:rPr lang="es-ES" sz="1800" dirty="0" smtClean="0"/>
              <a:t>r</a:t>
            </a:r>
            <a:r>
              <a:rPr lang="es-CL" sz="1800" dirty="0" smtClean="0"/>
              <a:t> reco</a:t>
            </a:r>
            <a:r>
              <a:rPr lang="es-ES" sz="1800" dirty="0" smtClean="0"/>
              <a:t>mendado</a:t>
            </a:r>
            <a:r>
              <a:rPr lang="es-CL" sz="1800" dirty="0" smtClean="0"/>
              <a:t> como tratamiento de rutina en PARDS. Sin embargo,debe ser considerado una opción en los casos de PARDS graves. </a:t>
            </a:r>
            <a:endParaRPr lang="es-ES" sz="1800" dirty="0" smtClean="0"/>
          </a:p>
          <a:p>
            <a:endParaRPr lang="es-ES" sz="1800" dirty="0" smtClean="0"/>
          </a:p>
          <a:p>
            <a:pPr lvl="1"/>
            <a:r>
              <a:rPr lang="es-CL" sz="1800" dirty="0" smtClean="0"/>
              <a:t>Acuerdo Débil (92%</a:t>
            </a:r>
            <a:r>
              <a:rPr lang="es-ES" sz="1800" dirty="0" smtClean="0"/>
              <a:t> </a:t>
            </a:r>
            <a:r>
              <a:rPr lang="es-CL" sz="1800" dirty="0" smtClean="0"/>
              <a:t>acuerdo)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7775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" y="127620"/>
            <a:ext cx="75914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776288" y="4221088"/>
            <a:ext cx="7396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1" y="127620"/>
            <a:ext cx="75914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4365104"/>
            <a:ext cx="698477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043608" y="5229200"/>
            <a:ext cx="698477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48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35776"/>
            <a:ext cx="4602205" cy="432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79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6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700" dirty="0" err="1"/>
              <a:t>Nonventilatory</a:t>
            </a:r>
            <a:r>
              <a:rPr lang="es-CL" sz="2700" dirty="0"/>
              <a:t> </a:t>
            </a:r>
            <a:r>
              <a:rPr lang="es-CL" sz="2700" dirty="0" err="1"/>
              <a:t>strategies</a:t>
            </a:r>
            <a:r>
              <a:rPr lang="es-CL" sz="2700" dirty="0"/>
              <a:t> </a:t>
            </a:r>
            <a:r>
              <a:rPr lang="es-CL" sz="2700" dirty="0" err="1"/>
              <a:t>for</a:t>
            </a:r>
            <a:r>
              <a:rPr lang="es-CL" sz="2700" dirty="0"/>
              <a:t> </a:t>
            </a:r>
            <a:r>
              <a:rPr lang="es-CL" sz="2700" dirty="0" err="1"/>
              <a:t>patients</a:t>
            </a:r>
            <a:r>
              <a:rPr lang="es-CL" sz="2700" dirty="0"/>
              <a:t> </a:t>
            </a:r>
            <a:r>
              <a:rPr lang="es-CL" sz="2700" dirty="0" err="1"/>
              <a:t>with</a:t>
            </a:r>
            <a:r>
              <a:rPr lang="es-CL" sz="2700" dirty="0"/>
              <a:t> </a:t>
            </a:r>
            <a:r>
              <a:rPr lang="es-CL" sz="2700" dirty="0" err="1"/>
              <a:t>life-threatening</a:t>
            </a:r>
            <a:r>
              <a:rPr lang="es-CL" sz="2700" dirty="0"/>
              <a:t> 2009</a:t>
            </a:r>
            <a:br>
              <a:rPr lang="es-CL" sz="2700" dirty="0"/>
            </a:br>
            <a:r>
              <a:rPr lang="es-CL" sz="2700" dirty="0"/>
              <a:t>H1N1 influenza and </a:t>
            </a:r>
            <a:r>
              <a:rPr lang="es-CL" sz="2700" dirty="0" err="1"/>
              <a:t>severe</a:t>
            </a:r>
            <a:r>
              <a:rPr lang="es-CL" sz="2700" dirty="0"/>
              <a:t> </a:t>
            </a:r>
            <a:r>
              <a:rPr lang="es-CL" sz="2700" dirty="0" err="1"/>
              <a:t>respiratory</a:t>
            </a:r>
            <a:r>
              <a:rPr lang="es-CL" sz="2700" dirty="0"/>
              <a:t> </a:t>
            </a:r>
            <a:r>
              <a:rPr lang="es-CL" sz="2700" dirty="0" err="1"/>
              <a:t>failure</a:t>
            </a:r>
            <a:r>
              <a:rPr lang="es-CL" sz="2700" dirty="0"/>
              <a:t/>
            </a:r>
            <a:br>
              <a:rPr lang="es-CL" sz="2700" dirty="0"/>
            </a:br>
            <a:r>
              <a:rPr lang="es-CL" sz="1600" dirty="0"/>
              <a:t>Lena M. Napolitano, MD; </a:t>
            </a:r>
            <a:r>
              <a:rPr lang="es-CL" sz="1600" dirty="0" err="1"/>
              <a:t>Pauline</a:t>
            </a:r>
            <a:r>
              <a:rPr lang="es-CL" sz="1600" dirty="0"/>
              <a:t> K. Park, MD; </a:t>
            </a:r>
            <a:r>
              <a:rPr lang="es-CL" sz="1600" dirty="0" err="1"/>
              <a:t>Krishnan</a:t>
            </a:r>
            <a:r>
              <a:rPr lang="es-CL" sz="1600" dirty="0"/>
              <a:t> </a:t>
            </a:r>
            <a:r>
              <a:rPr lang="es-CL" sz="1600" dirty="0" err="1"/>
              <a:t>Raghavendran</a:t>
            </a:r>
            <a:r>
              <a:rPr lang="es-CL" sz="1600" dirty="0"/>
              <a:t>, MD; Robert H. Bartlett, </a:t>
            </a:r>
            <a:r>
              <a:rPr lang="es-CL" sz="1600" dirty="0" smtClean="0"/>
              <a:t>MD </a:t>
            </a:r>
            <a:r>
              <a:rPr lang="en-US" sz="1300" b="1" dirty="0" err="1"/>
              <a:t>Crit</a:t>
            </a:r>
            <a:r>
              <a:rPr lang="en-US" sz="1300" b="1" dirty="0"/>
              <a:t> Care Med 2010; 38[Suppl.]:e74–e90)</a:t>
            </a:r>
            <a:endParaRPr lang="es-CL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3"/>
          <a:stretch/>
        </p:blipFill>
        <p:spPr bwMode="auto">
          <a:xfrm>
            <a:off x="1835696" y="1916833"/>
            <a:ext cx="5616624" cy="346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Manejo no convencional ARDS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Manejo fluidos 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Posición prono</a:t>
            </a:r>
          </a:p>
          <a:p>
            <a:r>
              <a:rPr lang="es-ES" dirty="0"/>
              <a:t>I-NO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Surfactante 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Prostaglandinas</a:t>
            </a:r>
            <a:endParaRPr lang="es-ES_tradnl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/>
          <a:stretch/>
        </p:blipFill>
        <p:spPr bwMode="auto">
          <a:xfrm>
            <a:off x="843279" y="377203"/>
            <a:ext cx="7329121" cy="63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/>
          <a:stretch/>
        </p:blipFill>
        <p:spPr bwMode="auto">
          <a:xfrm>
            <a:off x="965201" y="809983"/>
            <a:ext cx="7063184" cy="538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err="1" smtClean="0"/>
              <a:t>iNO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El óxido nítrico (NO), </a:t>
            </a:r>
            <a:r>
              <a:rPr lang="es-CL" sz="2000" dirty="0" smtClean="0"/>
              <a:t>de </a:t>
            </a:r>
            <a:r>
              <a:rPr lang="es-CL" sz="2000" dirty="0"/>
              <a:t>origen </a:t>
            </a:r>
            <a:r>
              <a:rPr lang="es-CL" sz="2000" dirty="0" smtClean="0"/>
              <a:t>natural , símil producto </a:t>
            </a:r>
            <a:r>
              <a:rPr lang="es-CL" sz="2000" dirty="0"/>
              <a:t>idéntico al </a:t>
            </a:r>
            <a:r>
              <a:rPr lang="es-CL" sz="2000" dirty="0" smtClean="0"/>
              <a:t> factor relajante endotelial </a:t>
            </a:r>
          </a:p>
          <a:p>
            <a:r>
              <a:rPr lang="es-CL" sz="2000" dirty="0"/>
              <a:t>A</a:t>
            </a:r>
            <a:r>
              <a:rPr lang="es-CL" sz="2000" dirty="0" smtClean="0"/>
              <a:t>cciones </a:t>
            </a:r>
            <a:r>
              <a:rPr lang="es-CL" sz="2000" dirty="0"/>
              <a:t>cardiovasculares </a:t>
            </a:r>
            <a:r>
              <a:rPr lang="es-CL" sz="2000" dirty="0" smtClean="0"/>
              <a:t>:vasodilatación </a:t>
            </a:r>
            <a:r>
              <a:rPr lang="es-CL" sz="2000" dirty="0"/>
              <a:t>potente, que resulta </a:t>
            </a:r>
            <a:r>
              <a:rPr lang="es-CL" sz="2000" dirty="0" smtClean="0"/>
              <a:t>de disminución </a:t>
            </a:r>
            <a:r>
              <a:rPr lang="es-CL" sz="2000" dirty="0"/>
              <a:t>del calcio en células </a:t>
            </a:r>
            <a:r>
              <a:rPr lang="es-CL" sz="2000" dirty="0" smtClean="0"/>
              <a:t>del </a:t>
            </a:r>
            <a:r>
              <a:rPr lang="es-CL" sz="2000" dirty="0"/>
              <a:t>músculo </a:t>
            </a:r>
            <a:r>
              <a:rPr lang="es-CL" sz="2000" dirty="0" smtClean="0"/>
              <a:t>liso (</a:t>
            </a:r>
            <a:r>
              <a:rPr lang="es-CL" sz="2000" dirty="0" err="1" smtClean="0"/>
              <a:t>GMPc</a:t>
            </a:r>
            <a:r>
              <a:rPr lang="es-CL" sz="2000" dirty="0" smtClean="0"/>
              <a:t>)</a:t>
            </a:r>
            <a:endParaRPr lang="es-CL" sz="2000" dirty="0"/>
          </a:p>
          <a:p>
            <a:r>
              <a:rPr lang="es-CL" sz="2000" dirty="0" smtClean="0"/>
              <a:t>NO </a:t>
            </a:r>
            <a:r>
              <a:rPr lang="es-CL" sz="2000" dirty="0"/>
              <a:t>inhalado (INO) </a:t>
            </a:r>
            <a:r>
              <a:rPr lang="es-CL" sz="2000" dirty="0" smtClean="0"/>
              <a:t>tiene la </a:t>
            </a:r>
            <a:r>
              <a:rPr lang="es-CL" sz="2000" dirty="0"/>
              <a:t>ventaja de la entrega selectiva para </a:t>
            </a:r>
            <a:r>
              <a:rPr lang="es-CL" sz="2000" dirty="0" smtClean="0"/>
              <a:t>la unidades alveolares ventiladas</a:t>
            </a:r>
            <a:endParaRPr lang="es-CL" sz="2000" dirty="0"/>
          </a:p>
          <a:p>
            <a:r>
              <a:rPr lang="es-CL" sz="2000" dirty="0" smtClean="0"/>
              <a:t>El </a:t>
            </a:r>
            <a:r>
              <a:rPr lang="es-CL" sz="2000" dirty="0"/>
              <a:t>impacto de </a:t>
            </a:r>
            <a:r>
              <a:rPr lang="es-CL" sz="2000" dirty="0" smtClean="0"/>
              <a:t>INO depende </a:t>
            </a:r>
            <a:r>
              <a:rPr lang="es-CL" sz="2000" dirty="0"/>
              <a:t>de la contribución relativa </a:t>
            </a:r>
            <a:r>
              <a:rPr lang="es-CL" sz="2000" dirty="0" smtClean="0"/>
              <a:t>de vasoconstricción </a:t>
            </a:r>
            <a:r>
              <a:rPr lang="es-CL" sz="2000" dirty="0" err="1"/>
              <a:t>hipóxica</a:t>
            </a:r>
            <a:r>
              <a:rPr lang="es-CL" sz="2000" dirty="0"/>
              <a:t> y ventilación </a:t>
            </a:r>
            <a:r>
              <a:rPr lang="es-CL" sz="2000" dirty="0" smtClean="0"/>
              <a:t>/perfusión</a:t>
            </a:r>
            <a:r>
              <a:rPr lang="es-CL" sz="2400" dirty="0" smtClean="0"/>
              <a:t>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545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Pediatric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Acute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Respiratory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Distress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Syndrome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:</a:t>
            </a:r>
            <a:br>
              <a:rPr lang="es-CL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Consensus Recommendations From the Pediatric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Acute Lung Injury Consensus Conference*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4D4D4D"/>
                </a:solidFill>
                <a:latin typeface="Minion-Regular"/>
              </a:rPr>
              <a:t>The Pediatric Acute Lung Injury Consensus Conference Group</a:t>
            </a:r>
            <a:br>
              <a:rPr lang="en-US" sz="1800" dirty="0">
                <a:solidFill>
                  <a:srgbClr val="4D4D4D"/>
                </a:solidFill>
                <a:latin typeface="Minion-Regular"/>
              </a:rPr>
            </a:br>
            <a:r>
              <a:rPr lang="en-US" sz="1800" dirty="0">
                <a:solidFill>
                  <a:prstClr val="black"/>
                </a:solidFill>
              </a:rPr>
              <a:t>June 2015 • Volume 16 • Number 5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s-CL" sz="2000" dirty="0" smtClean="0"/>
              <a:t>óxido nítrico inhalado.</a:t>
            </a:r>
            <a:endParaRPr lang="es-ES" sz="2000" dirty="0" smtClean="0"/>
          </a:p>
          <a:p>
            <a:pPr lvl="1"/>
            <a:r>
              <a:rPr lang="es-CL" sz="2000" dirty="0" smtClean="0"/>
              <a:t>No se recomienda para uso rutinario en PARDS. Sin embargo, su uso puede ser</a:t>
            </a:r>
            <a:r>
              <a:rPr lang="es-ES" sz="2000" dirty="0" smtClean="0"/>
              <a:t> </a:t>
            </a:r>
            <a:r>
              <a:rPr lang="es-CL" sz="2000" dirty="0" smtClean="0"/>
              <a:t>considerada en pacientes con hipertensión pulmonar documentada</a:t>
            </a:r>
            <a:r>
              <a:rPr lang="es-ES" sz="2000" dirty="0" smtClean="0"/>
              <a:t> </a:t>
            </a:r>
            <a:r>
              <a:rPr lang="es-CL" sz="2000" dirty="0" smtClean="0"/>
              <a:t>o disfunción ventricular derecha severa. </a:t>
            </a:r>
            <a:endParaRPr lang="es-ES" sz="2000" dirty="0" smtClean="0"/>
          </a:p>
          <a:p>
            <a:pPr lvl="1"/>
            <a:r>
              <a:rPr lang="es-CL" sz="2000" dirty="0" smtClean="0"/>
              <a:t>Además,</a:t>
            </a:r>
            <a:r>
              <a:rPr lang="es-ES" sz="2000" dirty="0" smtClean="0"/>
              <a:t>se</a:t>
            </a:r>
            <a:r>
              <a:rPr lang="es-CL" sz="2000" dirty="0" smtClean="0"/>
              <a:t> puede</a:t>
            </a:r>
            <a:r>
              <a:rPr lang="es-ES" sz="2000" dirty="0" smtClean="0"/>
              <a:t> </a:t>
            </a:r>
            <a:r>
              <a:rPr lang="es-CL" sz="2000" dirty="0" smtClean="0"/>
              <a:t>tener en cuenta en los casos graves de PARDS como  rescate </a:t>
            </a:r>
            <a:r>
              <a:rPr lang="es-ES" sz="2000" dirty="0"/>
              <a:t>para </a:t>
            </a:r>
            <a:r>
              <a:rPr lang="es-ES" sz="2000" dirty="0" smtClean="0"/>
              <a:t> </a:t>
            </a:r>
            <a:r>
              <a:rPr lang="es-CL" sz="2000" dirty="0" smtClean="0"/>
              <a:t>puente </a:t>
            </a:r>
            <a:r>
              <a:rPr lang="es-ES" sz="2000" dirty="0" smtClean="0"/>
              <a:t>en </a:t>
            </a:r>
            <a:r>
              <a:rPr lang="es-CL" sz="2000" dirty="0" smtClean="0"/>
              <a:t> soporte vital extracorpóreo.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dirty="0"/>
              <a:t>A</a:t>
            </a:r>
            <a:r>
              <a:rPr lang="es-CL" sz="2000" dirty="0" smtClean="0"/>
              <a:t>cuerdo fuerte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470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i-NO</a:t>
            </a:r>
            <a:endParaRPr lang="es-C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810669"/>
            <a:ext cx="7400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88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Definición ARDS vs PARDS</a:t>
            </a:r>
            <a:endParaRPr lang="es-ES_tradnl" dirty="0"/>
          </a:p>
        </p:txBody>
      </p:sp>
      <p:sp>
        <p:nvSpPr>
          <p:cNvPr id="4" name="1 Títul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L" sz="1800" b="0" i="0" u="none" strike="noStrike" baseline="0" dirty="0" err="1" smtClean="0">
                <a:solidFill>
                  <a:srgbClr val="000000"/>
                </a:solidFill>
                <a:latin typeface="AkzidenzGroteskBE-Md"/>
              </a:rPr>
              <a:t>Pediatric</a:t>
            </a:r>
            <a:r>
              <a:rPr lang="es-CL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  <a:t>  </a:t>
            </a:r>
            <a:r>
              <a:rPr lang="es-CL" sz="1800" b="0" i="0" u="none" strike="noStrike" baseline="0" dirty="0" err="1" smtClean="0">
                <a:solidFill>
                  <a:srgbClr val="000000"/>
                </a:solidFill>
                <a:latin typeface="AkzidenzGroteskBE-Md"/>
              </a:rPr>
              <a:t>Acute</a:t>
            </a:r>
            <a:r>
              <a:rPr lang="es-CL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  <a:t>  </a:t>
            </a:r>
            <a:r>
              <a:rPr lang="es-CL" sz="1800" b="0" i="0" u="none" strike="noStrike" baseline="0" dirty="0" err="1" smtClean="0">
                <a:solidFill>
                  <a:srgbClr val="000000"/>
                </a:solidFill>
                <a:latin typeface="AkzidenzGroteskBE-Md"/>
              </a:rPr>
              <a:t>Respiratory</a:t>
            </a:r>
            <a:r>
              <a:rPr lang="es-CL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  <a:t>  </a:t>
            </a:r>
            <a:r>
              <a:rPr lang="es-CL" sz="1800" b="0" i="0" u="none" strike="noStrike" baseline="0" dirty="0" err="1" smtClean="0">
                <a:solidFill>
                  <a:srgbClr val="000000"/>
                </a:solidFill>
                <a:latin typeface="AkzidenzGroteskBE-Md"/>
              </a:rPr>
              <a:t>Distress</a:t>
            </a:r>
            <a:r>
              <a:rPr lang="es-CL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b="0" i="0" u="none" strike="noStrike" baseline="0" dirty="0" err="1" smtClean="0">
                <a:solidFill>
                  <a:srgbClr val="000000"/>
                </a:solidFill>
                <a:latin typeface="AkzidenzGroteskBE-Md"/>
              </a:rPr>
              <a:t>Syndrome</a:t>
            </a:r>
            <a:r>
              <a:rPr lang="es-CL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  <a:t>:</a:t>
            </a:r>
            <a:br>
              <a:rPr lang="es-CL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</a:b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  <a:t>Consensus Recommendations From the Pediatric</a:t>
            </a:r>
            <a:br>
              <a:rPr lang="en-US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</a:b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  <a:t>Acute Lung Injury Consensus Conference*</a:t>
            </a:r>
            <a:br>
              <a:rPr lang="en-US" sz="1800" b="0" i="0" u="none" strike="noStrike" baseline="0" dirty="0" smtClean="0">
                <a:solidFill>
                  <a:srgbClr val="000000"/>
                </a:solidFill>
                <a:latin typeface="AkzidenzGroteskBE-Md"/>
              </a:rPr>
            </a:br>
            <a:r>
              <a:rPr lang="en-US" sz="1800" b="0" i="0" u="none" strike="noStrike" baseline="0" dirty="0" smtClean="0">
                <a:solidFill>
                  <a:srgbClr val="4D4D4D"/>
                </a:solidFill>
                <a:latin typeface="Minion-Regular"/>
              </a:rPr>
              <a:t>The Pediatric Acute Lung Injury Consensus Conference Group</a:t>
            </a:r>
            <a:br>
              <a:rPr lang="en-US" sz="1800" b="0" i="0" u="none" strike="noStrike" baseline="0" dirty="0" smtClean="0">
                <a:solidFill>
                  <a:srgbClr val="4D4D4D"/>
                </a:solidFill>
                <a:latin typeface="Minion-Regular"/>
              </a:rPr>
            </a:br>
            <a:r>
              <a:rPr lang="en-US" sz="1800" dirty="0"/>
              <a:t>June 2015 • Volume 16 • Number 5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700" dirty="0" err="1"/>
              <a:t>Nonventilatory</a:t>
            </a:r>
            <a:r>
              <a:rPr lang="es-CL" sz="2700" dirty="0"/>
              <a:t> </a:t>
            </a:r>
            <a:r>
              <a:rPr lang="es-CL" sz="2700" dirty="0" err="1"/>
              <a:t>strategies</a:t>
            </a:r>
            <a:r>
              <a:rPr lang="es-CL" sz="2700" dirty="0"/>
              <a:t> </a:t>
            </a:r>
            <a:r>
              <a:rPr lang="es-CL" sz="2700" dirty="0" err="1"/>
              <a:t>for</a:t>
            </a:r>
            <a:r>
              <a:rPr lang="es-CL" sz="2700" dirty="0"/>
              <a:t> </a:t>
            </a:r>
            <a:r>
              <a:rPr lang="es-CL" sz="2700" dirty="0" err="1"/>
              <a:t>patients</a:t>
            </a:r>
            <a:r>
              <a:rPr lang="es-CL" sz="2700" dirty="0"/>
              <a:t> </a:t>
            </a:r>
            <a:r>
              <a:rPr lang="es-CL" sz="2700" dirty="0" err="1"/>
              <a:t>with</a:t>
            </a:r>
            <a:r>
              <a:rPr lang="es-CL" sz="2700" dirty="0"/>
              <a:t> </a:t>
            </a:r>
            <a:r>
              <a:rPr lang="es-CL" sz="2700" dirty="0" err="1"/>
              <a:t>life-threatening</a:t>
            </a:r>
            <a:r>
              <a:rPr lang="es-CL" sz="2700" dirty="0"/>
              <a:t> 2009</a:t>
            </a:r>
            <a:br>
              <a:rPr lang="es-CL" sz="2700" dirty="0"/>
            </a:br>
            <a:r>
              <a:rPr lang="es-CL" sz="2700" dirty="0"/>
              <a:t>H1N1 influenza and </a:t>
            </a:r>
            <a:r>
              <a:rPr lang="es-CL" sz="2700" dirty="0" err="1"/>
              <a:t>severe</a:t>
            </a:r>
            <a:r>
              <a:rPr lang="es-CL" sz="2700" dirty="0"/>
              <a:t> </a:t>
            </a:r>
            <a:r>
              <a:rPr lang="es-CL" sz="2700" dirty="0" err="1"/>
              <a:t>respiratory</a:t>
            </a:r>
            <a:r>
              <a:rPr lang="es-CL" sz="2700" dirty="0"/>
              <a:t> </a:t>
            </a:r>
            <a:r>
              <a:rPr lang="es-CL" sz="2700" dirty="0" err="1"/>
              <a:t>failure</a:t>
            </a:r>
            <a:r>
              <a:rPr lang="es-CL" sz="2700" dirty="0"/>
              <a:t/>
            </a:r>
            <a:br>
              <a:rPr lang="es-CL" sz="2700" dirty="0"/>
            </a:br>
            <a:r>
              <a:rPr lang="es-CL" sz="1300" dirty="0"/>
              <a:t>Lena M. Napolitano, MD; </a:t>
            </a:r>
            <a:r>
              <a:rPr lang="es-CL" sz="1300" dirty="0" err="1"/>
              <a:t>Pauline</a:t>
            </a:r>
            <a:r>
              <a:rPr lang="es-CL" sz="1300" dirty="0"/>
              <a:t> K. Park, MD; </a:t>
            </a:r>
            <a:r>
              <a:rPr lang="es-CL" sz="1300" dirty="0" err="1"/>
              <a:t>Krishnan</a:t>
            </a:r>
            <a:r>
              <a:rPr lang="es-CL" sz="1300" dirty="0"/>
              <a:t> </a:t>
            </a:r>
            <a:r>
              <a:rPr lang="es-CL" sz="1300" dirty="0" err="1"/>
              <a:t>Raghavendran</a:t>
            </a:r>
            <a:r>
              <a:rPr lang="es-CL" sz="1300" dirty="0"/>
              <a:t>, MD; Robert H. Bartlett, </a:t>
            </a:r>
            <a:r>
              <a:rPr lang="es-CL" sz="1300" dirty="0" smtClean="0"/>
              <a:t>MD </a:t>
            </a:r>
            <a:r>
              <a:rPr lang="en-US" sz="1300" b="1" dirty="0" err="1"/>
              <a:t>Crit</a:t>
            </a:r>
            <a:r>
              <a:rPr lang="en-US" sz="1300" b="1" dirty="0"/>
              <a:t> Care Med 2010; 38[Suppl.]:e74–e90)</a:t>
            </a:r>
            <a:endParaRPr lang="es-CL" sz="13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 bwMode="auto">
          <a:xfrm>
            <a:off x="179512" y="1484784"/>
            <a:ext cx="4247074" cy="37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0"/>
          <a:stretch/>
        </p:blipFill>
        <p:spPr bwMode="auto">
          <a:xfrm>
            <a:off x="3203848" y="4149080"/>
            <a:ext cx="5858656" cy="23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33424"/>
            <a:ext cx="5619328" cy="567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9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506548" cy="65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19214"/>
            <a:ext cx="7057404" cy="421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888432" cy="39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4838774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Conclusiones de los autores</a:t>
            </a:r>
          </a:p>
          <a:p>
            <a:r>
              <a:rPr lang="es-CL" dirty="0" smtClean="0"/>
              <a:t>INO no puede ser recomendado para los pacientes con IRHA. INO resulta en una mejora transitoria en la oxigenación, pero no reduce la mortalidad y puede ser perjudicial.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08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Manejo no convencional ARDS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Manejo fluidos 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Posición prono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I-NO</a:t>
            </a:r>
          </a:p>
          <a:p>
            <a:r>
              <a:rPr lang="es-ES" dirty="0"/>
              <a:t>Surfactante </a:t>
            </a: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Prostaciclinas</a:t>
            </a:r>
            <a:endParaRPr lang="es-ES_tradnl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Surfactante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La justificación de surfactante </a:t>
            </a:r>
            <a:r>
              <a:rPr lang="es-CL" sz="2000" dirty="0" smtClean="0"/>
              <a:t>exógeno en terapia </a:t>
            </a:r>
            <a:r>
              <a:rPr lang="es-CL" sz="2000" dirty="0"/>
              <a:t>en ALI / SDRA es principalmente para </a:t>
            </a:r>
            <a:r>
              <a:rPr lang="es-CL" sz="2000" dirty="0" smtClean="0"/>
              <a:t>revertir la disfunción del surfactante  </a:t>
            </a:r>
            <a:r>
              <a:rPr lang="es-CL" sz="2000" dirty="0"/>
              <a:t>(de inhibición</a:t>
            </a:r>
            <a:r>
              <a:rPr lang="es-CL" sz="2000" dirty="0" smtClean="0"/>
              <a:t>),aunque </a:t>
            </a:r>
            <a:r>
              <a:rPr lang="es-CL" sz="2000" dirty="0"/>
              <a:t>la deficiencia de </a:t>
            </a:r>
            <a:r>
              <a:rPr lang="es-CL" sz="2000" dirty="0" smtClean="0"/>
              <a:t>surfactante </a:t>
            </a:r>
            <a:r>
              <a:rPr lang="es-CL" sz="2000" dirty="0"/>
              <a:t>es </a:t>
            </a:r>
            <a:r>
              <a:rPr lang="es-CL" sz="2000" dirty="0" smtClean="0"/>
              <a:t>también tratado </a:t>
            </a:r>
            <a:r>
              <a:rPr lang="es-CL" sz="2000" dirty="0"/>
              <a:t>por esta </a:t>
            </a:r>
            <a:r>
              <a:rPr lang="es-CL" sz="2000" dirty="0" smtClean="0"/>
              <a:t>intervención.</a:t>
            </a:r>
          </a:p>
          <a:p>
            <a:endParaRPr lang="es-CL" sz="2000" dirty="0" smtClean="0"/>
          </a:p>
          <a:p>
            <a:r>
              <a:rPr lang="es-CL" sz="2000" dirty="0"/>
              <a:t>I</a:t>
            </a:r>
            <a:r>
              <a:rPr lang="es-CL" sz="2000" dirty="0" smtClean="0"/>
              <a:t>ndependientemente de la </a:t>
            </a:r>
            <a:r>
              <a:rPr lang="es-CL" sz="2000" dirty="0"/>
              <a:t>causa, </a:t>
            </a:r>
            <a:r>
              <a:rPr lang="es-CL" sz="2000" dirty="0" smtClean="0"/>
              <a:t>una característica   fisiopatológica común de </a:t>
            </a:r>
            <a:r>
              <a:rPr lang="es-CL" sz="2000" dirty="0"/>
              <a:t>los pacientes con SDRA es una </a:t>
            </a:r>
            <a:r>
              <a:rPr lang="es-CL" sz="2000" dirty="0" smtClean="0"/>
              <a:t>disfunción del “sistema” surfactante endógeno</a:t>
            </a:r>
          </a:p>
          <a:p>
            <a:endParaRPr lang="es-CL" sz="2000" dirty="0"/>
          </a:p>
          <a:p>
            <a:r>
              <a:rPr lang="es-CL" sz="2000" dirty="0" smtClean="0"/>
              <a:t>Tratamiento </a:t>
            </a:r>
            <a:r>
              <a:rPr lang="es-CL" sz="2000" dirty="0"/>
              <a:t>con surfactante exógeno </a:t>
            </a:r>
            <a:r>
              <a:rPr lang="es-CL" sz="2000" dirty="0" smtClean="0"/>
              <a:t>es una </a:t>
            </a:r>
            <a:r>
              <a:rPr lang="es-CL" sz="2000" dirty="0"/>
              <a:t>norma efectiva de la atención en los recién </a:t>
            </a:r>
            <a:r>
              <a:rPr lang="es-CL" sz="2000" dirty="0" smtClean="0"/>
              <a:t>nacidos con </a:t>
            </a:r>
            <a:r>
              <a:rPr lang="es-CL" sz="2000" dirty="0"/>
              <a:t>SDRA </a:t>
            </a:r>
            <a:r>
              <a:rPr lang="es-CL" sz="2000" dirty="0" smtClean="0"/>
              <a:t>,pero </a:t>
            </a:r>
            <a:r>
              <a:rPr lang="es-CL" sz="2000" dirty="0"/>
              <a:t>no </a:t>
            </a:r>
            <a:r>
              <a:rPr lang="es-CL" sz="2000" dirty="0" smtClean="0"/>
              <a:t>similares efecto </a:t>
            </a:r>
            <a:r>
              <a:rPr lang="es-CL" sz="2000" dirty="0"/>
              <a:t>se observa para los </a:t>
            </a:r>
            <a:r>
              <a:rPr lang="es-CL" sz="2000" dirty="0" smtClean="0"/>
              <a:t>adultos y pacientes  pediátricos 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6486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54" y="-42704"/>
            <a:ext cx="6609357" cy="67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827584" y="4869160"/>
            <a:ext cx="6766627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Elipse"/>
          <p:cNvSpPr/>
          <p:nvPr/>
        </p:nvSpPr>
        <p:spPr>
          <a:xfrm>
            <a:off x="979984" y="3861048"/>
            <a:ext cx="6766627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5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2276" cy="912083"/>
          </a:xfrm>
        </p:spPr>
        <p:txBody>
          <a:bodyPr>
            <a:normAutofit fontScale="90000"/>
          </a:bodyPr>
          <a:lstStyle/>
          <a:p>
            <a:r>
              <a:rPr lang="es-CL" sz="2200" dirty="0" err="1"/>
              <a:t>Pediatric</a:t>
            </a:r>
            <a:r>
              <a:rPr lang="es-CL" sz="2200" dirty="0"/>
              <a:t> </a:t>
            </a:r>
            <a:r>
              <a:rPr lang="es-CL" sz="2200" dirty="0" err="1"/>
              <a:t>Calfactant</a:t>
            </a:r>
            <a:r>
              <a:rPr lang="es-CL" sz="2200" dirty="0"/>
              <a:t> in </a:t>
            </a:r>
            <a:r>
              <a:rPr lang="es-CL" sz="2200" dirty="0" err="1"/>
              <a:t>Acute</a:t>
            </a:r>
            <a:r>
              <a:rPr lang="es-CL" sz="2200" dirty="0"/>
              <a:t> </a:t>
            </a:r>
            <a:r>
              <a:rPr lang="es-CL" sz="2200" dirty="0" err="1"/>
              <a:t>Respiratory</a:t>
            </a:r>
            <a:r>
              <a:rPr lang="es-CL" sz="2200" dirty="0"/>
              <a:t> </a:t>
            </a:r>
            <a:r>
              <a:rPr lang="es-CL" sz="2200" dirty="0" err="1"/>
              <a:t>Distress</a:t>
            </a:r>
            <a:r>
              <a:rPr lang="es-CL" sz="2200" dirty="0"/>
              <a:t/>
            </a:r>
            <a:br>
              <a:rPr lang="es-CL" sz="2200" dirty="0"/>
            </a:br>
            <a:r>
              <a:rPr lang="es-CL" sz="1300" dirty="0" err="1"/>
              <a:t>Syndrome</a:t>
            </a:r>
            <a:r>
              <a:rPr lang="es-CL" sz="1300" dirty="0"/>
              <a:t> Trial*</a:t>
            </a:r>
            <a:br>
              <a:rPr lang="es-CL" sz="1300" dirty="0"/>
            </a:br>
            <a:r>
              <a:rPr lang="es-CL" sz="1300" dirty="0"/>
              <a:t>Douglas F. </a:t>
            </a:r>
            <a:r>
              <a:rPr lang="es-CL" sz="1300" dirty="0" err="1"/>
              <a:t>Willson</a:t>
            </a:r>
            <a:r>
              <a:rPr lang="es-CL" sz="1300" dirty="0"/>
              <a:t>, MD1; </a:t>
            </a:r>
            <a:r>
              <a:rPr lang="es-CL" sz="1300" dirty="0" err="1"/>
              <a:t>Neal</a:t>
            </a:r>
            <a:r>
              <a:rPr lang="es-CL" sz="1300" dirty="0"/>
              <a:t> J. Thomas, MD, MSc2; Robert </a:t>
            </a:r>
            <a:r>
              <a:rPr lang="es-CL" sz="1300" dirty="0" err="1"/>
              <a:t>Tamburro</a:t>
            </a:r>
            <a:r>
              <a:rPr lang="es-CL" sz="1300" dirty="0"/>
              <a:t>, MD2; Edward </a:t>
            </a:r>
            <a:r>
              <a:rPr lang="es-CL" sz="1300" dirty="0" err="1"/>
              <a:t>Truemper</a:t>
            </a:r>
            <a:r>
              <a:rPr lang="es-CL" sz="1300" dirty="0"/>
              <a:t>, </a:t>
            </a:r>
            <a:r>
              <a:rPr lang="es-CL" sz="1300" dirty="0" smtClean="0"/>
              <a:t>MD3</a:t>
            </a:r>
            <a:r>
              <a:rPr lang="es-CL" sz="1300" dirty="0"/>
              <a:t/>
            </a:r>
            <a:br>
              <a:rPr lang="es-CL" sz="1300" dirty="0"/>
            </a:br>
            <a:r>
              <a:rPr lang="es-CL" sz="1300" dirty="0" err="1"/>
              <a:t>for</a:t>
            </a:r>
            <a:r>
              <a:rPr lang="es-CL" sz="1300" dirty="0"/>
              <a:t> </a:t>
            </a:r>
            <a:r>
              <a:rPr lang="es-CL" sz="1300" dirty="0" err="1"/>
              <a:t>the</a:t>
            </a:r>
            <a:r>
              <a:rPr lang="es-CL" sz="1300" dirty="0"/>
              <a:t> </a:t>
            </a:r>
            <a:r>
              <a:rPr lang="es-CL" sz="1300" dirty="0" err="1"/>
              <a:t>Pediatric</a:t>
            </a:r>
            <a:r>
              <a:rPr lang="es-CL" sz="1300" dirty="0"/>
              <a:t> </a:t>
            </a:r>
            <a:r>
              <a:rPr lang="es-CL" sz="1300" dirty="0" err="1"/>
              <a:t>Acute</a:t>
            </a:r>
            <a:r>
              <a:rPr lang="es-CL" sz="1300" dirty="0"/>
              <a:t> </a:t>
            </a:r>
            <a:r>
              <a:rPr lang="es-CL" sz="1300" dirty="0" err="1"/>
              <a:t>Lung</a:t>
            </a:r>
            <a:r>
              <a:rPr lang="es-CL" sz="1300" dirty="0"/>
              <a:t> and Sepsis </a:t>
            </a:r>
            <a:r>
              <a:rPr lang="es-CL" sz="1300" dirty="0" err="1"/>
              <a:t>Investigators</a:t>
            </a:r>
            <a:r>
              <a:rPr lang="es-CL" sz="1300" dirty="0"/>
              <a:t> </a:t>
            </a:r>
            <a:r>
              <a:rPr lang="es-CL" sz="1300" dirty="0" smtClean="0"/>
              <a:t>Network </a:t>
            </a:r>
            <a:r>
              <a:rPr lang="en-US" sz="1300" i="1" dirty="0" err="1"/>
              <a:t>Pediatr</a:t>
            </a:r>
            <a:r>
              <a:rPr lang="en-US" sz="1300" i="1" dirty="0"/>
              <a:t> </a:t>
            </a:r>
            <a:r>
              <a:rPr lang="en-US" sz="1300" i="1" dirty="0" err="1"/>
              <a:t>Crit</a:t>
            </a:r>
            <a:r>
              <a:rPr lang="en-US" sz="1300" i="1" dirty="0"/>
              <a:t> Care Med </a:t>
            </a:r>
            <a:r>
              <a:rPr lang="en-US" sz="1300" dirty="0"/>
              <a:t>2013; 14:657–665</a:t>
            </a:r>
            <a:endParaRPr lang="es-CL" sz="1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88913"/>
          </a:xfrm>
        </p:spPr>
        <p:txBody>
          <a:bodyPr>
            <a:noAutofit/>
          </a:bodyPr>
          <a:lstStyle/>
          <a:p>
            <a:r>
              <a:rPr lang="es-CL" sz="1400" dirty="0"/>
              <a:t>Ensayo controlado con placebo </a:t>
            </a:r>
            <a:r>
              <a:rPr lang="es-ES" sz="1400" dirty="0"/>
              <a:t>,</a:t>
            </a:r>
            <a:r>
              <a:rPr lang="es-CL" sz="1400" dirty="0"/>
              <a:t> aleatorizado</a:t>
            </a:r>
            <a:r>
              <a:rPr lang="es-ES" sz="1400" dirty="0"/>
              <a:t>. </a:t>
            </a:r>
            <a:r>
              <a:rPr lang="es-CL" sz="1400" dirty="0"/>
              <a:t>en 24 hospitales de niños en seis países diferentes.</a:t>
            </a:r>
          </a:p>
          <a:p>
            <a:r>
              <a:rPr lang="es-CL" sz="1400" b="1" dirty="0"/>
              <a:t>Pacientes y métodos: </a:t>
            </a:r>
            <a:r>
              <a:rPr lang="es-CL" sz="1400" dirty="0"/>
              <a:t>37 semanas </a:t>
            </a:r>
            <a:r>
              <a:rPr lang="es-ES" sz="1400" dirty="0"/>
              <a:t>a </a:t>
            </a:r>
            <a:r>
              <a:rPr lang="es-CL" sz="1400" dirty="0"/>
              <a:t> 18</a:t>
            </a:r>
            <a:r>
              <a:rPr lang="es-ES" sz="1400" dirty="0"/>
              <a:t> </a:t>
            </a:r>
            <a:r>
              <a:rPr lang="es-CL" sz="1400" dirty="0"/>
              <a:t>años de edad, </a:t>
            </a:r>
            <a:r>
              <a:rPr lang="es-CL" sz="1400" dirty="0" smtClean="0"/>
              <a:t>ALI/ ARDS  con daño pulmonar directo</a:t>
            </a:r>
            <a:endParaRPr lang="es-ES" sz="1400" dirty="0"/>
          </a:p>
          <a:p>
            <a:r>
              <a:rPr lang="es-CL" sz="1400" dirty="0"/>
              <a:t> </a:t>
            </a:r>
            <a:r>
              <a:rPr lang="es-CL" sz="1400" dirty="0" smtClean="0"/>
              <a:t>Aleatorizados </a:t>
            </a:r>
            <a:r>
              <a:rPr lang="es-CL" sz="1400" dirty="0"/>
              <a:t>para recibir hasta tres dosis</a:t>
            </a:r>
            <a:r>
              <a:rPr lang="es-ES" sz="1400" dirty="0"/>
              <a:t> </a:t>
            </a:r>
            <a:r>
              <a:rPr lang="es-CL" sz="1400" dirty="0"/>
              <a:t>de 30 mg / cm altura de </a:t>
            </a:r>
            <a:r>
              <a:rPr lang="es-CL" sz="1400" dirty="0" smtClean="0"/>
              <a:t>surfactante </a:t>
            </a:r>
            <a:r>
              <a:rPr lang="es-CL" sz="1400" dirty="0"/>
              <a:t>(</a:t>
            </a:r>
            <a:r>
              <a:rPr lang="es-CL" sz="1400" dirty="0" err="1"/>
              <a:t>calfactant</a:t>
            </a:r>
            <a:r>
              <a:rPr lang="es-CL" sz="1400" dirty="0"/>
              <a:t>) versus placebo (aire)</a:t>
            </a:r>
            <a:r>
              <a:rPr lang="es-ES" sz="1400" dirty="0"/>
              <a:t> </a:t>
            </a:r>
            <a:r>
              <a:rPr lang="es-CL" sz="1400" dirty="0"/>
              <a:t>dentro de las 48 horas de la intubación y la iniciación de la ventilación mecánica.</a:t>
            </a:r>
            <a:endParaRPr lang="es-ES" sz="1400" dirty="0"/>
          </a:p>
          <a:p>
            <a:endParaRPr lang="es-CL" sz="1400" dirty="0"/>
          </a:p>
          <a:p>
            <a:r>
              <a:rPr lang="es-CL" sz="1400" dirty="0"/>
              <a:t>El resultado primario fue la mortalidad a los 90 días. Días </a:t>
            </a:r>
            <a:r>
              <a:rPr lang="es-ES" sz="1400" dirty="0"/>
              <a:t> libres de </a:t>
            </a:r>
            <a:r>
              <a:rPr lang="es-CL" sz="1400" dirty="0"/>
              <a:t>ventilador</a:t>
            </a:r>
            <a:r>
              <a:rPr lang="es-ES" sz="1400" dirty="0"/>
              <a:t>.</a:t>
            </a:r>
          </a:p>
          <a:p>
            <a:endParaRPr lang="es-CL" sz="1400" dirty="0"/>
          </a:p>
          <a:p>
            <a:r>
              <a:rPr lang="es-CL" sz="1400" b="1" dirty="0"/>
              <a:t>Resultados: </a:t>
            </a:r>
            <a:endParaRPr lang="es-CL" sz="1400" b="1" dirty="0" smtClean="0"/>
          </a:p>
          <a:p>
            <a:pPr lvl="1"/>
            <a:r>
              <a:rPr lang="es-CL" sz="1400" dirty="0" smtClean="0"/>
              <a:t>El </a:t>
            </a:r>
            <a:r>
              <a:rPr lang="es-CL" sz="1400" dirty="0"/>
              <a:t>estudio fue detenido a petición del patrocinador después</a:t>
            </a:r>
          </a:p>
          <a:p>
            <a:pPr lvl="1"/>
            <a:r>
              <a:rPr lang="es-CL" sz="1400" dirty="0"/>
              <a:t>el segundo análisis intermedio por presunta </a:t>
            </a:r>
            <a:r>
              <a:rPr lang="es-ES" sz="1400" dirty="0"/>
              <a:t> futilidad</a:t>
            </a:r>
            <a:r>
              <a:rPr lang="es-CL" sz="1400" dirty="0"/>
              <a:t>. </a:t>
            </a:r>
            <a:endParaRPr lang="es-ES" sz="1400" dirty="0"/>
          </a:p>
          <a:p>
            <a:pPr lvl="1"/>
            <a:r>
              <a:rPr lang="es-CL" sz="1400" dirty="0"/>
              <a:t> No hubo diferencias significativas</a:t>
            </a:r>
            <a:r>
              <a:rPr lang="es-ES" sz="1400" dirty="0"/>
              <a:t> </a:t>
            </a:r>
            <a:r>
              <a:rPr lang="es-CL" sz="1400" dirty="0"/>
              <a:t>entre los grupos</a:t>
            </a:r>
            <a:endParaRPr lang="es-ES" sz="1400" dirty="0"/>
          </a:p>
          <a:p>
            <a:endParaRPr lang="es-CL" sz="1400" dirty="0"/>
          </a:p>
          <a:p>
            <a:r>
              <a:rPr lang="es-CL" sz="1400" dirty="0"/>
              <a:t>En general, la mortalidad de 90 días</a:t>
            </a:r>
            <a:r>
              <a:rPr lang="es-ES" sz="1400" dirty="0"/>
              <a:t> </a:t>
            </a:r>
            <a:r>
              <a:rPr lang="es-CL" sz="1400" dirty="0"/>
              <a:t>era 11% (siete </a:t>
            </a:r>
            <a:r>
              <a:rPr lang="es-CL" sz="1400" dirty="0" smtClean="0"/>
              <a:t>surfactante, </a:t>
            </a:r>
            <a:r>
              <a:rPr lang="es-CL" sz="1400" dirty="0"/>
              <a:t>cinco placebo). Sin inmediata</a:t>
            </a:r>
            <a:r>
              <a:rPr lang="es-ES" sz="1400" dirty="0"/>
              <a:t> </a:t>
            </a:r>
            <a:r>
              <a:rPr lang="es-CL" sz="1400" dirty="0"/>
              <a:t>mejora en la oxigenación se asoció con </a:t>
            </a:r>
            <a:r>
              <a:rPr lang="es-ES" sz="1400" dirty="0"/>
              <a:t> la administración de </a:t>
            </a:r>
            <a:r>
              <a:rPr lang="es-CL" sz="1400" dirty="0"/>
              <a:t>surfactante</a:t>
            </a:r>
            <a:endParaRPr lang="es-ES" sz="1400" dirty="0"/>
          </a:p>
          <a:p>
            <a:endParaRPr lang="es-ES" sz="1400" dirty="0"/>
          </a:p>
          <a:p>
            <a:r>
              <a:rPr lang="es-CL" sz="1400" b="1" dirty="0"/>
              <a:t>Conclusiones: </a:t>
            </a:r>
            <a:endParaRPr lang="es-CL" sz="1400" b="1" dirty="0" smtClean="0"/>
          </a:p>
          <a:p>
            <a:r>
              <a:rPr lang="es-CL" sz="1400" dirty="0" smtClean="0"/>
              <a:t>El </a:t>
            </a:r>
            <a:r>
              <a:rPr lang="es-CL" sz="1400" dirty="0"/>
              <a:t>surfactante no mejoraron los resultados en relación con el </a:t>
            </a:r>
            <a:r>
              <a:rPr lang="es-CL" sz="1400" dirty="0" smtClean="0"/>
              <a:t>placebo  en </a:t>
            </a:r>
            <a:r>
              <a:rPr lang="es-CL" sz="1400" dirty="0"/>
              <a:t>este ensayo de los niños con </a:t>
            </a:r>
            <a:r>
              <a:rPr lang="es-ES" sz="1400" dirty="0"/>
              <a:t>ALI</a:t>
            </a:r>
            <a:r>
              <a:rPr lang="es-CL" sz="1400" dirty="0"/>
              <a:t> / </a:t>
            </a:r>
            <a:r>
              <a:rPr lang="es-ES" sz="1400" dirty="0"/>
              <a:t>ARDS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7136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/>
          </a:bodyPr>
          <a:lstStyle/>
          <a:p>
            <a:r>
              <a:rPr lang="es-CL" sz="2000" dirty="0" err="1"/>
              <a:t>Pediatric</a:t>
            </a:r>
            <a:r>
              <a:rPr lang="es-CL" sz="2000" dirty="0"/>
              <a:t> </a:t>
            </a:r>
            <a:r>
              <a:rPr lang="es-CL" sz="2000" dirty="0" err="1"/>
              <a:t>Calfactant</a:t>
            </a:r>
            <a:r>
              <a:rPr lang="es-CL" sz="2000" dirty="0"/>
              <a:t> in </a:t>
            </a:r>
            <a:r>
              <a:rPr lang="es-CL" sz="2000" dirty="0" err="1"/>
              <a:t>Acute</a:t>
            </a:r>
            <a:r>
              <a:rPr lang="es-CL" sz="2000" dirty="0"/>
              <a:t> </a:t>
            </a:r>
            <a:r>
              <a:rPr lang="es-CL" sz="2000" dirty="0" err="1"/>
              <a:t>Respiratory</a:t>
            </a:r>
            <a:r>
              <a:rPr lang="es-CL" sz="2000" dirty="0"/>
              <a:t> </a:t>
            </a:r>
            <a:r>
              <a:rPr lang="es-CL" sz="2000" dirty="0" err="1"/>
              <a:t>Distress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 err="1"/>
              <a:t>Syndrome</a:t>
            </a:r>
            <a:r>
              <a:rPr lang="es-CL" sz="2000" dirty="0"/>
              <a:t> Trial*</a:t>
            </a:r>
            <a:r>
              <a:rPr lang="es-CL" dirty="0"/>
              <a:t/>
            </a:r>
            <a:br>
              <a:rPr lang="es-CL" dirty="0"/>
            </a:br>
            <a:r>
              <a:rPr lang="es-CL" sz="1300" dirty="0"/>
              <a:t>Douglas F. </a:t>
            </a:r>
            <a:r>
              <a:rPr lang="es-CL" sz="1300" dirty="0" err="1"/>
              <a:t>Willson</a:t>
            </a:r>
            <a:r>
              <a:rPr lang="es-CL" sz="1300" dirty="0"/>
              <a:t>, MD1; </a:t>
            </a:r>
            <a:r>
              <a:rPr lang="es-CL" sz="1300" dirty="0" err="1"/>
              <a:t>Neal</a:t>
            </a:r>
            <a:r>
              <a:rPr lang="es-CL" sz="1300" dirty="0"/>
              <a:t> J. Thomas, MD, MSc2; Robert </a:t>
            </a:r>
            <a:r>
              <a:rPr lang="es-CL" sz="1300" dirty="0" err="1"/>
              <a:t>Tamburro</a:t>
            </a:r>
            <a:r>
              <a:rPr lang="es-CL" sz="1300" dirty="0"/>
              <a:t>, MD2; Edward </a:t>
            </a:r>
            <a:r>
              <a:rPr lang="es-CL" sz="1300" dirty="0" err="1"/>
              <a:t>Truemper</a:t>
            </a:r>
            <a:r>
              <a:rPr lang="es-CL" sz="1300" dirty="0"/>
              <a:t>, </a:t>
            </a:r>
            <a:r>
              <a:rPr lang="es-CL" sz="1300" dirty="0" smtClean="0"/>
              <a:t>MD3</a:t>
            </a:r>
            <a:r>
              <a:rPr lang="es-CL" sz="1300" dirty="0"/>
              <a:t/>
            </a:r>
            <a:br>
              <a:rPr lang="es-CL" sz="1300" dirty="0"/>
            </a:br>
            <a:r>
              <a:rPr lang="es-CL" sz="1300" dirty="0" err="1"/>
              <a:t>for</a:t>
            </a:r>
            <a:r>
              <a:rPr lang="es-CL" sz="1300" dirty="0"/>
              <a:t> </a:t>
            </a:r>
            <a:r>
              <a:rPr lang="es-CL" sz="1300" dirty="0" err="1"/>
              <a:t>the</a:t>
            </a:r>
            <a:r>
              <a:rPr lang="es-CL" sz="1300" dirty="0"/>
              <a:t> </a:t>
            </a:r>
            <a:r>
              <a:rPr lang="es-CL" sz="1300" dirty="0" err="1"/>
              <a:t>Pediatric</a:t>
            </a:r>
            <a:r>
              <a:rPr lang="es-CL" sz="1300" dirty="0"/>
              <a:t> </a:t>
            </a:r>
            <a:r>
              <a:rPr lang="es-CL" sz="1300" dirty="0" err="1"/>
              <a:t>Acute</a:t>
            </a:r>
            <a:r>
              <a:rPr lang="es-CL" sz="1300" dirty="0"/>
              <a:t> </a:t>
            </a:r>
            <a:r>
              <a:rPr lang="es-CL" sz="1300" dirty="0" err="1"/>
              <a:t>Lung</a:t>
            </a:r>
            <a:r>
              <a:rPr lang="es-CL" sz="1300" dirty="0"/>
              <a:t> and Sepsis </a:t>
            </a:r>
            <a:r>
              <a:rPr lang="es-CL" sz="1300" dirty="0" err="1"/>
              <a:t>Investigators</a:t>
            </a:r>
            <a:r>
              <a:rPr lang="es-CL" sz="1300" dirty="0"/>
              <a:t> </a:t>
            </a:r>
            <a:r>
              <a:rPr lang="es-CL" sz="1300" dirty="0" smtClean="0"/>
              <a:t>Network </a:t>
            </a:r>
            <a:r>
              <a:rPr lang="en-US" sz="1300" i="1" dirty="0" err="1"/>
              <a:t>Pediatr</a:t>
            </a:r>
            <a:r>
              <a:rPr lang="en-US" sz="1300" i="1" dirty="0"/>
              <a:t> </a:t>
            </a:r>
            <a:r>
              <a:rPr lang="en-US" sz="1300" i="1" dirty="0" err="1"/>
              <a:t>Crit</a:t>
            </a:r>
            <a:r>
              <a:rPr lang="en-US" sz="1300" i="1" dirty="0"/>
              <a:t> Care Med </a:t>
            </a:r>
            <a:r>
              <a:rPr lang="en-US" sz="1300" dirty="0"/>
              <a:t>2013; 14:657–665</a:t>
            </a:r>
            <a:endParaRPr lang="es-CL" sz="1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80" y="1600200"/>
            <a:ext cx="3099012" cy="511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7928484" cy="357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Pediatric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Acute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Respiratory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Distress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Syndrome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:</a:t>
            </a:r>
            <a:br>
              <a:rPr lang="es-CL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Consensus Recommendations From the Pediatric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Acute Lung Injury Consensus Conference*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4D4D4D"/>
                </a:solidFill>
                <a:latin typeface="Minion-Regular"/>
              </a:rPr>
              <a:t>The Pediatric Acute Lung Injury Consensus Conference Group</a:t>
            </a:r>
            <a:br>
              <a:rPr lang="en-US" sz="1800" dirty="0">
                <a:solidFill>
                  <a:srgbClr val="4D4D4D"/>
                </a:solidFill>
                <a:latin typeface="Minion-Regular"/>
              </a:rPr>
            </a:br>
            <a:r>
              <a:rPr lang="en-US" sz="1800" dirty="0">
                <a:solidFill>
                  <a:prstClr val="black"/>
                </a:solidFill>
              </a:rPr>
              <a:t>June 2015 • Volume 16 • Number 5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>
            <a:normAutofit/>
          </a:bodyPr>
          <a:lstStyle/>
          <a:p>
            <a:r>
              <a:rPr lang="es-CL" sz="2000" dirty="0"/>
              <a:t>Surfactante</a:t>
            </a:r>
            <a:r>
              <a:rPr lang="es-ES" sz="2000" dirty="0"/>
              <a:t> </a:t>
            </a:r>
            <a:r>
              <a:rPr lang="es-CL" sz="2000" dirty="0"/>
              <a:t>exógen</a:t>
            </a:r>
            <a:r>
              <a:rPr lang="es-ES" sz="2000" dirty="0"/>
              <a:t>o</a:t>
            </a:r>
            <a:r>
              <a:rPr lang="es-CL" sz="2000" dirty="0"/>
              <a:t> </a:t>
            </a:r>
            <a:endParaRPr lang="es-ES" sz="2000" dirty="0"/>
          </a:p>
          <a:p>
            <a:endParaRPr lang="es-ES" sz="2000" dirty="0"/>
          </a:p>
          <a:p>
            <a:pPr lvl="1"/>
            <a:r>
              <a:rPr lang="es-CL" sz="2000" dirty="0"/>
              <a:t> En este momento, </a:t>
            </a:r>
            <a:r>
              <a:rPr lang="es-ES" sz="2000" dirty="0"/>
              <a:t>esta  </a:t>
            </a:r>
            <a:r>
              <a:rPr lang="es-CL" sz="2000" dirty="0" smtClean="0"/>
              <a:t>terapia no puede ser recomendad</a:t>
            </a:r>
            <a:r>
              <a:rPr lang="es-ES" sz="2000" dirty="0" smtClean="0"/>
              <a:t>a</a:t>
            </a:r>
            <a:r>
              <a:rPr lang="es-CL" sz="2000" dirty="0" smtClean="0"/>
              <a:t> como tratamiento de rutina en PARDS.</a:t>
            </a:r>
            <a:endParaRPr lang="es-ES" sz="2000" dirty="0" smtClean="0"/>
          </a:p>
          <a:p>
            <a:endParaRPr lang="es-CL" sz="2000" dirty="0" smtClean="0"/>
          </a:p>
          <a:p>
            <a:r>
              <a:rPr lang="es-ES" sz="2000" dirty="0"/>
              <a:t>A</a:t>
            </a:r>
            <a:r>
              <a:rPr lang="es-CL" sz="2000" dirty="0" smtClean="0"/>
              <a:t>cuerdo fuerte</a:t>
            </a:r>
            <a:endParaRPr lang="es-ES" sz="2000" dirty="0" smtClean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465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Manejo no convencional ARDS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Manejo fluidos 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Posición prono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I-NO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Surfactante </a:t>
            </a:r>
          </a:p>
          <a:p>
            <a:r>
              <a:rPr lang="es-ES" dirty="0" err="1" smtClean="0"/>
              <a:t>Prostaciclinas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57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err="1" smtClean="0"/>
              <a:t>Prostaciclina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La </a:t>
            </a:r>
            <a:r>
              <a:rPr lang="es-CL" sz="2000" dirty="0" err="1"/>
              <a:t>prostaciclina</a:t>
            </a:r>
            <a:r>
              <a:rPr lang="es-CL" sz="2000" dirty="0"/>
              <a:t> es un </a:t>
            </a:r>
            <a:r>
              <a:rPr lang="es-CL" sz="2000" dirty="0" smtClean="0"/>
              <a:t>vasodilatador de la microcirculación e inhibidor </a:t>
            </a:r>
            <a:r>
              <a:rPr lang="es-CL" sz="2000" dirty="0"/>
              <a:t>de la agregación </a:t>
            </a:r>
            <a:r>
              <a:rPr lang="es-CL" sz="2000" dirty="0" smtClean="0"/>
              <a:t>plaquetaria.</a:t>
            </a:r>
          </a:p>
          <a:p>
            <a:endParaRPr lang="es-CL" sz="2000" dirty="0"/>
          </a:p>
          <a:p>
            <a:r>
              <a:rPr lang="es-CL" sz="2000" dirty="0" smtClean="0"/>
              <a:t>Inhalado, </a:t>
            </a:r>
            <a:r>
              <a:rPr lang="es-CL" sz="2000" dirty="0"/>
              <a:t>su acción vasodilatadora en </a:t>
            </a:r>
            <a:r>
              <a:rPr lang="es-CL" sz="2000" dirty="0" smtClean="0"/>
              <a:t>aerosol en áreas </a:t>
            </a:r>
            <a:r>
              <a:rPr lang="es-CL" sz="2000" dirty="0"/>
              <a:t>ventiladas </a:t>
            </a:r>
            <a:r>
              <a:rPr lang="es-CL" sz="2000" dirty="0" smtClean="0"/>
              <a:t>es similar </a:t>
            </a:r>
            <a:r>
              <a:rPr lang="es-CL" sz="2000" dirty="0"/>
              <a:t>a </a:t>
            </a:r>
            <a:r>
              <a:rPr lang="es-CL" sz="2000" dirty="0" smtClean="0"/>
              <a:t>la del </a:t>
            </a:r>
            <a:r>
              <a:rPr lang="es-CL" sz="2000" dirty="0"/>
              <a:t>INO en la </a:t>
            </a:r>
            <a:r>
              <a:rPr lang="es-CL" sz="2000" dirty="0" smtClean="0"/>
              <a:t>mejoría ventilación </a:t>
            </a:r>
            <a:r>
              <a:rPr lang="es-CL" sz="2000" dirty="0"/>
              <a:t>/ </a:t>
            </a:r>
            <a:r>
              <a:rPr lang="es-CL" sz="2000" dirty="0" smtClean="0"/>
              <a:t>perfusión</a:t>
            </a:r>
            <a:r>
              <a:rPr lang="es-CL" sz="2000" dirty="0"/>
              <a:t> </a:t>
            </a:r>
            <a:r>
              <a:rPr lang="es-CL" sz="2000" dirty="0" smtClean="0"/>
              <a:t> </a:t>
            </a:r>
            <a:r>
              <a:rPr lang="es-CL" sz="2000" dirty="0"/>
              <a:t>sin </a:t>
            </a:r>
            <a:r>
              <a:rPr lang="es-CL" sz="2000" dirty="0" smtClean="0"/>
              <a:t>provocar hipotensión sistémica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6108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95866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Aerosolized prostacyclin for acute lung injury (ALI) and acute respiratory distress syndrome (ARDS)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Conclusiones de los autores</a:t>
            </a:r>
          </a:p>
          <a:p>
            <a:pPr lvl="1"/>
            <a:r>
              <a:rPr lang="es-CL" sz="2000" dirty="0"/>
              <a:t>No hay evidencia actual para apoyar o refutar el uso sistemático de la </a:t>
            </a:r>
            <a:r>
              <a:rPr lang="es-CL" sz="2000" dirty="0" err="1"/>
              <a:t>prostaciclina</a:t>
            </a:r>
            <a:r>
              <a:rPr lang="es-CL" sz="2000" dirty="0"/>
              <a:t> en aerosol para los pacientes con </a:t>
            </a:r>
            <a:r>
              <a:rPr lang="es-ES" sz="2000" dirty="0"/>
              <a:t>ALI</a:t>
            </a:r>
            <a:r>
              <a:rPr lang="es-CL" sz="2000" dirty="0"/>
              <a:t> y el SDRA. </a:t>
            </a:r>
            <a:endParaRPr lang="es-ES" sz="2000" dirty="0"/>
          </a:p>
          <a:p>
            <a:endParaRPr lang="es-ES" sz="2000" dirty="0"/>
          </a:p>
          <a:p>
            <a:pPr lvl="1"/>
            <a:r>
              <a:rPr lang="es-ES" sz="2000" dirty="0"/>
              <a:t>H</a:t>
            </a:r>
            <a:r>
              <a:rPr lang="es-CL" sz="2000" dirty="0"/>
              <a:t>ay</a:t>
            </a:r>
            <a:r>
              <a:rPr lang="es-ES" sz="2000" dirty="0"/>
              <a:t> </a:t>
            </a:r>
            <a:r>
              <a:rPr lang="es-CL" sz="2000" dirty="0"/>
              <a:t>una necesidad urgente de ensayos clínicos aleatorizados </a:t>
            </a:r>
            <a:r>
              <a:rPr lang="es-ES" sz="2400" dirty="0"/>
              <a:t>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738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Manejo no convencional ARDS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Manejo fluidos 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Posición prono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I-NO</a:t>
            </a: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Surfactante </a:t>
            </a: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Prostaciclinas</a:t>
            </a:r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smtClean="0"/>
              <a:t>Otros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81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Pediatric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Acute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Respiratory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Distress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Syndrome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:</a:t>
            </a:r>
            <a:br>
              <a:rPr lang="es-CL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Consensus Recommendations From the Pediatric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Acute Lung Injury Consensus Conference*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4D4D4D"/>
                </a:solidFill>
                <a:latin typeface="Minion-Regular"/>
              </a:rPr>
              <a:t>The Pediatric Acute Lung Injury Consensus Conference Group</a:t>
            </a:r>
            <a:br>
              <a:rPr lang="en-US" sz="1800" dirty="0">
                <a:solidFill>
                  <a:srgbClr val="4D4D4D"/>
                </a:solidFill>
                <a:latin typeface="Minion-Regular"/>
              </a:rPr>
            </a:br>
            <a:r>
              <a:rPr lang="en-US" sz="1800" dirty="0">
                <a:solidFill>
                  <a:prstClr val="black"/>
                </a:solidFill>
              </a:rPr>
              <a:t>June 2015 • Volume 16 • Number 5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 smtClean="0"/>
              <a:t>Ventilación de Alta Frecuencia. </a:t>
            </a:r>
            <a:endParaRPr lang="es-ES" dirty="0" smtClean="0"/>
          </a:p>
          <a:p>
            <a:pPr lvl="1"/>
            <a:r>
              <a:rPr lang="es-CL" dirty="0" smtClean="0"/>
              <a:t> Recome</a:t>
            </a:r>
            <a:r>
              <a:rPr lang="es-ES" dirty="0" smtClean="0"/>
              <a:t>ndacion :</a:t>
            </a:r>
          </a:p>
          <a:p>
            <a:pPr lvl="2"/>
            <a:r>
              <a:rPr lang="es-ES" dirty="0"/>
              <a:t>VAFO </a:t>
            </a:r>
            <a:r>
              <a:rPr lang="es-CL" dirty="0" smtClean="0"/>
              <a:t> debe</a:t>
            </a:r>
            <a:r>
              <a:rPr lang="es-ES" dirty="0" smtClean="0"/>
              <a:t> </a:t>
            </a:r>
            <a:r>
              <a:rPr lang="es-CL" dirty="0" smtClean="0"/>
              <a:t>ser considerado como una alternativa </a:t>
            </a:r>
            <a:r>
              <a:rPr lang="es-ES" dirty="0"/>
              <a:t>en </a:t>
            </a:r>
            <a:r>
              <a:rPr lang="es-CL" dirty="0"/>
              <a:t>insuficiencia respiratoria </a:t>
            </a:r>
            <a:r>
              <a:rPr lang="es-CL" dirty="0" err="1" smtClean="0"/>
              <a:t>hipóxic</a:t>
            </a:r>
            <a:r>
              <a:rPr lang="es-ES" dirty="0" err="1" smtClean="0"/>
              <a:t>a</a:t>
            </a:r>
            <a:r>
              <a:rPr lang="es-ES" dirty="0"/>
              <a:t>, </a:t>
            </a:r>
            <a:r>
              <a:rPr lang="es-CL" dirty="0" smtClean="0"/>
              <a:t>en pacientes </a:t>
            </a:r>
            <a:r>
              <a:rPr lang="es-ES" dirty="0" smtClean="0"/>
              <a:t>con </a:t>
            </a:r>
            <a:r>
              <a:rPr lang="es-CL" dirty="0" smtClean="0"/>
              <a:t> presiones</a:t>
            </a:r>
            <a:r>
              <a:rPr lang="es-ES" dirty="0" smtClean="0"/>
              <a:t> meseta &gt;</a:t>
            </a:r>
            <a:r>
              <a:rPr lang="es-ES" dirty="0"/>
              <a:t> </a:t>
            </a:r>
            <a:r>
              <a:rPr lang="es-CL" dirty="0" smtClean="0"/>
              <a:t>de 28 cm H2O, en ausencia de evidencia clínica d</a:t>
            </a:r>
            <a:r>
              <a:rPr lang="es-ES" dirty="0" smtClean="0"/>
              <a:t>e </a:t>
            </a:r>
            <a:r>
              <a:rPr lang="es-ES" dirty="0"/>
              <a:t>compliance</a:t>
            </a:r>
            <a:r>
              <a:rPr lang="es-CL" dirty="0" smtClean="0"/>
              <a:t> de la pared torácica. Este enfoque debe ser</a:t>
            </a:r>
            <a:r>
              <a:rPr lang="es-ES" dirty="0" smtClean="0"/>
              <a:t> </a:t>
            </a:r>
            <a:r>
              <a:rPr lang="es-CL" dirty="0" smtClean="0"/>
              <a:t>considerado para aquellos pacientes con PARDS de moderados a severos.</a:t>
            </a:r>
          </a:p>
          <a:p>
            <a:pPr lvl="1"/>
            <a:r>
              <a:rPr lang="es-CL" dirty="0" smtClean="0"/>
              <a:t>Acuerdo Débil (92% de acuerdo)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CL" dirty="0" smtClean="0"/>
              <a:t>Ventilación Líqui</a:t>
            </a:r>
            <a:r>
              <a:rPr lang="es-ES" dirty="0" smtClean="0"/>
              <a:t>da</a:t>
            </a:r>
            <a:r>
              <a:rPr lang="es-CL" dirty="0" smtClean="0"/>
              <a:t>. </a:t>
            </a:r>
            <a:endParaRPr lang="es-ES" dirty="0" smtClean="0"/>
          </a:p>
          <a:p>
            <a:pPr lvl="1"/>
            <a:r>
              <a:rPr lang="es-CL" dirty="0" smtClean="0"/>
              <a:t> El uso clínico de la ventilación líquida</a:t>
            </a:r>
            <a:r>
              <a:rPr lang="es-ES" dirty="0" smtClean="0"/>
              <a:t> </a:t>
            </a:r>
            <a:r>
              <a:rPr lang="es-CL" dirty="0" smtClean="0"/>
              <a:t>no puede ser recomendada. </a:t>
            </a:r>
            <a:endParaRPr lang="es-ES" dirty="0" smtClean="0"/>
          </a:p>
          <a:p>
            <a:pPr lvl="1"/>
            <a:r>
              <a:rPr lang="es-ES" dirty="0"/>
              <a:t>A</a:t>
            </a:r>
            <a:r>
              <a:rPr lang="es-CL" dirty="0" smtClean="0"/>
              <a:t>cuerdo fuerte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16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Pediatric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Acute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Respiratory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Distress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Syndrome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:</a:t>
            </a:r>
            <a:br>
              <a:rPr lang="es-CL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Consensus Recommendations From the Pediatric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Acute Lung Injury Consensus Conference*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4D4D4D"/>
                </a:solidFill>
                <a:latin typeface="Minion-Regular"/>
              </a:rPr>
              <a:t>The Pediatric Acute Lung Injury Consensus Conference Group</a:t>
            </a:r>
            <a:br>
              <a:rPr lang="en-US" sz="1800" dirty="0">
                <a:solidFill>
                  <a:srgbClr val="4D4D4D"/>
                </a:solidFill>
                <a:latin typeface="Minion-Regular"/>
              </a:rPr>
            </a:br>
            <a:r>
              <a:rPr lang="en-US" sz="1800" dirty="0">
                <a:solidFill>
                  <a:prstClr val="black"/>
                </a:solidFill>
              </a:rPr>
              <a:t>June 2015 • Volume 16 • Number 5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L" sz="1800" dirty="0" smtClean="0"/>
              <a:t> Otras Terapias auxiliares.</a:t>
            </a:r>
            <a:endParaRPr lang="es-ES" sz="1800" dirty="0" smtClean="0"/>
          </a:p>
          <a:p>
            <a:pPr lvl="1"/>
            <a:r>
              <a:rPr lang="es-CL" sz="1800" dirty="0" smtClean="0"/>
              <a:t>Ninguna recomendación</a:t>
            </a:r>
            <a:r>
              <a:rPr lang="es-ES" sz="1800" dirty="0" smtClean="0"/>
              <a:t>n</a:t>
            </a:r>
            <a:r>
              <a:rPr lang="es-CL" sz="1800" dirty="0" smtClean="0"/>
              <a:t>para el uso de los siguientes tratamientos complementarios se apoya:</a:t>
            </a:r>
          </a:p>
          <a:p>
            <a:pPr lvl="1"/>
            <a:r>
              <a:rPr lang="es-CL" sz="1800" dirty="0" smtClean="0"/>
              <a:t>mezcla de helio y oxígeno (</a:t>
            </a:r>
            <a:r>
              <a:rPr lang="es-CL" sz="1800" dirty="0" err="1" smtClean="0"/>
              <a:t>Heliox</a:t>
            </a:r>
            <a:r>
              <a:rPr lang="es-CL" sz="1800" dirty="0" smtClean="0"/>
              <a:t>), inhalado o IV terapia de </a:t>
            </a:r>
            <a:r>
              <a:rPr lang="es-CL" sz="1800" dirty="0" err="1" smtClean="0"/>
              <a:t>prostaglandinas,activadores</a:t>
            </a:r>
            <a:r>
              <a:rPr lang="es-CL" sz="1800" dirty="0" smtClean="0"/>
              <a:t> del </a:t>
            </a:r>
            <a:r>
              <a:rPr lang="es-CL" sz="1800" dirty="0" err="1" smtClean="0"/>
              <a:t>plasminógeno</a:t>
            </a:r>
            <a:r>
              <a:rPr lang="es-CL" sz="1800" dirty="0" smtClean="0"/>
              <a:t>, </a:t>
            </a:r>
            <a:r>
              <a:rPr lang="es-CL" sz="1800" dirty="0" err="1" smtClean="0"/>
              <a:t>fibrinolíticos</a:t>
            </a:r>
            <a:r>
              <a:rPr lang="es-CL" sz="1800" dirty="0" smtClean="0"/>
              <a:t>, u otros anticoagulantes, agonistas de los receptores β-adrenérgicos inhalados o </a:t>
            </a:r>
            <a:r>
              <a:rPr lang="es-CL" sz="1800" dirty="0" err="1" smtClean="0"/>
              <a:t>ipratropio</a:t>
            </a:r>
            <a:endParaRPr lang="es-ES" sz="1800" dirty="0" smtClean="0"/>
          </a:p>
          <a:p>
            <a:pPr lvl="1"/>
            <a:r>
              <a:rPr lang="es-CL" sz="1800" dirty="0" smtClean="0"/>
              <a:t>N-</a:t>
            </a:r>
            <a:r>
              <a:rPr lang="es-CL" sz="1800" dirty="0" err="1" smtClean="0"/>
              <a:t>acetilcisteína</a:t>
            </a:r>
            <a:r>
              <a:rPr lang="es-CL" sz="1800" dirty="0" smtClean="0"/>
              <a:t> </a:t>
            </a:r>
            <a:r>
              <a:rPr lang="es-ES" sz="1800" dirty="0" smtClean="0"/>
              <a:t>ev </a:t>
            </a:r>
            <a:r>
              <a:rPr lang="es-CL" sz="1800" dirty="0" smtClean="0"/>
              <a:t>para efectos antioxidantes o </a:t>
            </a:r>
            <a:r>
              <a:rPr lang="es-CL" sz="1800" dirty="0" err="1" smtClean="0"/>
              <a:t>intratraqueal</a:t>
            </a:r>
            <a:r>
              <a:rPr lang="es-CL" sz="1800" dirty="0" smtClean="0"/>
              <a:t> N-</a:t>
            </a:r>
            <a:r>
              <a:rPr lang="es-CL" sz="1800" dirty="0" err="1" smtClean="0"/>
              <a:t>acetilcisteína</a:t>
            </a:r>
            <a:r>
              <a:rPr lang="es-ES" sz="1800" dirty="0"/>
              <a:t> </a:t>
            </a:r>
            <a:r>
              <a:rPr lang="es-CL" sz="1800" dirty="0" smtClean="0"/>
              <a:t>para la movilización de secreciones, </a:t>
            </a:r>
            <a:r>
              <a:rPr lang="es-CL" sz="1800" dirty="0" err="1" smtClean="0"/>
              <a:t>dornasa</a:t>
            </a:r>
            <a:r>
              <a:rPr lang="es-CL" sz="1800" dirty="0" smtClean="0"/>
              <a:t> alfa fuera del la población fibrosis quística, y  dispositivo de ayuda de la tos. </a:t>
            </a:r>
            <a:endParaRPr lang="es-ES" sz="1800" dirty="0" smtClean="0"/>
          </a:p>
          <a:p>
            <a:r>
              <a:rPr lang="es-CL" sz="1800" dirty="0" smtClean="0"/>
              <a:t>Acuerdo fuerte </a:t>
            </a:r>
          </a:p>
          <a:p>
            <a:pPr lvl="1"/>
            <a:r>
              <a:rPr lang="es-CL" sz="1800" dirty="0" smtClean="0"/>
              <a:t> No hay recomendaciones para el uso de la terapia de células madre</a:t>
            </a:r>
          </a:p>
          <a:p>
            <a:pPr lvl="1"/>
            <a:r>
              <a:rPr lang="es-CL" sz="1800" dirty="0" smtClean="0"/>
              <a:t>Se debe considerar </a:t>
            </a:r>
            <a:r>
              <a:rPr lang="es-ES" sz="1800" dirty="0" smtClean="0"/>
              <a:t>una </a:t>
            </a:r>
            <a:r>
              <a:rPr lang="es-CL" sz="1800" dirty="0" smtClean="0"/>
              <a:t> terapia experimental</a:t>
            </a:r>
          </a:p>
          <a:p>
            <a:r>
              <a:rPr lang="es-ES" sz="1800" dirty="0"/>
              <a:t>A</a:t>
            </a:r>
            <a:r>
              <a:rPr lang="es-CL" sz="1800" dirty="0" smtClean="0"/>
              <a:t>cuerdo fuerte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9777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Gracias 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90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7387"/>
            <a:ext cx="8820472" cy="52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Manejo no convencional ARDS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Manejo fluidos </a:t>
            </a:r>
          </a:p>
          <a:p>
            <a:r>
              <a:rPr lang="es-ES" dirty="0"/>
              <a:t>Posición prono</a:t>
            </a:r>
          </a:p>
          <a:p>
            <a:r>
              <a:rPr lang="es-ES" dirty="0"/>
              <a:t>I-NO</a:t>
            </a:r>
          </a:p>
          <a:p>
            <a:r>
              <a:rPr lang="es-ES" dirty="0"/>
              <a:t>Surfactante </a:t>
            </a:r>
          </a:p>
          <a:p>
            <a:r>
              <a:rPr lang="es-ES" dirty="0" err="1" smtClean="0"/>
              <a:t>Prostaciclinas</a:t>
            </a:r>
            <a:endParaRPr lang="es-ES" dirty="0" smtClean="0"/>
          </a:p>
          <a:p>
            <a:r>
              <a:rPr lang="es-ES" dirty="0" smtClean="0"/>
              <a:t>Otros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Manejo no convencional ARDS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Manejo fluidos 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Posición prono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I-NO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Surfactante </a:t>
            </a:r>
          </a:p>
          <a:p>
            <a:r>
              <a:rPr lang="es-ES" dirty="0" err="1" smtClean="0">
                <a:solidFill>
                  <a:schemeClr val="bg1">
                    <a:lumMod val="75000"/>
                  </a:schemeClr>
                </a:solidFill>
              </a:rPr>
              <a:t>Prostaciclinas</a:t>
            </a:r>
            <a:endParaRPr lang="es-ES_tradn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700" dirty="0" err="1"/>
              <a:t>Nonventilatory</a:t>
            </a:r>
            <a:r>
              <a:rPr lang="es-CL" sz="2700" dirty="0"/>
              <a:t> </a:t>
            </a:r>
            <a:r>
              <a:rPr lang="es-CL" sz="2700" dirty="0" err="1"/>
              <a:t>strategies</a:t>
            </a:r>
            <a:r>
              <a:rPr lang="es-CL" sz="2700" dirty="0"/>
              <a:t> </a:t>
            </a:r>
            <a:r>
              <a:rPr lang="es-CL" sz="2700" dirty="0" err="1"/>
              <a:t>for</a:t>
            </a:r>
            <a:r>
              <a:rPr lang="es-CL" sz="2700" dirty="0"/>
              <a:t> </a:t>
            </a:r>
            <a:r>
              <a:rPr lang="es-CL" sz="2700" dirty="0" err="1"/>
              <a:t>patients</a:t>
            </a:r>
            <a:r>
              <a:rPr lang="es-CL" sz="2700" dirty="0"/>
              <a:t> </a:t>
            </a:r>
            <a:r>
              <a:rPr lang="es-CL" sz="2700" dirty="0" err="1"/>
              <a:t>with</a:t>
            </a:r>
            <a:r>
              <a:rPr lang="es-CL" sz="2700" dirty="0"/>
              <a:t> </a:t>
            </a:r>
            <a:r>
              <a:rPr lang="es-CL" sz="2700" dirty="0" err="1"/>
              <a:t>life-threatening</a:t>
            </a:r>
            <a:r>
              <a:rPr lang="es-CL" sz="2700" dirty="0"/>
              <a:t> 2009</a:t>
            </a:r>
            <a:br>
              <a:rPr lang="es-CL" sz="2700" dirty="0"/>
            </a:br>
            <a:r>
              <a:rPr lang="es-CL" sz="2700" dirty="0"/>
              <a:t>H1N1 influenza and </a:t>
            </a:r>
            <a:r>
              <a:rPr lang="es-CL" sz="2700" dirty="0" err="1"/>
              <a:t>severe</a:t>
            </a:r>
            <a:r>
              <a:rPr lang="es-CL" sz="2700" dirty="0"/>
              <a:t> </a:t>
            </a:r>
            <a:r>
              <a:rPr lang="es-CL" sz="2700" dirty="0" err="1"/>
              <a:t>respiratory</a:t>
            </a:r>
            <a:r>
              <a:rPr lang="es-CL" sz="2700" dirty="0"/>
              <a:t> </a:t>
            </a:r>
            <a:r>
              <a:rPr lang="es-CL" sz="2700" dirty="0" err="1"/>
              <a:t>failure</a:t>
            </a:r>
            <a:r>
              <a:rPr lang="es-CL" sz="2700" dirty="0"/>
              <a:t/>
            </a:r>
            <a:br>
              <a:rPr lang="es-CL" sz="2700" dirty="0"/>
            </a:br>
            <a:r>
              <a:rPr lang="es-CL" sz="1600" dirty="0"/>
              <a:t>Lena M. Napolitano, MD; </a:t>
            </a:r>
            <a:r>
              <a:rPr lang="es-CL" sz="1600" dirty="0" err="1"/>
              <a:t>Pauline</a:t>
            </a:r>
            <a:r>
              <a:rPr lang="es-CL" sz="1600" dirty="0"/>
              <a:t> K. Park, MD; </a:t>
            </a:r>
            <a:r>
              <a:rPr lang="es-CL" sz="1600" dirty="0" err="1"/>
              <a:t>Krishnan</a:t>
            </a:r>
            <a:r>
              <a:rPr lang="es-CL" sz="1600" dirty="0"/>
              <a:t> </a:t>
            </a:r>
            <a:r>
              <a:rPr lang="es-CL" sz="1600" dirty="0" err="1"/>
              <a:t>Raghavendran</a:t>
            </a:r>
            <a:r>
              <a:rPr lang="es-CL" sz="1600" dirty="0"/>
              <a:t>, MD; Robert H. Bartlett, </a:t>
            </a:r>
            <a:r>
              <a:rPr lang="es-CL" sz="1600" dirty="0" smtClean="0"/>
              <a:t>MD </a:t>
            </a:r>
            <a:r>
              <a:rPr lang="en-US" sz="1300" b="1" dirty="0" err="1"/>
              <a:t>Crit</a:t>
            </a:r>
            <a:r>
              <a:rPr lang="en-US" sz="1300" b="1" dirty="0"/>
              <a:t> Care Med 2010; 38[Suppl.]:e74–e90)</a:t>
            </a:r>
            <a:endParaRPr lang="es-CL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57768"/>
            <a:ext cx="5472608" cy="322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5229200"/>
            <a:ext cx="4572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sz="1600" dirty="0" smtClean="0"/>
              <a:t>La </a:t>
            </a:r>
            <a:r>
              <a:rPr lang="es-CL" sz="1600" dirty="0"/>
              <a:t>estrategia de </a:t>
            </a:r>
            <a:r>
              <a:rPr lang="es-CL" sz="1600" dirty="0" smtClean="0"/>
              <a:t>manejo conservador de fluidos</a:t>
            </a:r>
            <a:endParaRPr lang="es-CL" sz="1600" dirty="0"/>
          </a:p>
          <a:p>
            <a:r>
              <a:rPr lang="es-CL" sz="1600" dirty="0"/>
              <a:t>*</a:t>
            </a:r>
            <a:r>
              <a:rPr lang="es-CL" sz="1600" dirty="0" smtClean="0"/>
              <a:t>aumento </a:t>
            </a:r>
            <a:r>
              <a:rPr lang="es-CL" sz="1600" dirty="0"/>
              <a:t>significativo en días libres </a:t>
            </a:r>
            <a:r>
              <a:rPr lang="es-CL" sz="1600" dirty="0" smtClean="0"/>
              <a:t>de ventilador y </a:t>
            </a:r>
            <a:r>
              <a:rPr lang="es-CL" sz="1600" dirty="0"/>
              <a:t>una disminución no significativa</a:t>
            </a:r>
          </a:p>
          <a:p>
            <a:r>
              <a:rPr lang="es-CL" sz="1600" dirty="0"/>
              <a:t>en la mortalidad </a:t>
            </a:r>
            <a:r>
              <a:rPr lang="es-CL" sz="1600" dirty="0" smtClean="0"/>
              <a:t>de un  </a:t>
            </a:r>
            <a:r>
              <a:rPr lang="es-CL" sz="1600" dirty="0"/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21872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Pediatric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Acute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Respiratory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Distress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 </a:t>
            </a:r>
            <a:r>
              <a:rPr lang="es-CL" sz="1800" dirty="0" err="1">
                <a:solidFill>
                  <a:srgbClr val="000000"/>
                </a:solidFill>
                <a:latin typeface="AkzidenzGroteskBE-Md"/>
              </a:rPr>
              <a:t>Syndrome</a:t>
            </a:r>
            <a:r>
              <a:rPr lang="es-CL" sz="1800" dirty="0">
                <a:solidFill>
                  <a:srgbClr val="000000"/>
                </a:solidFill>
                <a:latin typeface="AkzidenzGroteskBE-Md"/>
              </a:rPr>
              <a:t>:</a:t>
            </a:r>
            <a:br>
              <a:rPr lang="es-CL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Consensus Recommendations From the Pediatric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800" dirty="0">
                <a:solidFill>
                  <a:srgbClr val="000000"/>
                </a:solidFill>
                <a:latin typeface="AkzidenzGroteskBE-Md"/>
              </a:rPr>
              <a:t>Acute Lung Injury Consensus Conference*</a:t>
            </a:r>
            <a:br>
              <a:rPr lang="en-US" sz="1800" dirty="0">
                <a:solidFill>
                  <a:srgbClr val="000000"/>
                </a:solidFill>
                <a:latin typeface="AkzidenzGroteskBE-Md"/>
              </a:rPr>
            </a:br>
            <a:r>
              <a:rPr lang="en-US" sz="1600" dirty="0">
                <a:solidFill>
                  <a:srgbClr val="4D4D4D"/>
                </a:solidFill>
                <a:latin typeface="Minion-Regular"/>
              </a:rPr>
              <a:t>The Pediatric Acute Lung Injury Consensus Conference Group</a:t>
            </a:r>
            <a:br>
              <a:rPr lang="en-US" sz="1600" dirty="0">
                <a:solidFill>
                  <a:srgbClr val="4D4D4D"/>
                </a:solidFill>
                <a:latin typeface="Minion-Regular"/>
              </a:rPr>
            </a:br>
            <a:r>
              <a:rPr lang="en-US" sz="1600" dirty="0">
                <a:solidFill>
                  <a:prstClr val="black"/>
                </a:solidFill>
              </a:rPr>
              <a:t>June 2015 • Volume 16 • Number 5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05850"/>
          </a:xfrm>
        </p:spPr>
        <p:txBody>
          <a:bodyPr>
            <a:noAutofit/>
          </a:bodyPr>
          <a:lstStyle/>
          <a:p>
            <a:r>
              <a:rPr lang="es-CL" sz="1400" dirty="0" smtClean="0">
                <a:latin typeface="+mj-lt"/>
              </a:rPr>
              <a:t> </a:t>
            </a:r>
            <a:r>
              <a:rPr lang="es-CL" sz="1400" b="1" dirty="0" smtClean="0">
                <a:latin typeface="+mj-lt"/>
              </a:rPr>
              <a:t>Man</a:t>
            </a:r>
            <a:r>
              <a:rPr lang="es-ES" sz="1400" b="1" dirty="0" smtClean="0">
                <a:latin typeface="+mj-lt"/>
              </a:rPr>
              <a:t>ejo Fluidos</a:t>
            </a:r>
            <a:r>
              <a:rPr lang="es-CL" sz="1400" b="1" dirty="0" smtClean="0">
                <a:latin typeface="+mj-lt"/>
              </a:rPr>
              <a:t>. </a:t>
            </a:r>
            <a:endParaRPr lang="es-ES" sz="1400" b="1" dirty="0" smtClean="0">
              <a:latin typeface="+mj-lt"/>
            </a:endParaRPr>
          </a:p>
          <a:p>
            <a:pPr lvl="1"/>
            <a:r>
              <a:rPr lang="es-CL" sz="1400" dirty="0" smtClean="0">
                <a:latin typeface="+mj-lt"/>
              </a:rPr>
              <a:t>Recomendación</a:t>
            </a:r>
          </a:p>
          <a:p>
            <a:pPr lvl="1"/>
            <a:r>
              <a:rPr lang="es-CL" sz="1400" dirty="0" smtClean="0">
                <a:latin typeface="+mj-lt"/>
              </a:rPr>
              <a:t> pacientes con PARDS deben recibir líquidos totales de mantener volumen </a:t>
            </a:r>
            <a:r>
              <a:rPr lang="es-CL" sz="1400" dirty="0" err="1" smtClean="0">
                <a:latin typeface="+mj-lt"/>
              </a:rPr>
              <a:t>intravascular</a:t>
            </a:r>
            <a:r>
              <a:rPr lang="es-CL" sz="1400" dirty="0" smtClean="0">
                <a:latin typeface="+mj-lt"/>
              </a:rPr>
              <a:t> adecuado, la perfusión de órganos diana, y óptimo suministro de oxígeno. </a:t>
            </a:r>
          </a:p>
          <a:p>
            <a:pPr lvl="1"/>
            <a:r>
              <a:rPr lang="es-CL" sz="1400" b="1" dirty="0" smtClean="0">
                <a:latin typeface="+mj-lt"/>
              </a:rPr>
              <a:t>Acuerdo Fuerte</a:t>
            </a:r>
            <a:endParaRPr lang="es-ES" sz="1400" b="1" dirty="0" smtClean="0">
              <a:latin typeface="+mj-lt"/>
            </a:endParaRPr>
          </a:p>
          <a:p>
            <a:endParaRPr lang="es-CL" sz="1400" dirty="0" smtClean="0">
              <a:latin typeface="+mj-lt"/>
            </a:endParaRPr>
          </a:p>
          <a:p>
            <a:pPr lvl="1"/>
            <a:r>
              <a:rPr lang="es-CL" sz="1400" dirty="0" smtClean="0">
                <a:latin typeface="+mj-lt"/>
              </a:rPr>
              <a:t> Después de la reanimación con líquidos inicial y estabilización, </a:t>
            </a:r>
            <a:r>
              <a:rPr lang="es-ES" sz="1400" dirty="0" smtClean="0">
                <a:latin typeface="+mj-lt"/>
              </a:rPr>
              <a:t>se</a:t>
            </a:r>
            <a:r>
              <a:rPr lang="es-ES" sz="1400" dirty="0">
                <a:latin typeface="+mj-lt"/>
              </a:rPr>
              <a:t> r</a:t>
            </a:r>
            <a:r>
              <a:rPr lang="es-CL" sz="1400" dirty="0" smtClean="0">
                <a:latin typeface="+mj-lt"/>
              </a:rPr>
              <a:t>ecom</a:t>
            </a:r>
            <a:r>
              <a:rPr lang="es-ES" sz="1400" dirty="0" err="1" smtClean="0">
                <a:latin typeface="+mj-lt"/>
              </a:rPr>
              <a:t>ienda</a:t>
            </a:r>
            <a:r>
              <a:rPr lang="es-ES" sz="1400" dirty="0" smtClean="0">
                <a:latin typeface="+mj-lt"/>
              </a:rPr>
              <a:t> </a:t>
            </a:r>
            <a:r>
              <a:rPr lang="es-CL" sz="1400" dirty="0" smtClean="0">
                <a:latin typeface="+mj-lt"/>
              </a:rPr>
              <a:t>el manejo de fluidos dirigido a un objetivo. </a:t>
            </a:r>
          </a:p>
          <a:p>
            <a:pPr lvl="1"/>
            <a:r>
              <a:rPr lang="es-CL" sz="1400" dirty="0" smtClean="0">
                <a:latin typeface="+mj-lt"/>
              </a:rPr>
              <a:t>El equilibrio de líquidos deben ser monitoreados y se titula para mantener </a:t>
            </a:r>
            <a:r>
              <a:rPr lang="es-CL" sz="1400" dirty="0" err="1" smtClean="0">
                <a:latin typeface="+mj-lt"/>
              </a:rPr>
              <a:t>intravascular</a:t>
            </a:r>
            <a:r>
              <a:rPr lang="es-CL" sz="1400" dirty="0" smtClean="0">
                <a:latin typeface="+mj-lt"/>
              </a:rPr>
              <a:t> adecuado</a:t>
            </a:r>
            <a:r>
              <a:rPr lang="es-ES" sz="1400" dirty="0" smtClean="0">
                <a:latin typeface="+mj-lt"/>
              </a:rPr>
              <a:t>.</a:t>
            </a:r>
            <a:r>
              <a:rPr lang="es-CL" sz="1400" dirty="0" smtClean="0">
                <a:latin typeface="+mj-lt"/>
              </a:rPr>
              <a:t> </a:t>
            </a:r>
          </a:p>
          <a:p>
            <a:pPr lvl="1"/>
            <a:r>
              <a:rPr lang="es-ES" sz="1400" dirty="0" smtClean="0">
                <a:latin typeface="+mj-lt"/>
              </a:rPr>
              <a:t>E</a:t>
            </a:r>
            <a:r>
              <a:rPr lang="es-CL" sz="1400" dirty="0" smtClean="0">
                <a:latin typeface="+mj-lt"/>
              </a:rPr>
              <a:t>l objetivo de evitar </a:t>
            </a:r>
            <a:r>
              <a:rPr lang="es-ES" sz="1400" dirty="0" smtClean="0">
                <a:latin typeface="+mj-lt"/>
              </a:rPr>
              <a:t>el balance </a:t>
            </a:r>
            <a:r>
              <a:rPr lang="es-CL" sz="1400" dirty="0" smtClean="0">
                <a:latin typeface="+mj-lt"/>
              </a:rPr>
              <a:t>de líquidos positivo.</a:t>
            </a:r>
            <a:endParaRPr lang="es-ES" sz="1400" dirty="0" smtClean="0">
              <a:latin typeface="+mj-lt"/>
            </a:endParaRPr>
          </a:p>
          <a:p>
            <a:endParaRPr lang="es-CL" sz="1400" dirty="0" smtClean="0">
              <a:latin typeface="+mj-lt"/>
            </a:endParaRPr>
          </a:p>
          <a:p>
            <a:pPr lvl="1"/>
            <a:r>
              <a:rPr lang="es-CL" sz="1400" b="1" dirty="0" smtClean="0">
                <a:latin typeface="+mj-lt"/>
              </a:rPr>
              <a:t>Acuerdo Fuerte</a:t>
            </a:r>
            <a:endParaRPr lang="es-ES" sz="1400" b="1" dirty="0" smtClean="0">
              <a:latin typeface="+mj-lt"/>
            </a:endParaRPr>
          </a:p>
          <a:p>
            <a:endParaRPr lang="es-CL" sz="1400" dirty="0" smtClean="0">
              <a:latin typeface="+mj-lt"/>
            </a:endParaRPr>
          </a:p>
          <a:p>
            <a:r>
              <a:rPr lang="es-CL" sz="1400" dirty="0" smtClean="0">
                <a:latin typeface="+mj-lt"/>
              </a:rPr>
              <a:t> Recomendamos que la titulación de líquido administrado por un protocolo dirigido a un objetivo que incluye total de la ingesta de líquidos, la producción, y balance neto. </a:t>
            </a:r>
          </a:p>
          <a:p>
            <a:pPr lvl="1"/>
            <a:r>
              <a:rPr lang="es-CL" sz="1400" b="1" dirty="0" smtClean="0">
                <a:latin typeface="+mj-lt"/>
              </a:rPr>
              <a:t>Acuerdo Fuerte</a:t>
            </a:r>
            <a:endParaRPr lang="es-ES" sz="1400" b="1" dirty="0">
              <a:latin typeface="+mj-lt"/>
            </a:endParaRPr>
          </a:p>
          <a:p>
            <a:r>
              <a:rPr lang="es-CL" sz="1400" dirty="0" smtClean="0">
                <a:latin typeface="+mj-lt"/>
              </a:rPr>
              <a:t> Recomendamos que los ensayos clínicos en PARDS debe utilizar un protocolo clínico para guiar el manejo de fluidos. </a:t>
            </a:r>
            <a:endParaRPr lang="es-ES" sz="1400" dirty="0" smtClean="0">
              <a:latin typeface="+mj-lt"/>
            </a:endParaRPr>
          </a:p>
          <a:p>
            <a:pPr lvl="1"/>
            <a:r>
              <a:rPr lang="es-ES" sz="1400" b="1" dirty="0" smtClean="0">
                <a:latin typeface="+mj-lt"/>
              </a:rPr>
              <a:t>Acuerdo </a:t>
            </a:r>
            <a:r>
              <a:rPr lang="es-CL" sz="1400" b="1" dirty="0" smtClean="0">
                <a:latin typeface="+mj-lt"/>
              </a:rPr>
              <a:t>Fuerte</a:t>
            </a:r>
          </a:p>
          <a:p>
            <a:pPr marL="0" indent="0">
              <a:buNone/>
            </a:pPr>
            <a:endParaRPr lang="es-CL" sz="1400" dirty="0" smtClean="0"/>
          </a:p>
        </p:txBody>
      </p:sp>
    </p:spTree>
    <p:extLst>
      <p:ext uri="{BB962C8B-B14F-4D97-AF65-F5344CB8AC3E}">
        <p14:creationId xmlns:p14="http://schemas.microsoft.com/office/powerpoint/2010/main" val="11744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Manejo no convencional ARDS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Manejo fluidos </a:t>
            </a:r>
          </a:p>
          <a:p>
            <a:r>
              <a:rPr lang="es-ES" dirty="0"/>
              <a:t>Posición prono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I-NO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Surfactante </a:t>
            </a:r>
          </a:p>
          <a:p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Prostaglandinas</a:t>
            </a:r>
            <a:endParaRPr lang="es-ES_tradn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1126</Words>
  <Application>Microsoft Office PowerPoint</Application>
  <PresentationFormat>Presentación en pantalla (4:3)</PresentationFormat>
  <Paragraphs>152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Manejo no convencional  SDRA</vt:lpstr>
      <vt:lpstr>Definición ARDS vs PARDS</vt:lpstr>
      <vt:lpstr>Presentación de PowerPoint</vt:lpstr>
      <vt:lpstr>Presentación de PowerPoint</vt:lpstr>
      <vt:lpstr>Manejo no convencional ARDS</vt:lpstr>
      <vt:lpstr>Manejo no convencional ARDS</vt:lpstr>
      <vt:lpstr>Nonventilatory strategies for patients with life-threatening 2009 H1N1 influenza and severe respiratory failure Lena M. Napolitano, MD; Pauline K. Park, MD; Krishnan Raghavendran, MD; Robert H. Bartlett, MD Crit Care Med 2010; 38[Suppl.]:e74–e90)</vt:lpstr>
      <vt:lpstr>Pediatric Acute Respiratory Distress Syndrome: Consensus Recommendations From the Pediatric Acute Lung Injury Consensus Conference* The Pediatric Acute Lung Injury Consensus Conference Group June 2015 • Volume 16 • Number 5</vt:lpstr>
      <vt:lpstr>Manejo no convencional ARDS</vt:lpstr>
      <vt:lpstr>Pediatric Acute Respiratory Distress Syndrome: Consensus Recommendations From the Pediatric Acute Lung Injury Consensus Conference* The Pediatric Acute Lung Injury Consensus Conference Group June 2015 • Volume 16 • Number 5</vt:lpstr>
      <vt:lpstr>Presentación de PowerPoint</vt:lpstr>
      <vt:lpstr>Presentación de PowerPoint</vt:lpstr>
      <vt:lpstr>Nonventilatory strategies for patients with life-threatening 2009 H1N1 influenza and severe respiratory failure Lena M. Napolitano, MD; Pauline K. Park, MD; Krishnan Raghavendran, MD; Robert H. Bartlett, MD Crit Care Med 2010; 38[Suppl.]:e74–e90)</vt:lpstr>
      <vt:lpstr>Manejo no convencional ARDS</vt:lpstr>
      <vt:lpstr>Presentación de PowerPoint</vt:lpstr>
      <vt:lpstr>Presentación de PowerPoint</vt:lpstr>
      <vt:lpstr>iNO</vt:lpstr>
      <vt:lpstr>Pediatric Acute Respiratory Distress Syndrome: Consensus Recommendations From the Pediatric Acute Lung Injury Consensus Conference* The Pediatric Acute Lung Injury Consensus Conference Group June 2015 • Volume 16 • Number 5</vt:lpstr>
      <vt:lpstr>i-NO</vt:lpstr>
      <vt:lpstr>Nonventilatory strategies for patients with life-threatening 2009 H1N1 influenza and severe respiratory failure Lena M. Napolitano, MD; Pauline K. Park, MD; Krishnan Raghavendran, MD; Robert H. Bartlett, MD Crit Care Med 2010; 38[Suppl.]:e74–e90)</vt:lpstr>
      <vt:lpstr>Presentación de PowerPoint</vt:lpstr>
      <vt:lpstr>Presentación de PowerPoint</vt:lpstr>
      <vt:lpstr>Presentación de PowerPoint</vt:lpstr>
      <vt:lpstr>Presentación de PowerPoint</vt:lpstr>
      <vt:lpstr>Manejo no convencional ARDS</vt:lpstr>
      <vt:lpstr>Surfactante</vt:lpstr>
      <vt:lpstr>Presentación de PowerPoint</vt:lpstr>
      <vt:lpstr>Pediatric Calfactant in Acute Respiratory Distress Syndrome Trial* Douglas F. Willson, MD1; Neal J. Thomas, MD, MSc2; Robert Tamburro, MD2; Edward Truemper, MD3 for the Pediatric Acute Lung and Sepsis Investigators Network Pediatr Crit Care Med 2013; 14:657–665</vt:lpstr>
      <vt:lpstr>Pediatric Calfactant in Acute Respiratory Distress Syndrome Trial* Douglas F. Willson, MD1; Neal J. Thomas, MD, MSc2; Robert Tamburro, MD2; Edward Truemper, MD3 for the Pediatric Acute Lung and Sepsis Investigators Network Pediatr Crit Care Med 2013; 14:657–665</vt:lpstr>
      <vt:lpstr>Pediatric Acute Respiratory Distress Syndrome: Consensus Recommendations From the Pediatric Acute Lung Injury Consensus Conference* The Pediatric Acute Lung Injury Consensus Conference Group June 2015 • Volume 16 • Number 5</vt:lpstr>
      <vt:lpstr>Manejo no convencional ARDS</vt:lpstr>
      <vt:lpstr>Prostaciclina</vt:lpstr>
      <vt:lpstr>Presentación de PowerPoint</vt:lpstr>
      <vt:lpstr>Aerosolized prostacyclin for acute lung injury (ALI) and acute respiratory distress syndrome (ARDS)</vt:lpstr>
      <vt:lpstr>Manejo no convencional ARDS</vt:lpstr>
      <vt:lpstr>Pediatric Acute Respiratory Distress Syndrome: Consensus Recommendations From the Pediatric Acute Lung Injury Consensus Conference* The Pediatric Acute Lung Injury Consensus Conference Group June 2015 • Volume 16 • Number 5</vt:lpstr>
      <vt:lpstr>Pediatric Acute Respiratory Distress Syndrome: Consensus Recommendations From the Pediatric Acute Lung Injury Consensus Conference* The Pediatric Acute Lung Injury Consensus Conference Group June 2015 • Volume 16 • Number 5</vt:lpstr>
      <vt:lpstr>Gracias </vt:lpstr>
    </vt:vector>
  </TitlesOfParts>
  <Company>Clínica las Condes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no convencional  SDRA</dc:title>
  <dc:creator>Roberto Dalmazzo A.</dc:creator>
  <cp:lastModifiedBy>carlos acuna</cp:lastModifiedBy>
  <cp:revision>86</cp:revision>
  <dcterms:created xsi:type="dcterms:W3CDTF">2015-06-08T22:41:00Z</dcterms:created>
  <dcterms:modified xsi:type="dcterms:W3CDTF">2015-08-18T18:03:46Z</dcterms:modified>
</cp:coreProperties>
</file>